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94" r:id="rId5"/>
    <p:sldId id="290" r:id="rId6"/>
    <p:sldId id="287" r:id="rId7"/>
    <p:sldId id="288" r:id="rId8"/>
    <p:sldId id="291" r:id="rId9"/>
    <p:sldId id="262" r:id="rId10"/>
    <p:sldId id="263" r:id="rId11"/>
    <p:sldId id="264" r:id="rId12"/>
    <p:sldId id="265" r:id="rId13"/>
    <p:sldId id="266" r:id="rId14"/>
    <p:sldId id="268" r:id="rId15"/>
    <p:sldId id="281" r:id="rId16"/>
    <p:sldId id="282" r:id="rId17"/>
    <p:sldId id="284" r:id="rId18"/>
    <p:sldId id="267" r:id="rId19"/>
    <p:sldId id="270" r:id="rId20"/>
    <p:sldId id="271" r:id="rId21"/>
    <p:sldId id="272" r:id="rId22"/>
    <p:sldId id="273" r:id="rId23"/>
    <p:sldId id="274" r:id="rId24"/>
    <p:sldId id="277" r:id="rId25"/>
    <p:sldId id="258" r:id="rId26"/>
    <p:sldId id="295" r:id="rId27"/>
    <p:sldId id="280" r:id="rId28"/>
    <p:sldId id="275" r:id="rId29"/>
    <p:sldId id="276"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1D9BF-8889-4E72-97CE-0406CEF3CD73}" v="1" dt="2025-09-15T18:41:28.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Johnson" userId="f41467d6-0a6d-4849-861a-248d616c7ec2" providerId="ADAL" clId="{0734F411-6345-4E48-8604-11BA35EBE4D4}"/>
    <pc:docChg chg="modSld">
      <pc:chgData name="Natasha Johnson" userId="f41467d6-0a6d-4849-861a-248d616c7ec2" providerId="ADAL" clId="{0734F411-6345-4E48-8604-11BA35EBE4D4}" dt="2025-09-15T18:46:43.561" v="553" actId="1076"/>
      <pc:docMkLst>
        <pc:docMk/>
      </pc:docMkLst>
      <pc:sldChg chg="modSp mod">
        <pc:chgData name="Natasha Johnson" userId="f41467d6-0a6d-4849-861a-248d616c7ec2" providerId="ADAL" clId="{0734F411-6345-4E48-8604-11BA35EBE4D4}" dt="2025-09-15T18:22:35.342" v="18" actId="1076"/>
        <pc:sldMkLst>
          <pc:docMk/>
          <pc:sldMk cId="762649898" sldId="257"/>
        </pc:sldMkLst>
        <pc:spChg chg="mod">
          <ac:chgData name="Natasha Johnson" userId="f41467d6-0a6d-4849-861a-248d616c7ec2" providerId="ADAL" clId="{0734F411-6345-4E48-8604-11BA35EBE4D4}" dt="2025-09-15T18:22:24.023" v="14" actId="20577"/>
          <ac:spMkLst>
            <pc:docMk/>
            <pc:sldMk cId="762649898" sldId="257"/>
            <ac:spMk id="2" creationId="{00000000-0000-0000-0000-000000000000}"/>
          </ac:spMkLst>
        </pc:spChg>
        <pc:spChg chg="mod">
          <ac:chgData name="Natasha Johnson" userId="f41467d6-0a6d-4849-861a-248d616c7ec2" providerId="ADAL" clId="{0734F411-6345-4E48-8604-11BA35EBE4D4}" dt="2025-09-15T18:22:20.992" v="13" actId="1076"/>
          <ac:spMkLst>
            <pc:docMk/>
            <pc:sldMk cId="762649898" sldId="257"/>
            <ac:spMk id="3" creationId="{00000000-0000-0000-0000-000000000000}"/>
          </ac:spMkLst>
        </pc:spChg>
        <pc:picChg chg="mod">
          <ac:chgData name="Natasha Johnson" userId="f41467d6-0a6d-4849-861a-248d616c7ec2" providerId="ADAL" clId="{0734F411-6345-4E48-8604-11BA35EBE4D4}" dt="2025-09-15T18:22:35.342" v="18" actId="1076"/>
          <ac:picMkLst>
            <pc:docMk/>
            <pc:sldMk cId="762649898" sldId="257"/>
            <ac:picMk id="8" creationId="{728C54FE-DC32-BC4D-7C05-1AC4E36D3087}"/>
          </ac:picMkLst>
        </pc:picChg>
      </pc:sldChg>
      <pc:sldChg chg="modSp mod">
        <pc:chgData name="Natasha Johnson" userId="f41467d6-0a6d-4849-861a-248d616c7ec2" providerId="ADAL" clId="{0734F411-6345-4E48-8604-11BA35EBE4D4}" dt="2025-09-15T18:22:47.433" v="19" actId="255"/>
        <pc:sldMkLst>
          <pc:docMk/>
          <pc:sldMk cId="382244569" sldId="259"/>
        </pc:sldMkLst>
        <pc:spChg chg="mod">
          <ac:chgData name="Natasha Johnson" userId="f41467d6-0a6d-4849-861a-248d616c7ec2" providerId="ADAL" clId="{0734F411-6345-4E48-8604-11BA35EBE4D4}" dt="2025-09-15T18:22:47.433" v="19" actId="255"/>
          <ac:spMkLst>
            <pc:docMk/>
            <pc:sldMk cId="382244569" sldId="259"/>
            <ac:spMk id="3" creationId="{00000000-0000-0000-0000-000000000000}"/>
          </ac:spMkLst>
        </pc:spChg>
      </pc:sldChg>
      <pc:sldChg chg="modSp mod">
        <pc:chgData name="Natasha Johnson" userId="f41467d6-0a6d-4849-861a-248d616c7ec2" providerId="ADAL" clId="{0734F411-6345-4E48-8604-11BA35EBE4D4}" dt="2025-09-15T18:24:04.618" v="32" actId="20577"/>
        <pc:sldMkLst>
          <pc:docMk/>
          <pc:sldMk cId="3029311631" sldId="260"/>
        </pc:sldMkLst>
        <pc:spChg chg="mod">
          <ac:chgData name="Natasha Johnson" userId="f41467d6-0a6d-4849-861a-248d616c7ec2" providerId="ADAL" clId="{0734F411-6345-4E48-8604-11BA35EBE4D4}" dt="2025-09-15T18:23:41.830" v="28" actId="14100"/>
          <ac:spMkLst>
            <pc:docMk/>
            <pc:sldMk cId="3029311631" sldId="260"/>
            <ac:spMk id="5" creationId="{00000000-0000-0000-0000-000000000000}"/>
          </ac:spMkLst>
        </pc:spChg>
        <pc:spChg chg="mod">
          <ac:chgData name="Natasha Johnson" userId="f41467d6-0a6d-4849-861a-248d616c7ec2" providerId="ADAL" clId="{0734F411-6345-4E48-8604-11BA35EBE4D4}" dt="2025-09-15T18:23:37.219" v="27" actId="14100"/>
          <ac:spMkLst>
            <pc:docMk/>
            <pc:sldMk cId="3029311631" sldId="260"/>
            <ac:spMk id="6" creationId="{00000000-0000-0000-0000-000000000000}"/>
          </ac:spMkLst>
        </pc:spChg>
        <pc:spChg chg="mod">
          <ac:chgData name="Natasha Johnson" userId="f41467d6-0a6d-4849-861a-248d616c7ec2" providerId="ADAL" clId="{0734F411-6345-4E48-8604-11BA35EBE4D4}" dt="2025-09-15T18:24:04.618" v="32" actId="20577"/>
          <ac:spMkLst>
            <pc:docMk/>
            <pc:sldMk cId="3029311631" sldId="260"/>
            <ac:spMk id="7" creationId="{00000000-0000-0000-0000-000000000000}"/>
          </ac:spMkLst>
        </pc:spChg>
      </pc:sldChg>
      <pc:sldChg chg="modSp mod">
        <pc:chgData name="Natasha Johnson" userId="f41467d6-0a6d-4849-861a-248d616c7ec2" providerId="ADAL" clId="{0734F411-6345-4E48-8604-11BA35EBE4D4}" dt="2025-09-15T18:29:37.469" v="100" actId="1076"/>
        <pc:sldMkLst>
          <pc:docMk/>
          <pc:sldMk cId="776693846" sldId="262"/>
        </pc:sldMkLst>
        <pc:spChg chg="mod">
          <ac:chgData name="Natasha Johnson" userId="f41467d6-0a6d-4849-861a-248d616c7ec2" providerId="ADAL" clId="{0734F411-6345-4E48-8604-11BA35EBE4D4}" dt="2025-09-15T18:29:37.469" v="100" actId="1076"/>
          <ac:spMkLst>
            <pc:docMk/>
            <pc:sldMk cId="776693846" sldId="262"/>
            <ac:spMk id="3" creationId="{00000000-0000-0000-0000-000000000000}"/>
          </ac:spMkLst>
        </pc:spChg>
      </pc:sldChg>
      <pc:sldChg chg="modSp mod">
        <pc:chgData name="Natasha Johnson" userId="f41467d6-0a6d-4849-861a-248d616c7ec2" providerId="ADAL" clId="{0734F411-6345-4E48-8604-11BA35EBE4D4}" dt="2025-09-15T18:30:12.033" v="107" actId="255"/>
        <pc:sldMkLst>
          <pc:docMk/>
          <pc:sldMk cId="2934047263" sldId="263"/>
        </pc:sldMkLst>
        <pc:spChg chg="mod">
          <ac:chgData name="Natasha Johnson" userId="f41467d6-0a6d-4849-861a-248d616c7ec2" providerId="ADAL" clId="{0734F411-6345-4E48-8604-11BA35EBE4D4}" dt="2025-09-15T18:30:12.033" v="107" actId="255"/>
          <ac:spMkLst>
            <pc:docMk/>
            <pc:sldMk cId="2934047263" sldId="263"/>
            <ac:spMk id="3" creationId="{00000000-0000-0000-0000-000000000000}"/>
          </ac:spMkLst>
        </pc:spChg>
        <pc:picChg chg="mod">
          <ac:chgData name="Natasha Johnson" userId="f41467d6-0a6d-4849-861a-248d616c7ec2" providerId="ADAL" clId="{0734F411-6345-4E48-8604-11BA35EBE4D4}" dt="2025-09-15T18:29:49.499" v="103" actId="1076"/>
          <ac:picMkLst>
            <pc:docMk/>
            <pc:sldMk cId="2934047263" sldId="263"/>
            <ac:picMk id="2" creationId="{3F9F104B-F55A-5A8C-F57D-2BFEC2AAD1D6}"/>
          </ac:picMkLst>
        </pc:picChg>
      </pc:sldChg>
      <pc:sldChg chg="modSp mod">
        <pc:chgData name="Natasha Johnson" userId="f41467d6-0a6d-4849-861a-248d616c7ec2" providerId="ADAL" clId="{0734F411-6345-4E48-8604-11BA35EBE4D4}" dt="2025-09-15T18:31:09.968" v="123" actId="12"/>
        <pc:sldMkLst>
          <pc:docMk/>
          <pc:sldMk cId="2634939853" sldId="264"/>
        </pc:sldMkLst>
        <pc:spChg chg="mod">
          <ac:chgData name="Natasha Johnson" userId="f41467d6-0a6d-4849-861a-248d616c7ec2" providerId="ADAL" clId="{0734F411-6345-4E48-8604-11BA35EBE4D4}" dt="2025-09-15T18:31:09.968" v="123" actId="12"/>
          <ac:spMkLst>
            <pc:docMk/>
            <pc:sldMk cId="2634939853" sldId="264"/>
            <ac:spMk id="3" creationId="{00000000-0000-0000-0000-000000000000}"/>
          </ac:spMkLst>
        </pc:spChg>
        <pc:picChg chg="mod">
          <ac:chgData name="Natasha Johnson" userId="f41467d6-0a6d-4849-861a-248d616c7ec2" providerId="ADAL" clId="{0734F411-6345-4E48-8604-11BA35EBE4D4}" dt="2025-09-15T18:30:25.306" v="110" actId="1076"/>
          <ac:picMkLst>
            <pc:docMk/>
            <pc:sldMk cId="2634939853" sldId="264"/>
            <ac:picMk id="5" creationId="{3638D5E9-3187-AE11-C795-C1AF2520C49B}"/>
          </ac:picMkLst>
        </pc:picChg>
      </pc:sldChg>
      <pc:sldChg chg="modSp mod">
        <pc:chgData name="Natasha Johnson" userId="f41467d6-0a6d-4849-861a-248d616c7ec2" providerId="ADAL" clId="{0734F411-6345-4E48-8604-11BA35EBE4D4}" dt="2025-09-15T18:33:03.804" v="144" actId="20577"/>
        <pc:sldMkLst>
          <pc:docMk/>
          <pc:sldMk cId="3164447719" sldId="265"/>
        </pc:sldMkLst>
        <pc:spChg chg="mod">
          <ac:chgData name="Natasha Johnson" userId="f41467d6-0a6d-4849-861a-248d616c7ec2" providerId="ADAL" clId="{0734F411-6345-4E48-8604-11BA35EBE4D4}" dt="2025-09-15T18:33:03.804" v="144" actId="20577"/>
          <ac:spMkLst>
            <pc:docMk/>
            <pc:sldMk cId="3164447719" sldId="265"/>
            <ac:spMk id="3" creationId="{00000000-0000-0000-0000-000000000000}"/>
          </ac:spMkLst>
        </pc:spChg>
        <pc:picChg chg="mod">
          <ac:chgData name="Natasha Johnson" userId="f41467d6-0a6d-4849-861a-248d616c7ec2" providerId="ADAL" clId="{0734F411-6345-4E48-8604-11BA35EBE4D4}" dt="2025-09-15T18:32:03.422" v="133" actId="1076"/>
          <ac:picMkLst>
            <pc:docMk/>
            <pc:sldMk cId="3164447719" sldId="265"/>
            <ac:picMk id="5" creationId="{C2D48182-9948-7DA7-4E8C-397801CC4241}"/>
          </ac:picMkLst>
        </pc:picChg>
      </pc:sldChg>
      <pc:sldChg chg="modSp mod">
        <pc:chgData name="Natasha Johnson" userId="f41467d6-0a6d-4849-861a-248d616c7ec2" providerId="ADAL" clId="{0734F411-6345-4E48-8604-11BA35EBE4D4}" dt="2025-09-15T18:32:45.736" v="142" actId="1076"/>
        <pc:sldMkLst>
          <pc:docMk/>
          <pc:sldMk cId="2199529514" sldId="266"/>
        </pc:sldMkLst>
        <pc:spChg chg="mod">
          <ac:chgData name="Natasha Johnson" userId="f41467d6-0a6d-4849-861a-248d616c7ec2" providerId="ADAL" clId="{0734F411-6345-4E48-8604-11BA35EBE4D4}" dt="2025-09-15T18:32:45.736" v="142" actId="1076"/>
          <ac:spMkLst>
            <pc:docMk/>
            <pc:sldMk cId="2199529514" sldId="266"/>
            <ac:spMk id="3" creationId="{00000000-0000-0000-0000-000000000000}"/>
          </ac:spMkLst>
        </pc:spChg>
        <pc:picChg chg="mod">
          <ac:chgData name="Natasha Johnson" userId="f41467d6-0a6d-4849-861a-248d616c7ec2" providerId="ADAL" clId="{0734F411-6345-4E48-8604-11BA35EBE4D4}" dt="2025-09-15T18:32:16.254" v="135" actId="1076"/>
          <ac:picMkLst>
            <pc:docMk/>
            <pc:sldMk cId="2199529514" sldId="266"/>
            <ac:picMk id="5" creationId="{30FD0124-6319-8F21-32BA-D09C054D7DAB}"/>
          </ac:picMkLst>
        </pc:picChg>
      </pc:sldChg>
      <pc:sldChg chg="modSp mod">
        <pc:chgData name="Natasha Johnson" userId="f41467d6-0a6d-4849-861a-248d616c7ec2" providerId="ADAL" clId="{0734F411-6345-4E48-8604-11BA35EBE4D4}" dt="2025-09-15T18:36:19.019" v="224" actId="20577"/>
        <pc:sldMkLst>
          <pc:docMk/>
          <pc:sldMk cId="4230330533" sldId="267"/>
        </pc:sldMkLst>
        <pc:spChg chg="mod">
          <ac:chgData name="Natasha Johnson" userId="f41467d6-0a6d-4849-861a-248d616c7ec2" providerId="ADAL" clId="{0734F411-6345-4E48-8604-11BA35EBE4D4}" dt="2025-09-15T18:36:19.019" v="224" actId="20577"/>
          <ac:spMkLst>
            <pc:docMk/>
            <pc:sldMk cId="4230330533" sldId="267"/>
            <ac:spMk id="3" creationId="{00000000-0000-0000-0000-000000000000}"/>
          </ac:spMkLst>
        </pc:spChg>
        <pc:picChg chg="mod">
          <ac:chgData name="Natasha Johnson" userId="f41467d6-0a6d-4849-861a-248d616c7ec2" providerId="ADAL" clId="{0734F411-6345-4E48-8604-11BA35EBE4D4}" dt="2025-09-15T18:36:05.243" v="218" actId="1076"/>
          <ac:picMkLst>
            <pc:docMk/>
            <pc:sldMk cId="4230330533" sldId="267"/>
            <ac:picMk id="5" creationId="{D5128B0B-1125-C3F2-9458-822B38B64B27}"/>
          </ac:picMkLst>
        </pc:picChg>
      </pc:sldChg>
      <pc:sldChg chg="modSp mod">
        <pc:chgData name="Natasha Johnson" userId="f41467d6-0a6d-4849-861a-248d616c7ec2" providerId="ADAL" clId="{0734F411-6345-4E48-8604-11BA35EBE4D4}" dt="2025-09-15T18:34:04.220" v="158" actId="20577"/>
        <pc:sldMkLst>
          <pc:docMk/>
          <pc:sldMk cId="3906692287" sldId="268"/>
        </pc:sldMkLst>
        <pc:spChg chg="mod">
          <ac:chgData name="Natasha Johnson" userId="f41467d6-0a6d-4849-861a-248d616c7ec2" providerId="ADAL" clId="{0734F411-6345-4E48-8604-11BA35EBE4D4}" dt="2025-09-15T18:34:04.220" v="158" actId="20577"/>
          <ac:spMkLst>
            <pc:docMk/>
            <pc:sldMk cId="3906692287" sldId="268"/>
            <ac:spMk id="3" creationId="{00000000-0000-0000-0000-000000000000}"/>
          </ac:spMkLst>
        </pc:spChg>
        <pc:picChg chg="mod">
          <ac:chgData name="Natasha Johnson" userId="f41467d6-0a6d-4849-861a-248d616c7ec2" providerId="ADAL" clId="{0734F411-6345-4E48-8604-11BA35EBE4D4}" dt="2025-09-15T18:34:01.106" v="156" actId="14100"/>
          <ac:picMkLst>
            <pc:docMk/>
            <pc:sldMk cId="3906692287" sldId="268"/>
            <ac:picMk id="5" creationId="{5798BB11-F524-AA16-58E3-7FBA2A197BDD}"/>
          </ac:picMkLst>
        </pc:picChg>
      </pc:sldChg>
      <pc:sldChg chg="modSp mod">
        <pc:chgData name="Natasha Johnson" userId="f41467d6-0a6d-4849-861a-248d616c7ec2" providerId="ADAL" clId="{0734F411-6345-4E48-8604-11BA35EBE4D4}" dt="2025-09-15T18:37:18.793" v="236" actId="20577"/>
        <pc:sldMkLst>
          <pc:docMk/>
          <pc:sldMk cId="1601473984" sldId="270"/>
        </pc:sldMkLst>
        <pc:spChg chg="mod">
          <ac:chgData name="Natasha Johnson" userId="f41467d6-0a6d-4849-861a-248d616c7ec2" providerId="ADAL" clId="{0734F411-6345-4E48-8604-11BA35EBE4D4}" dt="2025-09-15T18:37:18.793" v="236" actId="20577"/>
          <ac:spMkLst>
            <pc:docMk/>
            <pc:sldMk cId="1601473984" sldId="270"/>
            <ac:spMk id="3" creationId="{00000000-0000-0000-0000-000000000000}"/>
          </ac:spMkLst>
        </pc:spChg>
        <pc:picChg chg="mod">
          <ac:chgData name="Natasha Johnson" userId="f41467d6-0a6d-4849-861a-248d616c7ec2" providerId="ADAL" clId="{0734F411-6345-4E48-8604-11BA35EBE4D4}" dt="2025-09-15T18:36:48.483" v="231" actId="1076"/>
          <ac:picMkLst>
            <pc:docMk/>
            <pc:sldMk cId="1601473984" sldId="270"/>
            <ac:picMk id="5" creationId="{F4AB4991-5880-5DD8-1F34-64C546AB19AF}"/>
          </ac:picMkLst>
        </pc:picChg>
      </pc:sldChg>
      <pc:sldChg chg="modSp mod">
        <pc:chgData name="Natasha Johnson" userId="f41467d6-0a6d-4849-861a-248d616c7ec2" providerId="ADAL" clId="{0734F411-6345-4E48-8604-11BA35EBE4D4}" dt="2025-09-15T18:38:05.305" v="246" actId="1076"/>
        <pc:sldMkLst>
          <pc:docMk/>
          <pc:sldMk cId="1712263292" sldId="271"/>
        </pc:sldMkLst>
        <pc:spChg chg="mod">
          <ac:chgData name="Natasha Johnson" userId="f41467d6-0a6d-4849-861a-248d616c7ec2" providerId="ADAL" clId="{0734F411-6345-4E48-8604-11BA35EBE4D4}" dt="2025-09-15T18:38:02.215" v="245" actId="14100"/>
          <ac:spMkLst>
            <pc:docMk/>
            <pc:sldMk cId="1712263292" sldId="271"/>
            <ac:spMk id="3" creationId="{00000000-0000-0000-0000-000000000000}"/>
          </ac:spMkLst>
        </pc:spChg>
        <pc:picChg chg="mod">
          <ac:chgData name="Natasha Johnson" userId="f41467d6-0a6d-4849-861a-248d616c7ec2" providerId="ADAL" clId="{0734F411-6345-4E48-8604-11BA35EBE4D4}" dt="2025-09-15T18:38:05.305" v="246" actId="1076"/>
          <ac:picMkLst>
            <pc:docMk/>
            <pc:sldMk cId="1712263292" sldId="271"/>
            <ac:picMk id="5" creationId="{FCE1DDE4-7E7F-28B2-4F7C-F7C9BF79298D}"/>
          </ac:picMkLst>
        </pc:picChg>
      </pc:sldChg>
      <pc:sldChg chg="modSp mod">
        <pc:chgData name="Natasha Johnson" userId="f41467d6-0a6d-4849-861a-248d616c7ec2" providerId="ADAL" clId="{0734F411-6345-4E48-8604-11BA35EBE4D4}" dt="2025-09-15T18:39:04.267" v="287" actId="20577"/>
        <pc:sldMkLst>
          <pc:docMk/>
          <pc:sldMk cId="1650360383" sldId="272"/>
        </pc:sldMkLst>
        <pc:spChg chg="mod">
          <ac:chgData name="Natasha Johnson" userId="f41467d6-0a6d-4849-861a-248d616c7ec2" providerId="ADAL" clId="{0734F411-6345-4E48-8604-11BA35EBE4D4}" dt="2025-09-15T18:39:04.267" v="287" actId="20577"/>
          <ac:spMkLst>
            <pc:docMk/>
            <pc:sldMk cId="1650360383" sldId="272"/>
            <ac:spMk id="3" creationId="{00000000-0000-0000-0000-000000000000}"/>
          </ac:spMkLst>
        </pc:spChg>
        <pc:picChg chg="mod">
          <ac:chgData name="Natasha Johnson" userId="f41467d6-0a6d-4849-861a-248d616c7ec2" providerId="ADAL" clId="{0734F411-6345-4E48-8604-11BA35EBE4D4}" dt="2025-09-15T18:38:22.137" v="250" actId="1076"/>
          <ac:picMkLst>
            <pc:docMk/>
            <pc:sldMk cId="1650360383" sldId="272"/>
            <ac:picMk id="5" creationId="{A2D3E3FF-7BC3-62A6-FB5F-CE7B3B8FCC6B}"/>
          </ac:picMkLst>
        </pc:picChg>
      </pc:sldChg>
      <pc:sldChg chg="modSp mod">
        <pc:chgData name="Natasha Johnson" userId="f41467d6-0a6d-4849-861a-248d616c7ec2" providerId="ADAL" clId="{0734F411-6345-4E48-8604-11BA35EBE4D4}" dt="2025-09-15T18:39:45.904" v="294" actId="1076"/>
        <pc:sldMkLst>
          <pc:docMk/>
          <pc:sldMk cId="1548407525" sldId="273"/>
        </pc:sldMkLst>
        <pc:spChg chg="mod">
          <ac:chgData name="Natasha Johnson" userId="f41467d6-0a6d-4849-861a-248d616c7ec2" providerId="ADAL" clId="{0734F411-6345-4E48-8604-11BA35EBE4D4}" dt="2025-09-15T18:39:38.419" v="293" actId="255"/>
          <ac:spMkLst>
            <pc:docMk/>
            <pc:sldMk cId="1548407525" sldId="273"/>
            <ac:spMk id="3" creationId="{00000000-0000-0000-0000-000000000000}"/>
          </ac:spMkLst>
        </pc:spChg>
        <pc:picChg chg="mod">
          <ac:chgData name="Natasha Johnson" userId="f41467d6-0a6d-4849-861a-248d616c7ec2" providerId="ADAL" clId="{0734F411-6345-4E48-8604-11BA35EBE4D4}" dt="2025-09-15T18:39:45.904" v="294" actId="1076"/>
          <ac:picMkLst>
            <pc:docMk/>
            <pc:sldMk cId="1548407525" sldId="273"/>
            <ac:picMk id="5" creationId="{3354F8A8-7D77-4884-BE4E-8D3D3EACADD8}"/>
          </ac:picMkLst>
        </pc:picChg>
      </pc:sldChg>
      <pc:sldChg chg="modSp mod">
        <pc:chgData name="Natasha Johnson" userId="f41467d6-0a6d-4849-861a-248d616c7ec2" providerId="ADAL" clId="{0734F411-6345-4E48-8604-11BA35EBE4D4}" dt="2025-09-15T18:40:25.832" v="303" actId="114"/>
        <pc:sldMkLst>
          <pc:docMk/>
          <pc:sldMk cId="3086139323" sldId="274"/>
        </pc:sldMkLst>
        <pc:spChg chg="mod">
          <ac:chgData name="Natasha Johnson" userId="f41467d6-0a6d-4849-861a-248d616c7ec2" providerId="ADAL" clId="{0734F411-6345-4E48-8604-11BA35EBE4D4}" dt="2025-09-15T18:40:25.832" v="303" actId="114"/>
          <ac:spMkLst>
            <pc:docMk/>
            <pc:sldMk cId="3086139323" sldId="274"/>
            <ac:spMk id="3" creationId="{00000000-0000-0000-0000-000000000000}"/>
          </ac:spMkLst>
        </pc:spChg>
        <pc:picChg chg="mod">
          <ac:chgData name="Natasha Johnson" userId="f41467d6-0a6d-4849-861a-248d616c7ec2" providerId="ADAL" clId="{0734F411-6345-4E48-8604-11BA35EBE4D4}" dt="2025-09-15T18:40:16.760" v="300" actId="1076"/>
          <ac:picMkLst>
            <pc:docMk/>
            <pc:sldMk cId="3086139323" sldId="274"/>
            <ac:picMk id="5" creationId="{E8915423-C4C3-6180-47A5-083A177D0617}"/>
          </ac:picMkLst>
        </pc:picChg>
      </pc:sldChg>
      <pc:sldChg chg="modSp mod">
        <pc:chgData name="Natasha Johnson" userId="f41467d6-0a6d-4849-861a-248d616c7ec2" providerId="ADAL" clId="{0734F411-6345-4E48-8604-11BA35EBE4D4}" dt="2025-09-15T18:45:31.453" v="535" actId="14100"/>
        <pc:sldMkLst>
          <pc:docMk/>
          <pc:sldMk cId="1246264151" sldId="275"/>
        </pc:sldMkLst>
        <pc:spChg chg="mod">
          <ac:chgData name="Natasha Johnson" userId="f41467d6-0a6d-4849-861a-248d616c7ec2" providerId="ADAL" clId="{0734F411-6345-4E48-8604-11BA35EBE4D4}" dt="2025-09-15T18:45:31.453" v="535" actId="14100"/>
          <ac:spMkLst>
            <pc:docMk/>
            <pc:sldMk cId="1246264151" sldId="275"/>
            <ac:spMk id="3" creationId="{00000000-0000-0000-0000-000000000000}"/>
          </ac:spMkLst>
        </pc:spChg>
        <pc:picChg chg="mod">
          <ac:chgData name="Natasha Johnson" userId="f41467d6-0a6d-4849-861a-248d616c7ec2" providerId="ADAL" clId="{0734F411-6345-4E48-8604-11BA35EBE4D4}" dt="2025-09-15T18:45:25.027" v="533" actId="1076"/>
          <ac:picMkLst>
            <pc:docMk/>
            <pc:sldMk cId="1246264151" sldId="275"/>
            <ac:picMk id="5" creationId="{AA8E38BC-4F9B-01D4-2E17-F7864C676527}"/>
          </ac:picMkLst>
        </pc:picChg>
      </pc:sldChg>
      <pc:sldChg chg="modSp mod">
        <pc:chgData name="Natasha Johnson" userId="f41467d6-0a6d-4849-861a-248d616c7ec2" providerId="ADAL" clId="{0734F411-6345-4E48-8604-11BA35EBE4D4}" dt="2025-09-15T18:46:02.115" v="543" actId="1076"/>
        <pc:sldMkLst>
          <pc:docMk/>
          <pc:sldMk cId="3673735332" sldId="276"/>
        </pc:sldMkLst>
        <pc:spChg chg="mod">
          <ac:chgData name="Natasha Johnson" userId="f41467d6-0a6d-4849-861a-248d616c7ec2" providerId="ADAL" clId="{0734F411-6345-4E48-8604-11BA35EBE4D4}" dt="2025-09-15T18:45:58.135" v="542" actId="1076"/>
          <ac:spMkLst>
            <pc:docMk/>
            <pc:sldMk cId="3673735332" sldId="276"/>
            <ac:spMk id="3" creationId="{00000000-0000-0000-0000-000000000000}"/>
          </ac:spMkLst>
        </pc:spChg>
        <pc:picChg chg="mod">
          <ac:chgData name="Natasha Johnson" userId="f41467d6-0a6d-4849-861a-248d616c7ec2" providerId="ADAL" clId="{0734F411-6345-4E48-8604-11BA35EBE4D4}" dt="2025-09-15T18:46:02.115" v="543" actId="1076"/>
          <ac:picMkLst>
            <pc:docMk/>
            <pc:sldMk cId="3673735332" sldId="276"/>
            <ac:picMk id="5" creationId="{EC1A70A6-C332-0666-BDA9-F62EC15B4A56}"/>
          </ac:picMkLst>
        </pc:picChg>
      </pc:sldChg>
      <pc:sldChg chg="modSp mod">
        <pc:chgData name="Natasha Johnson" userId="f41467d6-0a6d-4849-861a-248d616c7ec2" providerId="ADAL" clId="{0734F411-6345-4E48-8604-11BA35EBE4D4}" dt="2025-09-15T18:40:54.994" v="308" actId="1076"/>
        <pc:sldMkLst>
          <pc:docMk/>
          <pc:sldMk cId="3601139057" sldId="277"/>
        </pc:sldMkLst>
        <pc:spChg chg="mod">
          <ac:chgData name="Natasha Johnson" userId="f41467d6-0a6d-4849-861a-248d616c7ec2" providerId="ADAL" clId="{0734F411-6345-4E48-8604-11BA35EBE4D4}" dt="2025-09-15T18:40:48.625" v="307" actId="114"/>
          <ac:spMkLst>
            <pc:docMk/>
            <pc:sldMk cId="3601139057" sldId="277"/>
            <ac:spMk id="3" creationId="{00000000-0000-0000-0000-000000000000}"/>
          </ac:spMkLst>
        </pc:spChg>
        <pc:spChg chg="mod">
          <ac:chgData name="Natasha Johnson" userId="f41467d6-0a6d-4849-861a-248d616c7ec2" providerId="ADAL" clId="{0734F411-6345-4E48-8604-11BA35EBE4D4}" dt="2025-09-15T18:40:54.994" v="308" actId="1076"/>
          <ac:spMkLst>
            <pc:docMk/>
            <pc:sldMk cId="3601139057" sldId="277"/>
            <ac:spMk id="5" creationId="{00000000-0000-0000-0000-000000000000}"/>
          </ac:spMkLst>
        </pc:spChg>
      </pc:sldChg>
      <pc:sldChg chg="modSp mod">
        <pc:chgData name="Natasha Johnson" userId="f41467d6-0a6d-4849-861a-248d616c7ec2" providerId="ADAL" clId="{0734F411-6345-4E48-8604-11BA35EBE4D4}" dt="2025-09-15T18:44:53.642" v="526" actId="1076"/>
        <pc:sldMkLst>
          <pc:docMk/>
          <pc:sldMk cId="3478271396" sldId="280"/>
        </pc:sldMkLst>
        <pc:spChg chg="mod">
          <ac:chgData name="Natasha Johnson" userId="f41467d6-0a6d-4849-861a-248d616c7ec2" providerId="ADAL" clId="{0734F411-6345-4E48-8604-11BA35EBE4D4}" dt="2025-09-15T18:43:04.979" v="502" actId="114"/>
          <ac:spMkLst>
            <pc:docMk/>
            <pc:sldMk cId="3478271396" sldId="280"/>
            <ac:spMk id="3" creationId="{00000000-0000-0000-0000-000000000000}"/>
          </ac:spMkLst>
        </pc:spChg>
        <pc:spChg chg="mod">
          <ac:chgData name="Natasha Johnson" userId="f41467d6-0a6d-4849-861a-248d616c7ec2" providerId="ADAL" clId="{0734F411-6345-4E48-8604-11BA35EBE4D4}" dt="2025-09-15T18:44:53.642" v="526" actId="1076"/>
          <ac:spMkLst>
            <pc:docMk/>
            <pc:sldMk cId="3478271396" sldId="280"/>
            <ac:spMk id="4" creationId="{CD98D0AF-737A-2F30-0020-E1EDC800831A}"/>
          </ac:spMkLst>
        </pc:spChg>
        <pc:spChg chg="mod">
          <ac:chgData name="Natasha Johnson" userId="f41467d6-0a6d-4849-861a-248d616c7ec2" providerId="ADAL" clId="{0734F411-6345-4E48-8604-11BA35EBE4D4}" dt="2025-09-15T18:44:44.816" v="524" actId="14100"/>
          <ac:spMkLst>
            <pc:docMk/>
            <pc:sldMk cId="3478271396" sldId="280"/>
            <ac:spMk id="5" creationId="{00000000-0000-0000-0000-000000000000}"/>
          </ac:spMkLst>
        </pc:spChg>
        <pc:spChg chg="mod">
          <ac:chgData name="Natasha Johnson" userId="f41467d6-0a6d-4849-861a-248d616c7ec2" providerId="ADAL" clId="{0734F411-6345-4E48-8604-11BA35EBE4D4}" dt="2025-09-15T18:43:39.878" v="509" actId="255"/>
          <ac:spMkLst>
            <pc:docMk/>
            <pc:sldMk cId="3478271396" sldId="280"/>
            <ac:spMk id="6" creationId="{6899EC09-00AB-0FA4-9411-FE9F169B67A6}"/>
          </ac:spMkLst>
        </pc:spChg>
        <pc:spChg chg="mod">
          <ac:chgData name="Natasha Johnson" userId="f41467d6-0a6d-4849-861a-248d616c7ec2" providerId="ADAL" clId="{0734F411-6345-4E48-8604-11BA35EBE4D4}" dt="2025-09-15T18:43:51.184" v="513" actId="14100"/>
          <ac:spMkLst>
            <pc:docMk/>
            <pc:sldMk cId="3478271396" sldId="280"/>
            <ac:spMk id="8" creationId="{00000000-0000-0000-0000-000000000000}"/>
          </ac:spMkLst>
        </pc:spChg>
        <pc:spChg chg="mod">
          <ac:chgData name="Natasha Johnson" userId="f41467d6-0a6d-4849-861a-248d616c7ec2" providerId="ADAL" clId="{0734F411-6345-4E48-8604-11BA35EBE4D4}" dt="2025-09-15T18:43:30.265" v="506" actId="14100"/>
          <ac:spMkLst>
            <pc:docMk/>
            <pc:sldMk cId="3478271396" sldId="280"/>
            <ac:spMk id="9" creationId="{00000000-0000-0000-0000-000000000000}"/>
          </ac:spMkLst>
        </pc:spChg>
        <pc:spChg chg="mod">
          <ac:chgData name="Natasha Johnson" userId="f41467d6-0a6d-4849-861a-248d616c7ec2" providerId="ADAL" clId="{0734F411-6345-4E48-8604-11BA35EBE4D4}" dt="2025-09-15T18:44:04.977" v="516" actId="1076"/>
          <ac:spMkLst>
            <pc:docMk/>
            <pc:sldMk cId="3478271396" sldId="280"/>
            <ac:spMk id="10" creationId="{00000000-0000-0000-0000-000000000000}"/>
          </ac:spMkLst>
        </pc:spChg>
      </pc:sldChg>
      <pc:sldChg chg="modSp mod">
        <pc:chgData name="Natasha Johnson" userId="f41467d6-0a6d-4849-861a-248d616c7ec2" providerId="ADAL" clId="{0734F411-6345-4E48-8604-11BA35EBE4D4}" dt="2025-09-15T18:34:28.362" v="172" actId="20577"/>
        <pc:sldMkLst>
          <pc:docMk/>
          <pc:sldMk cId="2067405987" sldId="281"/>
        </pc:sldMkLst>
        <pc:spChg chg="mod">
          <ac:chgData name="Natasha Johnson" userId="f41467d6-0a6d-4849-861a-248d616c7ec2" providerId="ADAL" clId="{0734F411-6345-4E48-8604-11BA35EBE4D4}" dt="2025-09-15T18:34:15.983" v="160" actId="114"/>
          <ac:spMkLst>
            <pc:docMk/>
            <pc:sldMk cId="2067405987" sldId="281"/>
            <ac:spMk id="3" creationId="{00000000-0000-0000-0000-000000000000}"/>
          </ac:spMkLst>
        </pc:spChg>
        <pc:spChg chg="mod">
          <ac:chgData name="Natasha Johnson" userId="f41467d6-0a6d-4849-861a-248d616c7ec2" providerId="ADAL" clId="{0734F411-6345-4E48-8604-11BA35EBE4D4}" dt="2025-09-15T18:34:28.362" v="172" actId="20577"/>
          <ac:spMkLst>
            <pc:docMk/>
            <pc:sldMk cId="2067405987" sldId="281"/>
            <ac:spMk id="14" creationId="{00000000-0000-0000-0000-000000000000}"/>
          </ac:spMkLst>
        </pc:spChg>
      </pc:sldChg>
      <pc:sldChg chg="modSp mod">
        <pc:chgData name="Natasha Johnson" userId="f41467d6-0a6d-4849-861a-248d616c7ec2" providerId="ADAL" clId="{0734F411-6345-4E48-8604-11BA35EBE4D4}" dt="2025-09-15T18:34:57.711" v="177" actId="2711"/>
        <pc:sldMkLst>
          <pc:docMk/>
          <pc:sldMk cId="2183495015" sldId="282"/>
        </pc:sldMkLst>
        <pc:spChg chg="mod">
          <ac:chgData name="Natasha Johnson" userId="f41467d6-0a6d-4849-861a-248d616c7ec2" providerId="ADAL" clId="{0734F411-6345-4E48-8604-11BA35EBE4D4}" dt="2025-09-15T18:34:36.713" v="173" actId="2711"/>
          <ac:spMkLst>
            <pc:docMk/>
            <pc:sldMk cId="2183495015" sldId="282"/>
            <ac:spMk id="3" creationId="{00000000-0000-0000-0000-000000000000}"/>
          </ac:spMkLst>
        </pc:spChg>
        <pc:graphicFrameChg chg="modGraphic">
          <ac:chgData name="Natasha Johnson" userId="f41467d6-0a6d-4849-861a-248d616c7ec2" providerId="ADAL" clId="{0734F411-6345-4E48-8604-11BA35EBE4D4}" dt="2025-09-15T18:34:57.711" v="177" actId="2711"/>
          <ac:graphicFrameMkLst>
            <pc:docMk/>
            <pc:sldMk cId="2183495015" sldId="282"/>
            <ac:graphicFrameMk id="15" creationId="{00000000-0000-0000-0000-000000000000}"/>
          </ac:graphicFrameMkLst>
        </pc:graphicFrameChg>
      </pc:sldChg>
      <pc:sldChg chg="modSp mod">
        <pc:chgData name="Natasha Johnson" userId="f41467d6-0a6d-4849-861a-248d616c7ec2" providerId="ADAL" clId="{0734F411-6345-4E48-8604-11BA35EBE4D4}" dt="2025-09-15T18:35:45.019" v="212" actId="20577"/>
        <pc:sldMkLst>
          <pc:docMk/>
          <pc:sldMk cId="647879772" sldId="284"/>
        </pc:sldMkLst>
        <pc:spChg chg="mod">
          <ac:chgData name="Natasha Johnson" userId="f41467d6-0a6d-4849-861a-248d616c7ec2" providerId="ADAL" clId="{0734F411-6345-4E48-8604-11BA35EBE4D4}" dt="2025-09-15T18:35:45.019" v="212" actId="20577"/>
          <ac:spMkLst>
            <pc:docMk/>
            <pc:sldMk cId="647879772" sldId="284"/>
            <ac:spMk id="3" creationId="{00000000-0000-0000-0000-000000000000}"/>
          </ac:spMkLst>
        </pc:spChg>
        <pc:graphicFrameChg chg="mod modGraphic">
          <ac:chgData name="Natasha Johnson" userId="f41467d6-0a6d-4849-861a-248d616c7ec2" providerId="ADAL" clId="{0734F411-6345-4E48-8604-11BA35EBE4D4}" dt="2025-09-15T18:35:26.631" v="182" actId="255"/>
          <ac:graphicFrameMkLst>
            <pc:docMk/>
            <pc:sldMk cId="647879772" sldId="284"/>
            <ac:graphicFrameMk id="15" creationId="{00000000-0000-0000-0000-000000000000}"/>
          </ac:graphicFrameMkLst>
        </pc:graphicFrameChg>
      </pc:sldChg>
      <pc:sldChg chg="modSp mod">
        <pc:chgData name="Natasha Johnson" userId="f41467d6-0a6d-4849-861a-248d616c7ec2" providerId="ADAL" clId="{0734F411-6345-4E48-8604-11BA35EBE4D4}" dt="2025-09-15T18:27:11.164" v="71" actId="1076"/>
        <pc:sldMkLst>
          <pc:docMk/>
          <pc:sldMk cId="1663831128" sldId="287"/>
        </pc:sldMkLst>
        <pc:spChg chg="mod">
          <ac:chgData name="Natasha Johnson" userId="f41467d6-0a6d-4849-861a-248d616c7ec2" providerId="ADAL" clId="{0734F411-6345-4E48-8604-11BA35EBE4D4}" dt="2025-09-15T18:27:01.042" v="68" actId="1076"/>
          <ac:spMkLst>
            <pc:docMk/>
            <pc:sldMk cId="1663831128" sldId="287"/>
            <ac:spMk id="5" creationId="{00000000-0000-0000-0000-000000000000}"/>
          </ac:spMkLst>
        </pc:spChg>
        <pc:spChg chg="mod">
          <ac:chgData name="Natasha Johnson" userId="f41467d6-0a6d-4849-861a-248d616c7ec2" providerId="ADAL" clId="{0734F411-6345-4E48-8604-11BA35EBE4D4}" dt="2025-09-15T18:27:11.164" v="71" actId="1076"/>
          <ac:spMkLst>
            <pc:docMk/>
            <pc:sldMk cId="1663831128" sldId="287"/>
            <ac:spMk id="6" creationId="{00000000-0000-0000-0000-000000000000}"/>
          </ac:spMkLst>
        </pc:spChg>
        <pc:spChg chg="mod">
          <ac:chgData name="Natasha Johnson" userId="f41467d6-0a6d-4849-861a-248d616c7ec2" providerId="ADAL" clId="{0734F411-6345-4E48-8604-11BA35EBE4D4}" dt="2025-09-15T18:26:35.251" v="63" actId="255"/>
          <ac:spMkLst>
            <pc:docMk/>
            <pc:sldMk cId="1663831128" sldId="287"/>
            <ac:spMk id="7" creationId="{00000000-0000-0000-0000-000000000000}"/>
          </ac:spMkLst>
        </pc:spChg>
      </pc:sldChg>
      <pc:sldChg chg="modSp mod">
        <pc:chgData name="Natasha Johnson" userId="f41467d6-0a6d-4849-861a-248d616c7ec2" providerId="ADAL" clId="{0734F411-6345-4E48-8604-11BA35EBE4D4}" dt="2025-09-15T18:28:19.557" v="85" actId="20577"/>
        <pc:sldMkLst>
          <pc:docMk/>
          <pc:sldMk cId="2647836494" sldId="288"/>
        </pc:sldMkLst>
        <pc:spChg chg="mod">
          <ac:chgData name="Natasha Johnson" userId="f41467d6-0a6d-4849-861a-248d616c7ec2" providerId="ADAL" clId="{0734F411-6345-4E48-8604-11BA35EBE4D4}" dt="2025-09-15T18:27:20.912" v="73" actId="14100"/>
          <ac:spMkLst>
            <pc:docMk/>
            <pc:sldMk cId="2647836494" sldId="288"/>
            <ac:spMk id="5" creationId="{00000000-0000-0000-0000-000000000000}"/>
          </ac:spMkLst>
        </pc:spChg>
        <pc:spChg chg="mod">
          <ac:chgData name="Natasha Johnson" userId="f41467d6-0a6d-4849-861a-248d616c7ec2" providerId="ADAL" clId="{0734F411-6345-4E48-8604-11BA35EBE4D4}" dt="2025-09-15T18:27:38.279" v="77" actId="14100"/>
          <ac:spMkLst>
            <pc:docMk/>
            <pc:sldMk cId="2647836494" sldId="288"/>
            <ac:spMk id="6" creationId="{00000000-0000-0000-0000-000000000000}"/>
          </ac:spMkLst>
        </pc:spChg>
        <pc:spChg chg="mod">
          <ac:chgData name="Natasha Johnson" userId="f41467d6-0a6d-4849-861a-248d616c7ec2" providerId="ADAL" clId="{0734F411-6345-4E48-8604-11BA35EBE4D4}" dt="2025-09-15T18:28:19.557" v="85" actId="20577"/>
          <ac:spMkLst>
            <pc:docMk/>
            <pc:sldMk cId="2647836494" sldId="288"/>
            <ac:spMk id="7" creationId="{00000000-0000-0000-0000-000000000000}"/>
          </ac:spMkLst>
        </pc:spChg>
      </pc:sldChg>
      <pc:sldChg chg="modSp mod">
        <pc:chgData name="Natasha Johnson" userId="f41467d6-0a6d-4849-861a-248d616c7ec2" providerId="ADAL" clId="{0734F411-6345-4E48-8604-11BA35EBE4D4}" dt="2025-09-15T18:46:43.561" v="553" actId="1076"/>
        <pc:sldMkLst>
          <pc:docMk/>
          <pc:sldMk cId="2971618902" sldId="289"/>
        </pc:sldMkLst>
        <pc:spChg chg="mod">
          <ac:chgData name="Natasha Johnson" userId="f41467d6-0a6d-4849-861a-248d616c7ec2" providerId="ADAL" clId="{0734F411-6345-4E48-8604-11BA35EBE4D4}" dt="2025-09-15T18:46:41.586" v="552" actId="255"/>
          <ac:spMkLst>
            <pc:docMk/>
            <pc:sldMk cId="2971618902" sldId="289"/>
            <ac:spMk id="3" creationId="{00000000-0000-0000-0000-000000000000}"/>
          </ac:spMkLst>
        </pc:spChg>
        <pc:picChg chg="mod">
          <ac:chgData name="Natasha Johnson" userId="f41467d6-0a6d-4849-861a-248d616c7ec2" providerId="ADAL" clId="{0734F411-6345-4E48-8604-11BA35EBE4D4}" dt="2025-09-15T18:46:43.561" v="553" actId="1076"/>
          <ac:picMkLst>
            <pc:docMk/>
            <pc:sldMk cId="2971618902" sldId="289"/>
            <ac:picMk id="5" creationId="{EC1A70A6-C332-0666-BDA9-F62EC15B4A56}"/>
          </ac:picMkLst>
        </pc:picChg>
      </pc:sldChg>
      <pc:sldChg chg="modSp mod">
        <pc:chgData name="Natasha Johnson" userId="f41467d6-0a6d-4849-861a-248d616c7ec2" providerId="ADAL" clId="{0734F411-6345-4E48-8604-11BA35EBE4D4}" dt="2025-09-15T18:25:55.532" v="58" actId="1076"/>
        <pc:sldMkLst>
          <pc:docMk/>
          <pc:sldMk cId="3818347641" sldId="290"/>
        </pc:sldMkLst>
        <pc:spChg chg="mod">
          <ac:chgData name="Natasha Johnson" userId="f41467d6-0a6d-4849-861a-248d616c7ec2" providerId="ADAL" clId="{0734F411-6345-4E48-8604-11BA35EBE4D4}" dt="2025-09-15T18:25:48.638" v="55" actId="14100"/>
          <ac:spMkLst>
            <pc:docMk/>
            <pc:sldMk cId="3818347641" sldId="290"/>
            <ac:spMk id="5" creationId="{00000000-0000-0000-0000-000000000000}"/>
          </ac:spMkLst>
        </pc:spChg>
        <pc:spChg chg="mod">
          <ac:chgData name="Natasha Johnson" userId="f41467d6-0a6d-4849-861a-248d616c7ec2" providerId="ADAL" clId="{0734F411-6345-4E48-8604-11BA35EBE4D4}" dt="2025-09-15T18:25:55.532" v="58" actId="1076"/>
          <ac:spMkLst>
            <pc:docMk/>
            <pc:sldMk cId="3818347641" sldId="290"/>
            <ac:spMk id="6" creationId="{00000000-0000-0000-0000-000000000000}"/>
          </ac:spMkLst>
        </pc:spChg>
        <pc:spChg chg="mod">
          <ac:chgData name="Natasha Johnson" userId="f41467d6-0a6d-4849-861a-248d616c7ec2" providerId="ADAL" clId="{0734F411-6345-4E48-8604-11BA35EBE4D4}" dt="2025-09-15T18:25:27.362" v="51" actId="1076"/>
          <ac:spMkLst>
            <pc:docMk/>
            <pc:sldMk cId="3818347641" sldId="290"/>
            <ac:spMk id="7" creationId="{00000000-0000-0000-0000-000000000000}"/>
          </ac:spMkLst>
        </pc:spChg>
      </pc:sldChg>
      <pc:sldChg chg="modSp mod">
        <pc:chgData name="Natasha Johnson" userId="f41467d6-0a6d-4849-861a-248d616c7ec2" providerId="ADAL" clId="{0734F411-6345-4E48-8604-11BA35EBE4D4}" dt="2025-09-15T18:28:48.925" v="91" actId="113"/>
        <pc:sldMkLst>
          <pc:docMk/>
          <pc:sldMk cId="2899308845" sldId="291"/>
        </pc:sldMkLst>
        <pc:spChg chg="mod">
          <ac:chgData name="Natasha Johnson" userId="f41467d6-0a6d-4849-861a-248d616c7ec2" providerId="ADAL" clId="{0734F411-6345-4E48-8604-11BA35EBE4D4}" dt="2025-09-15T18:28:48.925" v="91" actId="113"/>
          <ac:spMkLst>
            <pc:docMk/>
            <pc:sldMk cId="2899308845" sldId="291"/>
            <ac:spMk id="3" creationId="{00000000-0000-0000-0000-000000000000}"/>
          </ac:spMkLst>
        </pc:spChg>
      </pc:sldChg>
      <pc:sldChg chg="modSp mod">
        <pc:chgData name="Natasha Johnson" userId="f41467d6-0a6d-4849-861a-248d616c7ec2" providerId="ADAL" clId="{0734F411-6345-4E48-8604-11BA35EBE4D4}" dt="2025-09-15T18:25:13.415" v="48" actId="1076"/>
        <pc:sldMkLst>
          <pc:docMk/>
          <pc:sldMk cId="2871514379" sldId="294"/>
        </pc:sldMkLst>
        <pc:spChg chg="mod">
          <ac:chgData name="Natasha Johnson" userId="f41467d6-0a6d-4849-861a-248d616c7ec2" providerId="ADAL" clId="{0734F411-6345-4E48-8604-11BA35EBE4D4}" dt="2025-09-15T18:25:01.607" v="45" actId="1076"/>
          <ac:spMkLst>
            <pc:docMk/>
            <pc:sldMk cId="2871514379" sldId="294"/>
            <ac:spMk id="5" creationId="{E4EA86FC-DB3B-D2E9-DB1D-05D1873AF7FF}"/>
          </ac:spMkLst>
        </pc:spChg>
        <pc:spChg chg="mod">
          <ac:chgData name="Natasha Johnson" userId="f41467d6-0a6d-4849-861a-248d616c7ec2" providerId="ADAL" clId="{0734F411-6345-4E48-8604-11BA35EBE4D4}" dt="2025-09-15T18:25:13.415" v="48" actId="1076"/>
          <ac:spMkLst>
            <pc:docMk/>
            <pc:sldMk cId="2871514379" sldId="294"/>
            <ac:spMk id="6" creationId="{F696C028-67EE-9441-309B-BD780804EAE4}"/>
          </ac:spMkLst>
        </pc:spChg>
        <pc:spChg chg="mod">
          <ac:chgData name="Natasha Johnson" userId="f41467d6-0a6d-4849-861a-248d616c7ec2" providerId="ADAL" clId="{0734F411-6345-4E48-8604-11BA35EBE4D4}" dt="2025-09-15T18:24:30.783" v="37" actId="20577"/>
          <ac:spMkLst>
            <pc:docMk/>
            <pc:sldMk cId="2871514379" sldId="294"/>
            <ac:spMk id="7" creationId="{3B8D54C8-1296-CF5C-5C84-065426FF6668}"/>
          </ac:spMkLst>
        </pc:spChg>
      </pc:sldChg>
      <pc:sldChg chg="modSp mod">
        <pc:chgData name="Natasha Johnson" userId="f41467d6-0a6d-4849-861a-248d616c7ec2" providerId="ADAL" clId="{0734F411-6345-4E48-8604-11BA35EBE4D4}" dt="2025-09-15T18:42:50.414" v="499" actId="20577"/>
        <pc:sldMkLst>
          <pc:docMk/>
          <pc:sldMk cId="618235602" sldId="295"/>
        </pc:sldMkLst>
        <pc:spChg chg="mod">
          <ac:chgData name="Natasha Johnson" userId="f41467d6-0a6d-4849-861a-248d616c7ec2" providerId="ADAL" clId="{0734F411-6345-4E48-8604-11BA35EBE4D4}" dt="2025-09-15T18:42:50.414" v="499" actId="20577"/>
          <ac:spMkLst>
            <pc:docMk/>
            <pc:sldMk cId="618235602" sldId="295"/>
            <ac:spMk id="3" creationId="{02FB1F0C-B062-043A-ED92-66E13D103388}"/>
          </ac:spMkLst>
        </pc:spChg>
        <pc:spChg chg="mod">
          <ac:chgData name="Natasha Johnson" userId="f41467d6-0a6d-4849-861a-248d616c7ec2" providerId="ADAL" clId="{0734F411-6345-4E48-8604-11BA35EBE4D4}" dt="2025-09-15T18:41:43.008" v="319" actId="255"/>
          <ac:spMkLst>
            <pc:docMk/>
            <pc:sldMk cId="618235602" sldId="295"/>
            <ac:spMk id="12" creationId="{923F2BD0-DEAD-CDE3-7A3B-AE5453913647}"/>
          </ac:spMkLst>
        </pc:spChg>
        <pc:spChg chg="mod">
          <ac:chgData name="Natasha Johnson" userId="f41467d6-0a6d-4849-861a-248d616c7ec2" providerId="ADAL" clId="{0734F411-6345-4E48-8604-11BA35EBE4D4}" dt="2025-09-15T18:41:22.921" v="314" actId="1076"/>
          <ac:spMkLst>
            <pc:docMk/>
            <pc:sldMk cId="618235602" sldId="295"/>
            <ac:spMk id="14" creationId="{93A17A81-663D-9E69-4E38-9C4A17110AB2}"/>
          </ac:spMkLst>
        </pc:spChg>
        <pc:spChg chg="mod">
          <ac:chgData name="Natasha Johnson" userId="f41467d6-0a6d-4849-861a-248d616c7ec2" providerId="ADAL" clId="{0734F411-6345-4E48-8604-11BA35EBE4D4}" dt="2025-09-15T18:41:51.459" v="321" actId="2711"/>
          <ac:spMkLst>
            <pc:docMk/>
            <pc:sldMk cId="618235602" sldId="295"/>
            <ac:spMk id="17" creationId="{9A2427CA-1224-5295-0DCD-3C232F0CB7CC}"/>
          </ac:spMkLst>
        </pc:spChg>
        <pc:spChg chg="mod">
          <ac:chgData name="Natasha Johnson" userId="f41467d6-0a6d-4849-861a-248d616c7ec2" providerId="ADAL" clId="{0734F411-6345-4E48-8604-11BA35EBE4D4}" dt="2025-09-15T18:41:30.769" v="316" actId="1076"/>
          <ac:spMkLst>
            <pc:docMk/>
            <pc:sldMk cId="618235602" sldId="295"/>
            <ac:spMk id="20" creationId="{A7F00662-0EC0-86EA-6DF9-77EFD9CC7E8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30077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63010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6219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881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17738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78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79654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72649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85025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59005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15/09/2025</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2011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15/09/2025</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03415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 name="Title 1"/>
          <p:cNvSpPr>
            <a:spLocks noGrp="1"/>
          </p:cNvSpPr>
          <p:nvPr>
            <p:ph type="ctrTitle"/>
          </p:nvPr>
        </p:nvSpPr>
        <p:spPr>
          <a:xfrm>
            <a:off x="6042116" y="1984443"/>
            <a:ext cx="4680520" cy="2889114"/>
          </a:xfrm>
        </p:spPr>
        <p:txBody>
          <a:bodyPr vert="horz" lIns="91440" tIns="45720" rIns="91440" bIns="45720" rtlCol="0" anchor="b">
            <a:normAutofit fontScale="90000"/>
          </a:bodyPr>
          <a:lstStyle/>
          <a:p>
            <a: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SEND School </a:t>
            </a:r>
            <a:b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Local Offer</a:t>
            </a:r>
            <a:b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Information Report</a:t>
            </a:r>
            <a:b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4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2025-26</a:t>
            </a:r>
          </a:p>
        </p:txBody>
      </p:sp>
      <p:sp>
        <p:nvSpPr>
          <p:cNvPr id="3" name="Subtitle 2"/>
          <p:cNvSpPr>
            <a:spLocks noGrp="1"/>
          </p:cNvSpPr>
          <p:nvPr>
            <p:ph type="subTitle" idx="1"/>
          </p:nvPr>
        </p:nvSpPr>
        <p:spPr>
          <a:xfrm>
            <a:off x="5814049" y="462734"/>
            <a:ext cx="5193489" cy="1147863"/>
          </a:xfrm>
        </p:spPr>
        <p:txBody>
          <a:bodyPr vert="horz" lIns="91440" tIns="45720" rIns="91440" bIns="45720" rtlCol="0" anchor="t">
            <a:normAutofit/>
          </a:bodyPr>
          <a:lstStyle/>
          <a:p>
            <a:r>
              <a:rPr lang="en-US" sz="2600" dirty="0">
                <a:solidFill>
                  <a:schemeClr val="bg1"/>
                </a:solidFill>
              </a:rPr>
              <a:t>Woodside C of E Primary School</a:t>
            </a:r>
          </a:p>
          <a:p>
            <a:pPr algn="l"/>
            <a:endParaRPr lang="en-US" sz="1700" dirty="0">
              <a:solidFill>
                <a:schemeClr val="bg1"/>
              </a:solidFill>
            </a:endParaRPr>
          </a:p>
          <a:p>
            <a:pPr algn="l"/>
            <a:endParaRPr lang="en-US" sz="1700" dirty="0">
              <a:solidFill>
                <a:schemeClr val="bg1"/>
              </a:solidFill>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Calibri" panose="020F0502020204030204"/>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Calibri" panose="020F0502020204030204"/>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0" y="390335"/>
            <a:ext cx="4857823" cy="4602787"/>
          </a:xfrm>
          <a:prstGeom prst="rect">
            <a:avLst/>
          </a:prstGeom>
        </p:spPr>
      </p:pic>
      <p:sp>
        <p:nvSpPr>
          <p:cNvPr id="4" name="TextBox 3"/>
          <p:cNvSpPr txBox="1"/>
          <p:nvPr/>
        </p:nvSpPr>
        <p:spPr>
          <a:xfrm>
            <a:off x="4027734" y="5821334"/>
            <a:ext cx="4680520" cy="646331"/>
          </a:xfrm>
          <a:prstGeom prst="rect">
            <a:avLst/>
          </a:prstGeom>
          <a:noFill/>
        </p:spPr>
        <p:txBody>
          <a:bodyPr wrap="square" rtlCol="0">
            <a:spAutoFit/>
          </a:bodyPr>
          <a:lstStyle/>
          <a:p>
            <a:pPr algn="ctr" defTabSz="457200">
              <a:spcAft>
                <a:spcPts val="600"/>
              </a:spcAft>
            </a:pPr>
            <a:r>
              <a:rPr lang="en-GB" b="1" dirty="0">
                <a:solidFill>
                  <a:prstClr val="white"/>
                </a:solidFill>
                <a:latin typeface="Calibri" panose="020F0502020204030204"/>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837" y="1549093"/>
            <a:ext cx="11536325" cy="4464496"/>
          </a:xfrm>
        </p:spPr>
        <p:txBody>
          <a:bodyPr>
            <a:noAutofit/>
          </a:bodyPr>
          <a:lstStyle/>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How will the school let me know if they have any concerns?</a:t>
            </a:r>
          </a:p>
          <a:p>
            <a:endParaRPr lang="en-GB" sz="18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Termly SEN review meetings for children with special educational needs and /or disabilities will highlight any concerns with the progress your child is making towards their targets.</a:t>
            </a: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‘Open Door’ policy at Woodside means that we encourage parents/carers to make contact with the school whenever you have a concern yourselves about your child’s learning.</a:t>
            </a: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school provides a central point of contact for you through the SEN Team who coordinates the support your child receives.</a:t>
            </a:r>
          </a:p>
        </p:txBody>
      </p:sp>
      <p:pic>
        <p:nvPicPr>
          <p:cNvPr id="2" name="Picture 1" descr="Logo&#10;&#10;Description automatically generated">
            <a:extLst>
              <a:ext uri="{FF2B5EF4-FFF2-40B4-BE49-F238E27FC236}">
                <a16:creationId xmlns:a16="http://schemas.microsoft.com/office/drawing/2014/main" id="{3F9F104B-F55A-5A8C-F57D-2BFEC2AAD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342" y="0"/>
            <a:ext cx="1403934" cy="1330227"/>
          </a:xfrm>
          <a:prstGeom prst="rect">
            <a:avLst/>
          </a:prstGeom>
        </p:spPr>
      </p:pic>
    </p:spTree>
    <p:extLst>
      <p:ext uri="{BB962C8B-B14F-4D97-AF65-F5344CB8AC3E}">
        <p14:creationId xmlns:p14="http://schemas.microsoft.com/office/powerpoint/2010/main" val="293404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7953" y="1420025"/>
            <a:ext cx="11206716" cy="5266376"/>
          </a:xfrm>
        </p:spPr>
        <p:txBody>
          <a:bodyPr>
            <a:noAutofit/>
          </a:bodyPr>
          <a:lstStyle/>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Woodside Support from external agencies</a:t>
            </a:r>
          </a:p>
          <a:p>
            <a:pPr algn="l"/>
            <a:r>
              <a:rPr lang="en-GB" sz="2000" b="1" i="1" dirty="0">
                <a:latin typeface="Open Sans Light" panose="020B0306030504020204" pitchFamily="34" charset="0"/>
                <a:ea typeface="Open Sans Light" panose="020B0306030504020204" pitchFamily="34" charset="0"/>
                <a:cs typeface="Open Sans Light" panose="020B0306030504020204" pitchFamily="34" charset="0"/>
              </a:rPr>
              <a:t>Woodside works with  lots of external agencies to help identify specific needs. These are:</a:t>
            </a:r>
          </a:p>
          <a:p>
            <a:pPr marL="285750" indent="-285750" algn="l">
              <a:buClr>
                <a:schemeClr val="bg1"/>
              </a:buClr>
              <a:buFont typeface="Wingdings" panose="05000000000000000000" pitchFamily="2" charset="2"/>
              <a:buChar char="v"/>
            </a:pPr>
            <a:endParaRPr lang="en-GB" sz="2000" i="1"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Educational Psychologist Service- Warwickshire and Private</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Educational Welfare Officer- Jo Sierzerga</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School SALT- Emily Nicholls</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Occupational Therapist- Alison Hart</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Social Services</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School Nurse</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RISE- Child and Adolescent Mental Health Services ( CAMHS)</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SEND Family Partnership Service</a:t>
            </a:r>
          </a:p>
          <a:p>
            <a:pPr marL="342900" indent="-342900" algn="l">
              <a:buClr>
                <a:schemeClr val="bg1"/>
              </a:buClr>
              <a:buFont typeface="Wingdings" panose="05000000000000000000" pitchFamily="2" charset="2"/>
              <a:buChar char="ü"/>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Family Connect</a:t>
            </a:r>
          </a:p>
          <a:p>
            <a:endParaRPr lang="en-GB" sz="3600"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3638D5E9-3187-AE11-C795-C1AF2520C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384" y="89798"/>
            <a:ext cx="1403934" cy="1330227"/>
          </a:xfrm>
          <a:prstGeom prst="rect">
            <a:avLst/>
          </a:prstGeom>
        </p:spPr>
      </p:pic>
    </p:spTree>
    <p:extLst>
      <p:ext uri="{BB962C8B-B14F-4D97-AF65-F5344CB8AC3E}">
        <p14:creationId xmlns:p14="http://schemas.microsoft.com/office/powerpoint/2010/main" val="263493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627" y="400777"/>
            <a:ext cx="10689722" cy="5606618"/>
          </a:xfrm>
        </p:spPr>
        <p:txBody>
          <a:bodyPr>
            <a:noAutofit/>
          </a:bodyPr>
          <a:lstStyle/>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Parental involvement in their child’s learning</a:t>
            </a:r>
          </a:p>
          <a:p>
            <a:r>
              <a:rPr lang="en-GB" sz="1600" b="1" dirty="0">
                <a:latin typeface="Open Sans Light" panose="020B0306030504020204" pitchFamily="34" charset="0"/>
                <a:ea typeface="Open Sans Light" panose="020B0306030504020204" pitchFamily="34" charset="0"/>
                <a:cs typeface="Open Sans Light" panose="020B0306030504020204" pitchFamily="34" charset="0"/>
              </a:rPr>
              <a:t>Our school has an open door policy, ensuring we are always approachable so you, as parents and carers feel involved in the education of your child.  This is done in a variety of ways including:</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school holds a Learning Review evening once a term for your child to share their work with you.</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In addition, SEN review evenings are also held once  a term</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There can be more regular meetings with your child’s class teacher, support staff and SEN Team whenever needed.</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Individual targets will be often set for your child, so you can see what their next steps are.</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Curriculum overviews are published on our school website and sent out to parents/carers at the start of the academic year.</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Reading record books will be used for written communication between home and school.</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Information on the school website </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SEN Parent/Carer workshops</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Open mornings/afternoons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C2D48182-9948-7DA7-4E8C-397801CC4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8066" y="160338"/>
            <a:ext cx="1403934" cy="1330227"/>
          </a:xfrm>
          <a:prstGeom prst="rect">
            <a:avLst/>
          </a:prstGeom>
        </p:spPr>
      </p:pic>
    </p:spTree>
    <p:extLst>
      <p:ext uri="{BB962C8B-B14F-4D97-AF65-F5344CB8AC3E}">
        <p14:creationId xmlns:p14="http://schemas.microsoft.com/office/powerpoint/2010/main" val="316444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0218" y="1088740"/>
            <a:ext cx="10111563" cy="4680520"/>
          </a:xfrm>
        </p:spPr>
        <p:txBody>
          <a:bodyPr>
            <a:noAutofit/>
          </a:bodyPr>
          <a:lstStyle/>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Open and honest communication</a:t>
            </a:r>
          </a:p>
          <a:p>
            <a:endPar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Inclusion Team will make sure that all necessary school staff are aware of your child’s needs and worries.</a:t>
            </a:r>
          </a:p>
          <a:p>
            <a:pPr algn="l"/>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If your child has been identified with extra educational needs, an </a:t>
            </a:r>
            <a:r>
              <a:rPr lang="en-GB" sz="2000" b="1" dirty="0">
                <a:latin typeface="Open Sans Light" panose="020B0306030504020204" pitchFamily="34" charset="0"/>
                <a:ea typeface="Open Sans Light" panose="020B0306030504020204" pitchFamily="34" charset="0"/>
                <a:cs typeface="Open Sans Light" panose="020B0306030504020204" pitchFamily="34" charset="0"/>
              </a:rPr>
              <a:t>Individual Learning Plan </a:t>
            </a:r>
            <a:r>
              <a:rPr lang="en-GB" sz="2000" dirty="0">
                <a:latin typeface="Open Sans Light" panose="020B0306030504020204" pitchFamily="34" charset="0"/>
                <a:ea typeface="Open Sans Light" panose="020B0306030504020204" pitchFamily="34" charset="0"/>
                <a:cs typeface="Open Sans Light" panose="020B0306030504020204" pitchFamily="34" charset="0"/>
              </a:rPr>
              <a:t>will be written with the teacher and shared with you and your child.</a:t>
            </a:r>
          </a:p>
          <a:p>
            <a:pPr algn="l"/>
            <a:br>
              <a:rPr lang="en-GB" sz="2000" dirty="0">
                <a:latin typeface="Open Sans Light" panose="020B0306030504020204" pitchFamily="34" charset="0"/>
                <a:ea typeface="Open Sans Light" panose="020B0306030504020204" pitchFamily="34" charset="0"/>
                <a:cs typeface="Open Sans Light" panose="020B0306030504020204" pitchFamily="34" charset="0"/>
              </a:rPr>
            </a:br>
            <a:r>
              <a:rPr lang="en-GB" sz="2000" dirty="0">
                <a:latin typeface="Open Sans Light" panose="020B0306030504020204" pitchFamily="34" charset="0"/>
                <a:ea typeface="Open Sans Light" panose="020B0306030504020204" pitchFamily="34" charset="0"/>
                <a:cs typeface="Open Sans Light" panose="020B0306030504020204" pitchFamily="34" charset="0"/>
              </a:rPr>
              <a:t>If your child has medical needs, a care plan will be written and shared with you.</a:t>
            </a:r>
          </a:p>
          <a:p>
            <a:pPr algn="l"/>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All staff have access to these plans. The plans identify how your child should be helped to succeed and make progress. These plans will be reviewed regularly.</a:t>
            </a:r>
          </a:p>
          <a:p>
            <a:endParaRPr lang="en-GB" sz="1400" b="1"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30FD0124-6319-8F21-32BA-D09C054D7D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3724" y="171598"/>
            <a:ext cx="1403934" cy="1330227"/>
          </a:xfrm>
          <a:prstGeom prst="rect">
            <a:avLst/>
          </a:prstGeom>
        </p:spPr>
      </p:pic>
    </p:spTree>
    <p:extLst>
      <p:ext uri="{BB962C8B-B14F-4D97-AF65-F5344CB8AC3E}">
        <p14:creationId xmlns:p14="http://schemas.microsoft.com/office/powerpoint/2010/main" val="219952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1121" y="723015"/>
            <a:ext cx="11089757" cy="4401766"/>
          </a:xfrm>
        </p:spPr>
        <p:txBody>
          <a:bodyPr>
            <a:noAutofit/>
          </a:bodyPr>
          <a:lstStyle/>
          <a:p>
            <a:endPar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Provision at Woodside</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2000" dirty="0">
                <a:latin typeface="Open Sans Light" panose="020B0306030504020204" pitchFamily="34" charset="0"/>
                <a:ea typeface="Open Sans Light" panose="020B0306030504020204" pitchFamily="34" charset="0"/>
                <a:cs typeface="Open Sans Light" panose="020B0306030504020204" pitchFamily="34" charset="0"/>
              </a:rPr>
              <a:t>In our school we make provision for pupils with all types of Special Educational Needs and Disabilities.</a:t>
            </a: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All children in school have support within lessons through quality first teaching, differentiation and precision teaching strategies. This means that learning activities are planned according to the level the child is working at , so that they make continuous progress from their individual starting points.</a:t>
            </a: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Woodside is a fully accessible school. As a school, we would always make adjustments to ensure that all children are fully included.</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5798BB11-F524-AA16-58E3-7FBA2A197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274" y="160339"/>
            <a:ext cx="1153852" cy="1093274"/>
          </a:xfrm>
          <a:prstGeom prst="rect">
            <a:avLst/>
          </a:prstGeom>
        </p:spPr>
      </p:pic>
    </p:spTree>
    <p:extLst>
      <p:ext uri="{BB962C8B-B14F-4D97-AF65-F5344CB8AC3E}">
        <p14:creationId xmlns:p14="http://schemas.microsoft.com/office/powerpoint/2010/main" val="390669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6336" y="620688"/>
            <a:ext cx="7704856" cy="5040560"/>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Provision at Woodside</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sp>
        <p:nvSpPr>
          <p:cNvPr id="6" name="Isosceles Triangle 5"/>
          <p:cNvSpPr/>
          <p:nvPr/>
        </p:nvSpPr>
        <p:spPr>
          <a:xfrm>
            <a:off x="1892300" y="1268760"/>
            <a:ext cx="8352928" cy="4104456"/>
          </a:xfrm>
          <a:prstGeom prst="triangle">
            <a:avLst/>
          </a:prstGeom>
          <a:solidFill>
            <a:srgbClr val="941100"/>
          </a:solidFill>
          <a:ln>
            <a:solidFill>
              <a:srgbClr val="9411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7" name="TextBox 6"/>
          <p:cNvSpPr txBox="1"/>
          <p:nvPr/>
        </p:nvSpPr>
        <p:spPr>
          <a:xfrm>
            <a:off x="5439077" y="1912440"/>
            <a:ext cx="1224136" cy="938719"/>
          </a:xfrm>
          <a:prstGeom prst="rect">
            <a:avLst/>
          </a:prstGeom>
          <a:solidFill>
            <a:srgbClr val="941100"/>
          </a:solidFill>
        </p:spPr>
        <p:txBody>
          <a:bodyPr wrap="square" rtlCol="0">
            <a:spAutoFit/>
          </a:bodyPr>
          <a:lstStyle/>
          <a:p>
            <a:pPr algn="ctr" defTabSz="457200"/>
            <a:r>
              <a:rPr lang="en-US" sz="1100" dirty="0">
                <a:solidFill>
                  <a:srgbClr val="FFFFFF"/>
                </a:solidFill>
                <a:latin typeface="Calibri" panose="020F0502020204030204"/>
              </a:rPr>
              <a:t>Specialist outside agency involvement and 1:1 teaching and support from a TA</a:t>
            </a:r>
          </a:p>
        </p:txBody>
      </p:sp>
      <p:cxnSp>
        <p:nvCxnSpPr>
          <p:cNvPr id="8" name="Straight Connector 7"/>
          <p:cNvCxnSpPr/>
          <p:nvPr/>
        </p:nvCxnSpPr>
        <p:spPr>
          <a:xfrm>
            <a:off x="4295800" y="2996952"/>
            <a:ext cx="352839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08424" y="4293096"/>
            <a:ext cx="61206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295800" y="3356993"/>
            <a:ext cx="3600400" cy="646331"/>
          </a:xfrm>
          <a:prstGeom prst="rect">
            <a:avLst/>
          </a:prstGeom>
          <a:solidFill>
            <a:srgbClr val="941100"/>
          </a:solidFill>
        </p:spPr>
        <p:txBody>
          <a:bodyPr wrap="square" rtlCol="0">
            <a:spAutoFit/>
          </a:bodyPr>
          <a:lstStyle/>
          <a:p>
            <a:pPr algn="ctr" defTabSz="457200"/>
            <a:r>
              <a:rPr lang="en-US" dirty="0">
                <a:solidFill>
                  <a:srgbClr val="FFFFFF"/>
                </a:solidFill>
                <a:latin typeface="Calibri" panose="020F0502020204030204"/>
              </a:rPr>
              <a:t>Targeted interventions to enable children to close the gaps</a:t>
            </a:r>
          </a:p>
        </p:txBody>
      </p:sp>
      <p:sp>
        <p:nvSpPr>
          <p:cNvPr id="14" name="TextBox 13"/>
          <p:cNvSpPr txBox="1"/>
          <p:nvPr/>
        </p:nvSpPr>
        <p:spPr>
          <a:xfrm>
            <a:off x="3233682" y="4612487"/>
            <a:ext cx="5760640" cy="646331"/>
          </a:xfrm>
          <a:prstGeom prst="rect">
            <a:avLst/>
          </a:prstGeom>
          <a:solidFill>
            <a:srgbClr val="941100"/>
          </a:solidFill>
        </p:spPr>
        <p:txBody>
          <a:bodyPr wrap="square" rtlCol="0">
            <a:spAutoFit/>
          </a:bodyPr>
          <a:lstStyle/>
          <a:p>
            <a:pPr algn="ctr" defTabSz="457200"/>
            <a:r>
              <a:rPr lang="en-US" dirty="0">
                <a:solidFill>
                  <a:srgbClr val="FFFFFF"/>
                </a:solidFill>
                <a:latin typeface="Calibri" panose="020F0502020204030204"/>
              </a:rPr>
              <a:t>Universal Needs-Inclusive Adaptive Teaching for all pupils at Woodside</a:t>
            </a:r>
          </a:p>
        </p:txBody>
      </p:sp>
      <p:pic>
        <p:nvPicPr>
          <p:cNvPr id="5" name="Picture 4" descr="Logo&#10;&#10;Description automatically generated">
            <a:extLst>
              <a:ext uri="{FF2B5EF4-FFF2-40B4-BE49-F238E27FC236}">
                <a16:creationId xmlns:a16="http://schemas.microsoft.com/office/drawing/2014/main" id="{E54B8313-FE18-B6D4-5BC3-805778EDD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928" y="5519011"/>
            <a:ext cx="1403934" cy="1330227"/>
          </a:xfrm>
          <a:prstGeom prst="rect">
            <a:avLst/>
          </a:prstGeom>
        </p:spPr>
      </p:pic>
    </p:spTree>
    <p:extLst>
      <p:ext uri="{BB962C8B-B14F-4D97-AF65-F5344CB8AC3E}">
        <p14:creationId xmlns:p14="http://schemas.microsoft.com/office/powerpoint/2010/main" val="206740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6336" y="620688"/>
            <a:ext cx="7704856" cy="5040560"/>
          </a:xfrm>
        </p:spPr>
        <p:txBody>
          <a:bodyPr>
            <a:noAutofit/>
          </a:bodyPr>
          <a:lstStyle/>
          <a:p>
            <a:pPr>
              <a:lnSpc>
                <a:spcPct val="80000"/>
              </a:lnSpc>
              <a:buClrTx/>
            </a:pPr>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Four Areas of Need</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graphicFrame>
        <p:nvGraphicFramePr>
          <p:cNvPr id="15" name="Table 14"/>
          <p:cNvGraphicFramePr>
            <a:graphicFrameLocks noGrp="1"/>
          </p:cNvGraphicFramePr>
          <p:nvPr>
            <p:extLst>
              <p:ext uri="{D42A27DB-BD31-4B8C-83A1-F6EECF244321}">
                <p14:modId xmlns:p14="http://schemas.microsoft.com/office/powerpoint/2010/main" val="4045372011"/>
              </p:ext>
            </p:extLst>
          </p:nvPr>
        </p:nvGraphicFramePr>
        <p:xfrm>
          <a:off x="1991544" y="1103374"/>
          <a:ext cx="8352928" cy="486724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2520280">
                <a:tc>
                  <a:txBody>
                    <a:bodyPr/>
                    <a:lstStyle/>
                    <a:p>
                      <a:pPr algn="ctr"/>
                      <a:r>
                        <a:rPr lang="en-GB"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Commu</a:t>
                      </a:r>
                      <a:r>
                        <a:rPr lang="en-GB" sz="16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nication &amp; Interaction</a:t>
                      </a:r>
                    </a:p>
                    <a:p>
                      <a:pPr algn="l"/>
                      <a:r>
                        <a:rPr lang="en-GB" sz="16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Font typeface="Arial" panose="020B0604020202020204" pitchFamily="34" charset="0"/>
                        <a:buChar char="•"/>
                      </a:pPr>
                      <a:r>
                        <a:rPr lang="en-GB" sz="14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Autistic Spectrum Condition (ASC)</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Speech, Language and Communication Needs (SLCN)</a:t>
                      </a:r>
                    </a:p>
                    <a:p>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tc>
                  <a:txBody>
                    <a:bodyPr/>
                    <a:lstStyle/>
                    <a:p>
                      <a:pPr algn="ctr"/>
                      <a:r>
                        <a:rPr lang="en-GB"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Cognition</a:t>
                      </a:r>
                      <a:r>
                        <a:rPr lang="en-GB" sz="16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&amp; Learning</a:t>
                      </a:r>
                    </a:p>
                    <a:p>
                      <a:pPr marL="0" indent="0" algn="l">
                        <a:buFont typeface="Arial" panose="020B0604020202020204" pitchFamily="34" charset="0"/>
                        <a:buNone/>
                      </a:pPr>
                      <a:endParaRPr lang="en-GB" sz="8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lgn="l">
                        <a:buFont typeface="Arial" panose="020B0604020202020204" pitchFamily="34" charset="0"/>
                        <a:buNone/>
                      </a:pPr>
                      <a:endParaRPr lang="en-GB" sz="8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anose="020B0604020202020204" pitchFamily="34" charset="0"/>
                        <a:buChar char="•"/>
                      </a:pPr>
                      <a:endParaRPr lang="en-GB" sz="8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Moderate Learning Difficulty (MLD)</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Profound and Multiple Learning Difficulty (PMLD)</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Severe Learning Difficulty (SLD)</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Specific Learning Difficulty (SpLD)</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Dyscalculia, Dysgraph</a:t>
                      </a:r>
                      <a:r>
                        <a:rPr lang="en-GB"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ia, Dyslexia &amp;</a:t>
                      </a:r>
                      <a:r>
                        <a:rPr lang="en-GB" sz="1400" b="0" i="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Dyspraxia.</a:t>
                      </a:r>
                      <a:endParaRPr lang="en-GB"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anose="020B0604020202020204" pitchFamily="34" charset="0"/>
                        <a:buChar char="•"/>
                      </a:pPr>
                      <a:endParaRPr lang="en-GB" sz="16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extLst>
                  <a:ext uri="{0D108BD9-81ED-4DB2-BD59-A6C34878D82A}">
                    <a16:rowId xmlns:a16="http://schemas.microsoft.com/office/drawing/2014/main" val="10000"/>
                  </a:ext>
                </a:extLst>
              </a:tr>
              <a:tr h="2137831">
                <a:tc>
                  <a:txBody>
                    <a:bodyPr/>
                    <a:lstStyle/>
                    <a:p>
                      <a:pPr algn="ctr"/>
                      <a:r>
                        <a:rPr lang="en-GB"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Social,</a:t>
                      </a:r>
                      <a:r>
                        <a:rPr lang="en-GB" sz="16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Emotional &amp; Mental Health Difficulties</a:t>
                      </a:r>
                    </a:p>
                    <a:p>
                      <a:pPr algn="l"/>
                      <a:endParaRPr lang="en-GB" sz="16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Font typeface="Arial" panose="020B0604020202020204" pitchFamily="34" charset="0"/>
                        <a:buChar char="•"/>
                      </a:pPr>
                      <a:r>
                        <a:rPr lang="en-GB" sz="1400" b="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Adjustment Disorders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Attention deficit hyperactivity disorder (ADHD)</a:t>
                      </a:r>
                      <a:endParaRPr lang="en-GB" sz="1400" b="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Font typeface="Arial" panose="020B0604020202020204" pitchFamily="34" charset="0"/>
                        <a:buChar char="•"/>
                      </a:pPr>
                      <a:r>
                        <a:rPr lang="en-GB" sz="1400" b="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Anxiety Disorders</a:t>
                      </a:r>
                    </a:p>
                    <a:p>
                      <a:pPr marL="342900" indent="-342900" algn="l">
                        <a:buFont typeface="Arial" panose="020B0604020202020204" pitchFamily="34" charset="0"/>
                        <a:buChar char="•"/>
                      </a:pPr>
                      <a:r>
                        <a:rPr lang="en-GB" sz="1400" b="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Obsessive-Compulsive Disorder ('OCD’)</a:t>
                      </a:r>
                    </a:p>
                    <a:p>
                      <a:pPr marL="342900" indent="-342900" algn="l">
                        <a:buFont typeface="Arial" panose="020B0604020202020204" pitchFamily="34" charset="0"/>
                        <a:buChar char="•"/>
                      </a:pPr>
                      <a:r>
                        <a:rPr lang="en-GB" sz="1400" b="0" baseline="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Attachment and Trauma </a:t>
                      </a:r>
                      <a:endParaRPr lang="en-GB" sz="14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l"/>
                      <a:endParaRPr lang="en-GB" sz="1600" b="1"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tc>
                  <a:txBody>
                    <a:bodyPr/>
                    <a:lstStyle/>
                    <a:p>
                      <a:pPr algn="ctr"/>
                      <a:r>
                        <a:rPr lang="en-GB"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Sensory and/or Physical</a:t>
                      </a:r>
                    </a:p>
                    <a:p>
                      <a:pPr algn="ctr"/>
                      <a:endParaRPr lang="en-GB"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Hearing Impairment (HI)</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Visual Impairment (VI)</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Multi-Sensory Impairment (MSI)</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Physical Disability (PD)</a:t>
                      </a:r>
                    </a:p>
                    <a:p>
                      <a:pPr marL="342900" indent="-342900" algn="l">
                        <a:buFont typeface="Arial" panose="020B0604020202020204" pitchFamily="34" charset="0"/>
                        <a:buChar char="•"/>
                      </a:pPr>
                      <a:r>
                        <a:rPr lang="en-GB" sz="14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Sensory Processing</a:t>
                      </a:r>
                    </a:p>
                    <a:p>
                      <a:pPr marL="171450" indent="-171450" algn="l">
                        <a:buFont typeface="Arial" panose="020B0604020202020204" pitchFamily="34" charset="0"/>
                        <a:buChar char="•"/>
                      </a:pPr>
                      <a:endParaRPr lang="en-GB"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349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6336" y="620688"/>
            <a:ext cx="7704856" cy="5040560"/>
          </a:xfrm>
        </p:spPr>
        <p:txBody>
          <a:bodyPr>
            <a:noAutofit/>
          </a:bodyPr>
          <a:lstStyle/>
          <a:p>
            <a:pPr>
              <a:lnSpc>
                <a:spcPct val="80000"/>
              </a:lnSpc>
              <a:buClrTx/>
            </a:pPr>
            <a:r>
              <a:rPr lang="en-GB" sz="3600" b="1" dirty="0">
                <a:cs typeface="Arial" charset="0"/>
              </a:rPr>
              <a:t> </a:t>
            </a:r>
            <a:r>
              <a:rPr lang="en-GB" sz="28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Universal Offer to meet all needs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graphicFrame>
        <p:nvGraphicFramePr>
          <p:cNvPr id="15" name="Table 14"/>
          <p:cNvGraphicFramePr>
            <a:graphicFrameLocks noGrp="1"/>
          </p:cNvGraphicFramePr>
          <p:nvPr>
            <p:extLst>
              <p:ext uri="{D42A27DB-BD31-4B8C-83A1-F6EECF244321}">
                <p14:modId xmlns:p14="http://schemas.microsoft.com/office/powerpoint/2010/main" val="183637952"/>
              </p:ext>
            </p:extLst>
          </p:nvPr>
        </p:nvGraphicFramePr>
        <p:xfrm>
          <a:off x="552893" y="1103373"/>
          <a:ext cx="11111024" cy="5509970"/>
        </p:xfrm>
        <a:graphic>
          <a:graphicData uri="http://schemas.openxmlformats.org/drawingml/2006/table">
            <a:tbl>
              <a:tblPr firstRow="1" bandRow="1">
                <a:tableStyleId>{5C22544A-7EE6-4342-B048-85BDC9FD1C3A}</a:tableStyleId>
              </a:tblPr>
              <a:tblGrid>
                <a:gridCol w="5555512">
                  <a:extLst>
                    <a:ext uri="{9D8B030D-6E8A-4147-A177-3AD203B41FA5}">
                      <a16:colId xmlns:a16="http://schemas.microsoft.com/office/drawing/2014/main" val="20000"/>
                    </a:ext>
                  </a:extLst>
                </a:gridCol>
                <a:gridCol w="5555512">
                  <a:extLst>
                    <a:ext uri="{9D8B030D-6E8A-4147-A177-3AD203B41FA5}">
                      <a16:colId xmlns:a16="http://schemas.microsoft.com/office/drawing/2014/main" val="20001"/>
                    </a:ext>
                  </a:extLst>
                </a:gridCol>
              </a:tblGrid>
              <a:tr h="2736290">
                <a:tc>
                  <a:txBody>
                    <a:bodyPr/>
                    <a:lstStyle/>
                    <a:p>
                      <a:pPr algn="ct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Commu</a:t>
                      </a: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nication &amp; Interaction</a:t>
                      </a:r>
                    </a:p>
                    <a:p>
                      <a:pPr algn="l"/>
                      <a:r>
                        <a:rPr lang="en-GB" sz="11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Word mats/Key vocabulary</a:t>
                      </a:r>
                    </a:p>
                    <a:p>
                      <a:pPr marL="285750" indent="-285750">
                        <a:buFont typeface="Arial" panose="020B0604020202020204" pitchFamily="34" charset="0"/>
                        <a:buChar char="•"/>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VCOP</a:t>
                      </a:r>
                    </a:p>
                    <a:p>
                      <a:pPr marL="285750" indent="-285750">
                        <a:buFont typeface="Arial" panose="020B0604020202020204" pitchFamily="34" charset="0"/>
                        <a:buChar char="•"/>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Displays, visual reminders</a:t>
                      </a:r>
                    </a:p>
                    <a:p>
                      <a:pPr marL="285750" indent="-285750">
                        <a:buFont typeface="Arial" panose="020B0604020202020204" pitchFamily="34" charset="0"/>
                        <a:buChar char="•"/>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Modelling examples</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Talk Time</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Show and Share time in class</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Links are made to previous learning</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Verbal instructions clear, one at a time, opportunity for pupils to repeat</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Key words highlighted</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Partner Talk</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Good listening prompts</a:t>
                      </a:r>
                    </a:p>
                    <a:p>
                      <a:pPr marL="285750" indent="-285750">
                        <a:buFont typeface="Arial" panose="020B0604020202020204" pitchFamily="34" charset="0"/>
                        <a:buChar char="•"/>
                      </a:pPr>
                      <a:r>
                        <a:rPr lang="en-US" sz="110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School Speech and Language Therapist weekly</a:t>
                      </a: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tc>
                  <a:txBody>
                    <a:bodyPr/>
                    <a:lstStyle/>
                    <a:p>
                      <a:pPr algn="ct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Cognition</a:t>
                      </a: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&amp; Learning</a:t>
                      </a:r>
                    </a:p>
                    <a:p>
                      <a:pPr marL="0" indent="0" algn="l">
                        <a:buFont typeface="Arial" panose="020B0604020202020204" pitchFamily="34" charset="0"/>
                        <a:buNone/>
                      </a:pPr>
                      <a:endParaRPr lang="en-GB" sz="11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lgn="l">
                        <a:buFont typeface="Arial" panose="020B0604020202020204" pitchFamily="34" charset="0"/>
                        <a:buNone/>
                      </a:pPr>
                      <a:endParaRPr lang="en-GB" sz="11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Writing frames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Differentiated success criteria</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Coloured overlays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Different pens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Alphabet arc</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Multi sensory Phonics games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Maths- number squares,lines,vocab, equipment</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Commonly needed information displayed- days of the week, months of the year</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Task management prompts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Spelling aids-word mats,dictionaires ,spell checkers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Little Wandle Catch Up</a:t>
                      </a:r>
                    </a:p>
                    <a:p>
                      <a:pPr marL="285750" indent="-285750" algn="l">
                        <a:buFont typeface="Arial" panose="020B0604020202020204" pitchFamily="34" charset="0"/>
                        <a:buChar char="•"/>
                      </a:pPr>
                      <a:endParaRPr lang="en-GB" sz="1100" b="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extLst>
                  <a:ext uri="{0D108BD9-81ED-4DB2-BD59-A6C34878D82A}">
                    <a16:rowId xmlns:a16="http://schemas.microsoft.com/office/drawing/2014/main" val="10000"/>
                  </a:ext>
                </a:extLst>
              </a:tr>
              <a:tr h="2614300">
                <a:tc>
                  <a:txBody>
                    <a:bodyPr/>
                    <a:lstStyle/>
                    <a:p>
                      <a:pPr algn="ct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Social,</a:t>
                      </a: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Emotional &amp; Mental Health Difficulties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Achievable targets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Being consistent</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Differentiated success criteria</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Time to talk to the teacher</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Team points, certificates, HT stickers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Quiet area in the class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Independent workstations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Visual timetables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Now/Next prompts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Check in/Check out books</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Nurture in the class room</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Home/School link book</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School Play Therapist</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Access to Nurture Provision </a:t>
                      </a:r>
                    </a:p>
                    <a:p>
                      <a:pPr marL="285750" indent="-2857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Beacon Behaviour Support - SLA</a:t>
                      </a:r>
                    </a:p>
                  </a:txBody>
                  <a:tcPr>
                    <a:solidFill>
                      <a:srgbClr val="941100"/>
                    </a:solidFill>
                  </a:tcPr>
                </a:tc>
                <a:tc>
                  <a:txBody>
                    <a:bodyPr/>
                    <a:lstStyle/>
                    <a:p>
                      <a:pPr algn="ct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Sensory and/or Physical</a:t>
                      </a:r>
                    </a:p>
                    <a:p>
                      <a:pPr marL="171450" indent="-171450" algn="l">
                        <a:buFont typeface="Arial" panose="020B0604020202020204" pitchFamily="34" charset="0"/>
                        <a:buChar char="•"/>
                      </a:pP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Sloping boards</a:t>
                      </a:r>
                    </a:p>
                    <a:p>
                      <a:pPr marL="171450" indent="-171450" algn="l">
                        <a:buFont typeface="Arial" panose="020B0604020202020204" pitchFamily="34" charset="0"/>
                        <a:buChar char="•"/>
                      </a:pP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Different pens/pencils with grips</a:t>
                      </a:r>
                    </a:p>
                    <a:p>
                      <a:pPr marL="171450" indent="-171450" algn="l">
                        <a:buFont typeface="Arial" panose="020B0604020202020204" pitchFamily="34" charset="0"/>
                        <a:buChar char="•"/>
                      </a:pP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Spring loaded scissors</a:t>
                      </a:r>
                    </a:p>
                    <a:p>
                      <a:pPr marL="171450" indent="-171450" algn="l">
                        <a:buFont typeface="Arial" panose="020B0604020202020204" pitchFamily="34" charset="0"/>
                        <a:buChar char="•"/>
                      </a:pP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Sitting</a:t>
                      </a: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arrangements in the class- good posture ,footrests, seat wedges etc.</a:t>
                      </a:r>
                      <a:endPar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lgn="l">
                        <a:buFont typeface="Arial" panose="020B0604020202020204" pitchFamily="34" charset="0"/>
                        <a:buChar char="•"/>
                      </a:pP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Quiet area in the classroom</a:t>
                      </a:r>
                    </a:p>
                    <a:p>
                      <a:pPr marL="171450" indent="-171450" algn="l">
                        <a:buFont typeface="Arial" panose="020B0604020202020204" pitchFamily="34" charset="0"/>
                        <a:buChar char="•"/>
                      </a:pPr>
                      <a:r>
                        <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Dough Disco/Gym</a:t>
                      </a: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interventions</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Health Care Plans</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Risk assessments for physical needs</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Fine and Gross motor resource boxes in every classroom</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Snack boxes </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Regular breast breaks</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Equipment changes and support</a:t>
                      </a:r>
                    </a:p>
                    <a:p>
                      <a:pPr marL="171450" indent="-171450" algn="l">
                        <a:buFont typeface="Arial" panose="020B0604020202020204" pitchFamily="34" charset="0"/>
                        <a:buChar char="•"/>
                      </a:pPr>
                      <a:r>
                        <a:rPr lang="en-GB" sz="1100" b="1"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School Occupational Therapist termly</a:t>
                      </a:r>
                      <a:endParaRPr lang="en-GB"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9411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787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527" y="836711"/>
            <a:ext cx="11313040" cy="4979297"/>
          </a:xfrm>
        </p:spPr>
        <p:txBody>
          <a:bodyPr>
            <a:noAutofit/>
          </a:bodyPr>
          <a:lstStyle/>
          <a:p>
            <a:endPar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Support available for children with SEND at Woodside</a:t>
            </a:r>
          </a:p>
          <a:p>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Our teachers adapt what they are teaching or the way they are teaching to help children learn and progress in the best way possible. Staff have received adaptive teaching training and they use this as part of their practice within the classroom. </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Extra support can be given in a small group by the teacher or a learning support assistant. This kind of support is provided in the classroom.</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Extra support can also be given to children by an adult for short times during the day, or over a week to support them to learn specific skills.</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Children with special educational needs and /or disabilities will often have individual learning plan targets that show what they need help with.</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school will seek advice from a specialist support teacher or other professionals if required.</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D5128B0B-1125-C3F2-9458-822B38B64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025" y="160338"/>
            <a:ext cx="1403934" cy="1330227"/>
          </a:xfrm>
          <a:prstGeom prst="rect">
            <a:avLst/>
          </a:prstGeom>
        </p:spPr>
      </p:pic>
    </p:spTree>
    <p:extLst>
      <p:ext uri="{BB962C8B-B14F-4D97-AF65-F5344CB8AC3E}">
        <p14:creationId xmlns:p14="http://schemas.microsoft.com/office/powerpoint/2010/main" val="423033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0605" y="214468"/>
            <a:ext cx="10845209" cy="6429063"/>
          </a:xfrm>
        </p:spPr>
        <p:txBody>
          <a:bodyPr>
            <a:noAutofit/>
          </a:bodyPr>
          <a:lstStyle/>
          <a:p>
            <a:r>
              <a:rPr lang="en-GB" sz="2000" b="1" i="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Staff Training for SEND pupils</a:t>
            </a:r>
          </a:p>
          <a:p>
            <a:pPr algn="l"/>
            <a:endParaRPr lang="en-GB" sz="2000" i="1" dirty="0">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GB" sz="1800" dirty="0">
                <a:latin typeface="Open Sans Light" panose="020B0306030504020204" pitchFamily="34" charset="0"/>
                <a:ea typeface="Open Sans Light" panose="020B0306030504020204" pitchFamily="34" charset="0"/>
                <a:cs typeface="Open Sans Light" panose="020B0306030504020204" pitchFamily="34" charset="0"/>
              </a:rPr>
              <a:t>In line with the Code of Practice, all staff at Woodside are involved in supporting pupils with special educational needs, disabilities and medical needs, so we make sure that staff have training to help them do this. </a:t>
            </a:r>
          </a:p>
          <a:p>
            <a:pPr algn="l"/>
            <a:r>
              <a:rPr lang="en-GB" sz="1800" dirty="0">
                <a:latin typeface="Open Sans Light" panose="020B0306030504020204" pitchFamily="34" charset="0"/>
                <a:ea typeface="Open Sans Light" panose="020B0306030504020204" pitchFamily="34" charset="0"/>
                <a:cs typeface="Open Sans Light" panose="020B0306030504020204" pitchFamily="34" charset="0"/>
              </a:rPr>
              <a:t>Our SEN Team and Educational Psychologist provides the school with specialist support, training and advice.</a:t>
            </a:r>
          </a:p>
          <a:p>
            <a:pPr algn="l"/>
            <a:r>
              <a:rPr lang="en-GB" sz="1800" b="1" dirty="0">
                <a:latin typeface="Open Sans Light" panose="020B0306030504020204" pitchFamily="34" charset="0"/>
                <a:ea typeface="Open Sans Light" panose="020B0306030504020204" pitchFamily="34" charset="0"/>
                <a:cs typeface="Open Sans Light" panose="020B0306030504020204" pitchFamily="34" charset="0"/>
              </a:rPr>
              <a:t>Recent training in school has included:</a:t>
            </a:r>
          </a:p>
          <a:p>
            <a:pPr marL="285750" indent="-285750" algn="l">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Speech and Language WELCOMM training</a:t>
            </a:r>
          </a:p>
          <a:p>
            <a:pPr marL="285750" indent="-285750" algn="l">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Beacon Behaviour 360 CPD</a:t>
            </a:r>
          </a:p>
          <a:p>
            <a:pPr marL="285750" indent="-285750" algn="l">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SCERTS training</a:t>
            </a:r>
          </a:p>
          <a:p>
            <a:pPr marL="285750" indent="-285750" algn="l">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ELSA training </a:t>
            </a:r>
          </a:p>
          <a:p>
            <a:pPr algn="l"/>
            <a:r>
              <a:rPr lang="en-GB" sz="18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Mrs Johnson – Headteacher also delivers training to staff on SEN support , strategies and advice. </a:t>
            </a:r>
          </a:p>
          <a:p>
            <a:pPr algn="l"/>
            <a:r>
              <a:rPr lang="en-GB" sz="18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Mrs Johnson  has a Post Graduate qualification in Special Education Needs accredited by the University of Birmingham –December 2016.</a:t>
            </a:r>
          </a:p>
          <a:p>
            <a:pPr algn="l"/>
            <a:r>
              <a:rPr lang="en-GB" sz="18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Mrs Day has a Level 4 qualification in supporting SEND pupils- July 2023</a:t>
            </a:r>
          </a:p>
          <a:p>
            <a:pPr algn="l"/>
            <a:r>
              <a:rPr lang="en-GB" sz="18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Miss Orgill is studying NPQSENCO – September 2024</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F4AB4991-5880-5DD8-1F34-64C546AB1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428" y="5406076"/>
            <a:ext cx="1403934" cy="1330227"/>
          </a:xfrm>
          <a:prstGeom prst="rect">
            <a:avLst/>
          </a:prstGeom>
        </p:spPr>
      </p:pic>
    </p:spTree>
    <p:extLst>
      <p:ext uri="{BB962C8B-B14F-4D97-AF65-F5344CB8AC3E}">
        <p14:creationId xmlns:p14="http://schemas.microsoft.com/office/powerpoint/2010/main" val="16014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15098" y="548681"/>
            <a:ext cx="5403999" cy="5669240"/>
          </a:xfrm>
          <a:noFill/>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Open and honest communication</a:t>
            </a:r>
          </a:p>
          <a:p>
            <a:r>
              <a:rPr lang="en-GB" sz="2800" dirty="0">
                <a:latin typeface="Open Sans Light" panose="020B0306030504020204" pitchFamily="34" charset="0"/>
                <a:ea typeface="Open Sans Light" panose="020B0306030504020204" pitchFamily="34" charset="0"/>
                <a:cs typeface="Open Sans Light" panose="020B0306030504020204" pitchFamily="34" charset="0"/>
              </a:rPr>
              <a:t>You will find information on:</a:t>
            </a:r>
            <a:endParaRPr lang="en-GB" sz="40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l">
              <a:buClr>
                <a:srgbClr val="941100"/>
              </a:buClr>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Who the Inclusion team are</a:t>
            </a:r>
          </a:p>
          <a:p>
            <a:pPr marL="342900" indent="-342900" algn="l">
              <a:buClr>
                <a:srgbClr val="941100"/>
              </a:buClr>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How we communicate with you about your child</a:t>
            </a:r>
          </a:p>
          <a:p>
            <a:pPr marL="342900" indent="-342900" algn="l">
              <a:buClr>
                <a:srgbClr val="941100"/>
              </a:buClr>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Which agencies might become involved with your child</a:t>
            </a:r>
          </a:p>
          <a:p>
            <a:pPr marL="342900" indent="-342900" algn="l">
              <a:buClr>
                <a:srgbClr val="941100"/>
              </a:buClr>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How we ensure the necessary people know about your child’s needs</a:t>
            </a:r>
          </a:p>
          <a:p>
            <a:pPr marL="342900" indent="-342900" algn="l">
              <a:buClr>
                <a:srgbClr val="941100"/>
              </a:buClr>
              <a:buFont typeface="Arial" panose="020B0604020202020204" pitchFamily="34" charset="0"/>
              <a:buChar char="•"/>
            </a:pPr>
            <a:r>
              <a:rPr lang="en-GB" dirty="0">
                <a:latin typeface="Open Sans Light" panose="020B0306030504020204" pitchFamily="34" charset="0"/>
                <a:ea typeface="Open Sans Light" panose="020B0306030504020204" pitchFamily="34" charset="0"/>
                <a:cs typeface="Open Sans Light" panose="020B0306030504020204" pitchFamily="34" charset="0"/>
              </a:rPr>
              <a:t>What happens when your child moves school</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9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875" y="1947456"/>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1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749" y="548680"/>
            <a:ext cx="10770781" cy="4752528"/>
          </a:xfrm>
        </p:spPr>
        <p:txBody>
          <a:bodyPr>
            <a:noAutofit/>
          </a:bodyPr>
          <a:lstStyle/>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How will teaching be adapted for my child with SEN?</a:t>
            </a:r>
          </a:p>
          <a:p>
            <a:endPar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Class teachers plan lessons according to the specific needs of all groups of children in their class, and will ensure that your child’s needs are met.</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Specially trained staff will provide support through one to one or small group work.</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Specific resources and strategies will be used to support your child to enable them to make continuous provision from their individual starting point.</a:t>
            </a:r>
          </a:p>
          <a:p>
            <a:pPr marL="285750" indent="-285750" algn="l">
              <a:buClr>
                <a:srgbClr val="941100"/>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Planning and teaching will be adapted on a daily basis, if needed , to meet your child’s learning needs.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FCE1DDE4-7E7F-28B2-4F7C-F7C9BF792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709" y="4979093"/>
            <a:ext cx="1403934" cy="1330227"/>
          </a:xfrm>
          <a:prstGeom prst="rect">
            <a:avLst/>
          </a:prstGeom>
        </p:spPr>
      </p:pic>
    </p:spTree>
    <p:extLst>
      <p:ext uri="{BB962C8B-B14F-4D97-AF65-F5344CB8AC3E}">
        <p14:creationId xmlns:p14="http://schemas.microsoft.com/office/powerpoint/2010/main" val="171226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707" y="548680"/>
            <a:ext cx="10632557" cy="4464496"/>
          </a:xfrm>
        </p:spPr>
        <p:txBody>
          <a:bodyPr>
            <a:noAutofit/>
          </a:bodyPr>
          <a:lstStyle/>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How we involve children in decisions?</a:t>
            </a:r>
            <a:endParaRPr lang="en-GB" sz="3200" dirty="0">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GB" sz="1800" dirty="0">
                <a:latin typeface="Open Sans Light" panose="020B0306030504020204" pitchFamily="34" charset="0"/>
                <a:ea typeface="Open Sans Light" panose="020B0306030504020204" pitchFamily="34" charset="0"/>
                <a:cs typeface="Open Sans Light" panose="020B0306030504020204" pitchFamily="34" charset="0"/>
              </a:rPr>
              <a:t>We aim for all children in our school to have a voice about what happens in their school. For children with Special Educational Needs we use a variety of strategies to support this including:</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Involving the children in setting, agreeing and reviewing their own targets</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Adaptive teaching to ensure children are challenged and supported</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Ensuring the children have opportunities to work with a range of children</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Ensuring the children have a designated adult- key worker to go to if they need help educationally, socially or emotionally</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Providing opportunities to become involved in the School Council and other Pupil Leadership groups</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Using personalised behaviour charts where appropriate</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Providing visual timetables in all classrooms</a:t>
            </a:r>
          </a:p>
          <a:p>
            <a:pPr marL="285750" indent="-285750" algn="l">
              <a:buClr>
                <a:schemeClr val="bg1"/>
              </a:buClr>
              <a:buFont typeface="Arial" panose="020B0604020202020204" pitchFamily="34" charset="0"/>
              <a:buChar char="•"/>
            </a:pPr>
            <a:r>
              <a:rPr lang="en-GB" sz="1800" dirty="0">
                <a:latin typeface="Open Sans Light" panose="020B0306030504020204" pitchFamily="34" charset="0"/>
                <a:ea typeface="Open Sans Light" panose="020B0306030504020204" pitchFamily="34" charset="0"/>
                <a:cs typeface="Open Sans Light" panose="020B0306030504020204" pitchFamily="34" charset="0"/>
              </a:rPr>
              <a:t>Providing prompt cards to enable the children to experience greater independence</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A2D3E3FF-7BC3-62A6-FB5F-CE7B3B8FC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045" y="5503471"/>
            <a:ext cx="1187910" cy="1125544"/>
          </a:xfrm>
          <a:prstGeom prst="rect">
            <a:avLst/>
          </a:prstGeom>
        </p:spPr>
      </p:pic>
    </p:spTree>
    <p:extLst>
      <p:ext uri="{BB962C8B-B14F-4D97-AF65-F5344CB8AC3E}">
        <p14:creationId xmlns:p14="http://schemas.microsoft.com/office/powerpoint/2010/main" val="165036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3255" y="548680"/>
            <a:ext cx="10345479" cy="5472608"/>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What support do we offer parents of children with SEN?</a:t>
            </a:r>
          </a:p>
          <a:p>
            <a:pPr marL="285750" indent="-285750" algn="l">
              <a:buClr>
                <a:schemeClr val="bg1"/>
              </a:buClr>
              <a:buFont typeface="Arial" panose="020B0604020202020204" pitchFamily="34" charset="0"/>
              <a:buChar char="•"/>
            </a:pPr>
            <a:endParaRPr lang="en-GB" sz="1600" i="1"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As part of our open door policy the class teacher is regularly available to discuss your child's progress or any concerns.</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SEN Team or Headteacher are available to meet with you to discuss your child’s progress or any concerns/worries you may have.</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As far as possible, whenever an outside professional has worked with your child in school we will invite you in so that you can discuss the outcomes.</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Your child’s provision will be reviewed with your involvement each term.</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Homework will be adjusted to meet your child’s individual needs.</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We can support liaison with the SEND parent partnership service and we always advertise any meetings in the local area that are held by outside agencies for parents/carers  of children with special education needs and/or disabilities.</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3354F8A8-7D77-4884-BE4E-8D3D3EACA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585" y="5458516"/>
            <a:ext cx="1187910" cy="1125544"/>
          </a:xfrm>
          <a:prstGeom prst="rect">
            <a:avLst/>
          </a:prstGeom>
        </p:spPr>
      </p:pic>
    </p:spTree>
    <p:extLst>
      <p:ext uri="{BB962C8B-B14F-4D97-AF65-F5344CB8AC3E}">
        <p14:creationId xmlns:p14="http://schemas.microsoft.com/office/powerpoint/2010/main" val="154840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707" y="548680"/>
            <a:ext cx="10951535" cy="4464496"/>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Transition</a:t>
            </a:r>
          </a:p>
          <a:p>
            <a:r>
              <a:rPr lang="en-GB" sz="2000" b="1" dirty="0">
                <a:latin typeface="Open Sans Light" panose="020B0306030504020204" pitchFamily="34" charset="0"/>
                <a:ea typeface="Open Sans Light" panose="020B0306030504020204" pitchFamily="34" charset="0"/>
                <a:cs typeface="Open Sans Light" panose="020B0306030504020204" pitchFamily="34" charset="0"/>
              </a:rPr>
              <a:t>We aim to make times of transition as easy as possible for the children in our school. </a:t>
            </a:r>
            <a:br>
              <a:rPr lang="en-GB" sz="2000" b="1" dirty="0">
                <a:latin typeface="Open Sans Light" panose="020B0306030504020204" pitchFamily="34" charset="0"/>
                <a:ea typeface="Open Sans Light" panose="020B0306030504020204" pitchFamily="34" charset="0"/>
                <a:cs typeface="Open Sans Light" panose="020B0306030504020204" pitchFamily="34" charset="0"/>
              </a:rPr>
            </a:br>
            <a:r>
              <a:rPr lang="en-GB" sz="2000" b="1" dirty="0">
                <a:latin typeface="Open Sans Light" panose="020B0306030504020204" pitchFamily="34" charset="0"/>
                <a:ea typeface="Open Sans Light" panose="020B0306030504020204" pitchFamily="34" charset="0"/>
                <a:cs typeface="Open Sans Light" panose="020B0306030504020204" pitchFamily="34" charset="0"/>
              </a:rPr>
              <a:t>If appropriate, when starting at our school we:</a:t>
            </a:r>
          </a:p>
          <a:p>
            <a:pPr lvl="0"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Meet with the child and their parents/carers to talk about their needs and answer any questions about our school.</a:t>
            </a:r>
          </a:p>
          <a:p>
            <a:pPr lvl="0"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Carry out home visits and visits to Nursery/Pre School settings.</a:t>
            </a:r>
          </a:p>
          <a:p>
            <a:pPr lvl="0"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Read reports from people who have worked with the child.</a:t>
            </a:r>
          </a:p>
          <a:p>
            <a:pPr lvl="0" algn="l"/>
            <a:r>
              <a:rPr lang="en-GB" sz="2000" dirty="0">
                <a:latin typeface="Open Sans Light" panose="020B0306030504020204" pitchFamily="34" charset="0"/>
                <a:ea typeface="Open Sans Light" panose="020B0306030504020204" pitchFamily="34" charset="0"/>
                <a:cs typeface="Open Sans Light" panose="020B0306030504020204" pitchFamily="34" charset="0"/>
              </a:rPr>
              <a:t>Arrange visits to our school so the child gets to experience it before they start properly.</a:t>
            </a:r>
            <a:endParaRPr lang="en-GB" sz="2000" b="1" dirty="0">
              <a:latin typeface="Open Sans Light" panose="020B0306030504020204" pitchFamily="34" charset="0"/>
              <a:ea typeface="Open Sans Light" panose="020B0306030504020204" pitchFamily="34" charset="0"/>
              <a:cs typeface="Open Sans Light" panose="020B0306030504020204" pitchFamily="34" charset="0"/>
            </a:endParaRPr>
          </a:p>
          <a:p>
            <a:pPr lvl="0"/>
            <a:r>
              <a:rPr lang="en-GB" sz="2000" b="1" dirty="0">
                <a:latin typeface="Open Sans Light" panose="020B0306030504020204" pitchFamily="34" charset="0"/>
                <a:ea typeface="Open Sans Light" panose="020B0306030504020204" pitchFamily="34" charset="0"/>
                <a:cs typeface="Open Sans Light" panose="020B0306030504020204" pitchFamily="34" charset="0"/>
              </a:rPr>
              <a:t>Based on needs, when moving to a new year group we</a:t>
            </a:r>
            <a:r>
              <a:rPr lang="en-GB" sz="2000" dirty="0">
                <a:latin typeface="Open Sans Light" panose="020B0306030504020204" pitchFamily="34" charset="0"/>
                <a:ea typeface="Open Sans Light" panose="020B0306030504020204" pitchFamily="34" charset="0"/>
                <a:cs typeface="Open Sans Light" panose="020B0306030504020204" pitchFamily="34" charset="0"/>
              </a:rPr>
              <a:t>:</a:t>
            </a:r>
          </a:p>
          <a:p>
            <a:pPr lvl="0" algn="l">
              <a:buClr>
                <a:schemeClr val="bg1"/>
              </a:buCl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Introduce the child to their new teacher and learning support assistant during transition day and transition weeks at the end of the summer term.  Children with additional needs have the opportunity for further visits to see new teachers and classrooms as and when needed.</a:t>
            </a:r>
          </a:p>
          <a:p>
            <a:pPr lvl="0" algn="l">
              <a:buClr>
                <a:schemeClr val="bg1"/>
              </a:buCl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Hold a Transition Afternoon/Evening at the end of the Summer Term so that we can talk to the child and their family and answer any questions they may have about the new year group.</a:t>
            </a:r>
          </a:p>
          <a:p>
            <a:pPr lvl="0" algn="l">
              <a:buClr>
                <a:schemeClr val="bg1"/>
              </a:buCl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Hold transition meetings between teachers to pass on key information and targets that will ensure a smooth transition can take place.</a:t>
            </a:r>
          </a:p>
          <a:p>
            <a:endParaRPr lang="en-GB" sz="1400"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E8915423-C4C3-6180-47A5-083A177D0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501" y="160338"/>
            <a:ext cx="1187910" cy="1125544"/>
          </a:xfrm>
          <a:prstGeom prst="rect">
            <a:avLst/>
          </a:prstGeom>
        </p:spPr>
      </p:pic>
    </p:spTree>
    <p:extLst>
      <p:ext uri="{BB962C8B-B14F-4D97-AF65-F5344CB8AC3E}">
        <p14:creationId xmlns:p14="http://schemas.microsoft.com/office/powerpoint/2010/main" val="308613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3552" y="548680"/>
            <a:ext cx="7592888" cy="4680520"/>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A partnership approach</a:t>
            </a:r>
          </a:p>
          <a:p>
            <a:r>
              <a:rPr lang="en-GB" sz="1800" dirty="0">
                <a:latin typeface="Open Sans Light" panose="020B0306030504020204" pitchFamily="34" charset="0"/>
                <a:ea typeface="Open Sans Light" panose="020B0306030504020204" pitchFamily="34" charset="0"/>
                <a:cs typeface="Open Sans Light" panose="020B0306030504020204" pitchFamily="34" charset="0"/>
              </a:rPr>
              <a:t>The school will try to involve your child in decisions about their learning.</a:t>
            </a:r>
          </a:p>
          <a:p>
            <a:r>
              <a:rPr lang="en-GB" sz="1800" dirty="0">
                <a:latin typeface="Open Sans Light" panose="020B0306030504020204" pitchFamily="34" charset="0"/>
                <a:ea typeface="Open Sans Light" panose="020B0306030504020204" pitchFamily="34" charset="0"/>
                <a:cs typeface="Open Sans Light" panose="020B0306030504020204" pitchFamily="34" charset="0"/>
              </a:rPr>
              <a:t>Here are the things we do at Woodside to make sure your child is listened to and involved in decision making:</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sp>
        <p:nvSpPr>
          <p:cNvPr id="5" name="Oval Callout 4"/>
          <p:cNvSpPr/>
          <p:nvPr/>
        </p:nvSpPr>
        <p:spPr>
          <a:xfrm>
            <a:off x="7644172" y="2008221"/>
            <a:ext cx="2376264" cy="1008112"/>
          </a:xfrm>
          <a:prstGeom prst="wedgeEllipseCallout">
            <a:avLst/>
          </a:prstGeom>
          <a:solidFill>
            <a:schemeClr val="bg1"/>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7" name="TextBox 6"/>
          <p:cNvSpPr txBox="1"/>
          <p:nvPr/>
        </p:nvSpPr>
        <p:spPr>
          <a:xfrm>
            <a:off x="8076220" y="2204864"/>
            <a:ext cx="1368152" cy="369332"/>
          </a:xfrm>
          <a:prstGeom prst="rect">
            <a:avLst/>
          </a:prstGeom>
          <a:noFill/>
        </p:spPr>
        <p:txBody>
          <a:bodyPr wrap="square" rtlCol="0">
            <a:spAutoFit/>
          </a:bodyPr>
          <a:lstStyle/>
          <a:p>
            <a:pPr defTabSz="457200"/>
            <a:r>
              <a:rPr lang="en-GB" b="1" dirty="0">
                <a:solidFill>
                  <a:srgbClr val="941100"/>
                </a:solidFill>
                <a:latin typeface="Calibri" panose="020F0502020204030204"/>
              </a:rPr>
              <a:t>Our Voice</a:t>
            </a:r>
          </a:p>
        </p:txBody>
      </p:sp>
      <p:sp>
        <p:nvSpPr>
          <p:cNvPr id="8" name="Flowchart: Alternate Process 7"/>
          <p:cNvSpPr/>
          <p:nvPr/>
        </p:nvSpPr>
        <p:spPr>
          <a:xfrm>
            <a:off x="2135560" y="2204864"/>
            <a:ext cx="1944216" cy="1440160"/>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‘Open door policy’</a:t>
            </a:r>
          </a:p>
          <a:p>
            <a:pPr algn="ctr" defTabSz="457200"/>
            <a:r>
              <a:rPr lang="en-GB" dirty="0">
                <a:solidFill>
                  <a:prstClr val="white"/>
                </a:solidFill>
                <a:latin typeface="Calibri" panose="020F0502020204030204"/>
              </a:rPr>
              <a:t>children can speak to any member of staff</a:t>
            </a:r>
          </a:p>
        </p:txBody>
      </p:sp>
      <p:sp>
        <p:nvSpPr>
          <p:cNvPr id="10" name="Flowchart: Alternate Process 9"/>
          <p:cNvSpPr/>
          <p:nvPr/>
        </p:nvSpPr>
        <p:spPr>
          <a:xfrm>
            <a:off x="1991544" y="3912282"/>
            <a:ext cx="2104192" cy="1945610"/>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11" name="TextBox 10"/>
          <p:cNvSpPr txBox="1"/>
          <p:nvPr/>
        </p:nvSpPr>
        <p:spPr>
          <a:xfrm>
            <a:off x="2135560" y="4149080"/>
            <a:ext cx="1800200" cy="1477328"/>
          </a:xfrm>
          <a:prstGeom prst="rect">
            <a:avLst/>
          </a:prstGeom>
          <a:noFill/>
        </p:spPr>
        <p:txBody>
          <a:bodyPr wrap="square" rtlCol="0">
            <a:spAutoFit/>
          </a:bodyPr>
          <a:lstStyle/>
          <a:p>
            <a:pPr algn="ctr" defTabSz="457200"/>
            <a:r>
              <a:rPr lang="en-GB" dirty="0">
                <a:solidFill>
                  <a:prstClr val="white"/>
                </a:solidFill>
                <a:latin typeface="Calibri" panose="020F0502020204030204"/>
              </a:rPr>
              <a:t>Being involved in learning conversations and target setting</a:t>
            </a:r>
          </a:p>
        </p:txBody>
      </p:sp>
      <p:sp>
        <p:nvSpPr>
          <p:cNvPr id="13" name="Flowchart: Alternate Process 12"/>
          <p:cNvSpPr/>
          <p:nvPr/>
        </p:nvSpPr>
        <p:spPr>
          <a:xfrm>
            <a:off x="8076220" y="3645025"/>
            <a:ext cx="1944216" cy="1496751"/>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Pupil Leadership</a:t>
            </a:r>
          </a:p>
        </p:txBody>
      </p:sp>
      <p:pic>
        <p:nvPicPr>
          <p:cNvPr id="15" name="Picture 14" descr="Logo&#10;&#10;Description automatically generated">
            <a:extLst>
              <a:ext uri="{FF2B5EF4-FFF2-40B4-BE49-F238E27FC236}">
                <a16:creationId xmlns:a16="http://schemas.microsoft.com/office/drawing/2014/main" id="{CF2EF8BC-6928-307A-DA35-118C032EEE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904" y="5435990"/>
            <a:ext cx="1403934" cy="1330227"/>
          </a:xfrm>
          <a:prstGeom prst="rect">
            <a:avLst/>
          </a:prstGeom>
        </p:spPr>
      </p:pic>
      <p:pic>
        <p:nvPicPr>
          <p:cNvPr id="6" name="Picture 5">
            <a:extLst>
              <a:ext uri="{FF2B5EF4-FFF2-40B4-BE49-F238E27FC236}">
                <a16:creationId xmlns:a16="http://schemas.microsoft.com/office/drawing/2014/main" id="{B36D0865-55DB-4E70-C22C-519269AC28C3}"/>
              </a:ext>
            </a:extLst>
          </p:cNvPr>
          <p:cNvPicPr>
            <a:picLocks noChangeAspect="1"/>
          </p:cNvPicPr>
          <p:nvPr/>
        </p:nvPicPr>
        <p:blipFill>
          <a:blip r:embed="rId3"/>
          <a:stretch>
            <a:fillRect/>
          </a:stretch>
        </p:blipFill>
        <p:spPr>
          <a:xfrm>
            <a:off x="4686698" y="2664788"/>
            <a:ext cx="2764837" cy="2564412"/>
          </a:xfrm>
          <a:prstGeom prst="rect">
            <a:avLst/>
          </a:prstGeom>
        </p:spPr>
      </p:pic>
    </p:spTree>
    <p:extLst>
      <p:ext uri="{BB962C8B-B14F-4D97-AF65-F5344CB8AC3E}">
        <p14:creationId xmlns:p14="http://schemas.microsoft.com/office/powerpoint/2010/main" val="360113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152DE-3EF7-89DA-4AD7-47848EC48446}"/>
            </a:ext>
          </a:extLst>
        </p:cNvPr>
        <p:cNvGrpSpPr/>
        <p:nvPr/>
      </p:nvGrpSpPr>
      <p:grpSpPr>
        <a:xfrm>
          <a:off x="0" y="0"/>
          <a:ext cx="0" cy="0"/>
          <a:chOff x="0" y="0"/>
          <a:chExt cx="0" cy="0"/>
        </a:xfrm>
      </p:grpSpPr>
      <p:sp>
        <p:nvSpPr>
          <p:cNvPr id="2" name="Google Shape;84;p1">
            <a:extLst>
              <a:ext uri="{FF2B5EF4-FFF2-40B4-BE49-F238E27FC236}">
                <a16:creationId xmlns:a16="http://schemas.microsoft.com/office/drawing/2014/main" id="{A25F37E3-9118-8C76-6DDB-2F3E7F60EB3D}"/>
              </a:ext>
            </a:extLst>
          </p:cNvPr>
          <p:cNvSpPr/>
          <p:nvPr/>
        </p:nvSpPr>
        <p:spPr>
          <a:xfrm>
            <a:off x="1661969" y="73459"/>
            <a:ext cx="1805909" cy="681641"/>
          </a:xfrm>
          <a:prstGeom prst="ellipse">
            <a:avLst/>
          </a:prstGeom>
          <a:solidFill>
            <a:srgbClr val="FFD9FF"/>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86" dirty="0">
              <a:solidFill>
                <a:schemeClr val="lt1"/>
              </a:solidFill>
              <a:latin typeface="Calibri"/>
              <a:ea typeface="Calibri"/>
              <a:cs typeface="Calibri"/>
              <a:sym typeface="Calibri"/>
            </a:endParaRPr>
          </a:p>
        </p:txBody>
      </p:sp>
      <p:sp>
        <p:nvSpPr>
          <p:cNvPr id="3" name="Google Shape;85;p1">
            <a:extLst>
              <a:ext uri="{FF2B5EF4-FFF2-40B4-BE49-F238E27FC236}">
                <a16:creationId xmlns:a16="http://schemas.microsoft.com/office/drawing/2014/main" id="{D1521AA2-DCE7-9BCC-3E93-DCCAD13FB650}"/>
              </a:ext>
            </a:extLst>
          </p:cNvPr>
          <p:cNvSpPr txBox="1"/>
          <p:nvPr/>
        </p:nvSpPr>
        <p:spPr>
          <a:xfrm>
            <a:off x="1730416" y="99879"/>
            <a:ext cx="1667482" cy="681641"/>
          </a:xfrm>
          <a:prstGeom prst="rect">
            <a:avLst/>
          </a:prstGeom>
          <a:noFill/>
          <a:ln>
            <a:noFill/>
          </a:ln>
        </p:spPr>
        <p:txBody>
          <a:bodyPr spcFirstLastPara="1" wrap="square" lIns="65304" tIns="32643" rIns="65304" bIns="32643" anchor="t" anchorCtr="0">
            <a:noAutofit/>
          </a:bodyPr>
          <a:lstStyle/>
          <a:p>
            <a:pPr algn="ctr">
              <a:lnSpc>
                <a:spcPct val="107000"/>
              </a:lnSpc>
            </a:pPr>
            <a:r>
              <a:rPr lang="en-GB" sz="800" b="1" u="sng" dirty="0">
                <a:solidFill>
                  <a:schemeClr val="dk1"/>
                </a:solidFill>
                <a:latin typeface="Aptos" panose="020B0004020202020204" pitchFamily="34" charset="0"/>
                <a:ea typeface="Calibri"/>
                <a:cs typeface="Calibri"/>
                <a:sym typeface="Calibri"/>
              </a:rPr>
              <a:t>START:</a:t>
            </a:r>
            <a:r>
              <a:rPr lang="en-GB" sz="800" dirty="0">
                <a:solidFill>
                  <a:schemeClr val="dk1"/>
                </a:solidFill>
                <a:latin typeface="Aptos" panose="020B0004020202020204" pitchFamily="34" charset="0"/>
                <a:ea typeface="Calibri"/>
                <a:cs typeface="Calibri"/>
                <a:sym typeface="Calibri"/>
              </a:rPr>
              <a:t> </a:t>
            </a:r>
            <a:endParaRPr sz="1200" dirty="0">
              <a:latin typeface="Aptos" panose="020B0004020202020204" pitchFamily="34" charset="0"/>
            </a:endParaRPr>
          </a:p>
          <a:p>
            <a:pPr algn="ctr">
              <a:lnSpc>
                <a:spcPct val="107000"/>
              </a:lnSpc>
            </a:pPr>
            <a:r>
              <a:rPr lang="en-GB" sz="800" dirty="0">
                <a:solidFill>
                  <a:schemeClr val="dk1"/>
                </a:solidFill>
                <a:latin typeface="Aptos" panose="020B0004020202020204" pitchFamily="34" charset="0"/>
                <a:ea typeface="Calibri"/>
                <a:cs typeface="Calibri"/>
                <a:sym typeface="Calibri"/>
              </a:rPr>
              <a:t>Potential area of need is identified by teacher, TA, parent or outside agency.</a:t>
            </a:r>
            <a:endParaRPr sz="1200" dirty="0">
              <a:latin typeface="Aptos" panose="020B0004020202020204" pitchFamily="34" charset="0"/>
            </a:endParaRPr>
          </a:p>
        </p:txBody>
      </p:sp>
      <p:grpSp>
        <p:nvGrpSpPr>
          <p:cNvPr id="4" name="Google Shape;86;p1">
            <a:extLst>
              <a:ext uri="{FF2B5EF4-FFF2-40B4-BE49-F238E27FC236}">
                <a16:creationId xmlns:a16="http://schemas.microsoft.com/office/drawing/2014/main" id="{140FCCE6-F418-8009-12B9-840E0A98106A}"/>
              </a:ext>
            </a:extLst>
          </p:cNvPr>
          <p:cNvGrpSpPr/>
          <p:nvPr/>
        </p:nvGrpSpPr>
        <p:grpSpPr>
          <a:xfrm>
            <a:off x="1531972" y="1720707"/>
            <a:ext cx="1724378" cy="876868"/>
            <a:chOff x="2662055" y="2092960"/>
            <a:chExt cx="1804670" cy="2123548"/>
          </a:xfrm>
        </p:grpSpPr>
        <p:sp>
          <p:nvSpPr>
            <p:cNvPr id="5" name="Google Shape;87;p1">
              <a:extLst>
                <a:ext uri="{FF2B5EF4-FFF2-40B4-BE49-F238E27FC236}">
                  <a16:creationId xmlns:a16="http://schemas.microsoft.com/office/drawing/2014/main" id="{649DC341-9174-2B3B-6F61-B6355C49A243}"/>
                </a:ext>
              </a:extLst>
            </p:cNvPr>
            <p:cNvSpPr/>
            <p:nvPr/>
          </p:nvSpPr>
          <p:spPr>
            <a:xfrm>
              <a:off x="2662055" y="2092960"/>
              <a:ext cx="1804670" cy="2113280"/>
            </a:xfrm>
            <a:prstGeom prst="roundRect">
              <a:avLst>
                <a:gd name="adj" fmla="val 16667"/>
              </a:avLst>
            </a:prstGeom>
            <a:solidFill>
              <a:srgbClr val="DDEAF6"/>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600" dirty="0">
                <a:solidFill>
                  <a:schemeClr val="lt1"/>
                </a:solidFill>
                <a:latin typeface="Aptos" panose="020B0004020202020204" pitchFamily="34" charset="0"/>
                <a:ea typeface="Calibri"/>
                <a:cs typeface="Calibri"/>
                <a:sym typeface="Calibri"/>
              </a:endParaRPr>
            </a:p>
          </p:txBody>
        </p:sp>
        <p:sp>
          <p:nvSpPr>
            <p:cNvPr id="6" name="Google Shape;88;p1">
              <a:extLst>
                <a:ext uri="{FF2B5EF4-FFF2-40B4-BE49-F238E27FC236}">
                  <a16:creationId xmlns:a16="http://schemas.microsoft.com/office/drawing/2014/main" id="{B42D053E-6D40-7F24-26D1-BB0732E73D05}"/>
                </a:ext>
              </a:extLst>
            </p:cNvPr>
            <p:cNvSpPr txBox="1"/>
            <p:nvPr/>
          </p:nvSpPr>
          <p:spPr>
            <a:xfrm>
              <a:off x="2732268" y="2103228"/>
              <a:ext cx="1648676" cy="2113280"/>
            </a:xfrm>
            <a:prstGeom prst="rect">
              <a:avLst/>
            </a:prstGeom>
            <a:noFill/>
            <a:ln>
              <a:noFill/>
            </a:ln>
          </p:spPr>
          <p:txBody>
            <a:bodyPr spcFirstLastPara="1" wrap="square" lIns="65304" tIns="32643" rIns="65304" bIns="32643" anchor="t" anchorCtr="0">
              <a:noAutofit/>
            </a:bodyPr>
            <a:lstStyle/>
            <a:p>
              <a:pPr algn="ctr"/>
              <a:r>
                <a:rPr lang="en-GB" sz="700" dirty="0">
                  <a:solidFill>
                    <a:schemeClr val="dk1"/>
                  </a:solidFill>
                  <a:latin typeface="Aptos" panose="020B0004020202020204" pitchFamily="34" charset="0"/>
                  <a:ea typeface="Calibri"/>
                  <a:cs typeface="Calibri"/>
                  <a:sym typeface="Calibri"/>
                </a:rPr>
                <a:t>Area of need identified using </a:t>
              </a:r>
              <a:r>
                <a:rPr lang="en-GB" sz="700" b="1" dirty="0">
                  <a:solidFill>
                    <a:schemeClr val="dk1"/>
                  </a:solidFill>
                  <a:latin typeface="Aptos" panose="020B0004020202020204" pitchFamily="34" charset="0"/>
                  <a:ea typeface="Calibri"/>
                  <a:cs typeface="Calibri"/>
                  <a:sym typeface="Calibri"/>
                </a:rPr>
                <a:t>Universal and SEN Support – Graduated Approach Checklist</a:t>
              </a:r>
            </a:p>
            <a:p>
              <a:pPr algn="ctr"/>
              <a:endParaRPr lang="en-GB" sz="700" b="1" dirty="0">
                <a:solidFill>
                  <a:schemeClr val="dk1"/>
                </a:solidFill>
                <a:latin typeface="Aptos" panose="020B0004020202020204" pitchFamily="34" charset="0"/>
                <a:ea typeface="Calibri"/>
                <a:cs typeface="Calibri"/>
                <a:sym typeface="Calibri"/>
              </a:endParaRPr>
            </a:p>
            <a:p>
              <a:pPr algn="ctr"/>
              <a:r>
                <a:rPr lang="en-GB" sz="700" b="1" dirty="0">
                  <a:solidFill>
                    <a:schemeClr val="dk1"/>
                  </a:solidFill>
                  <a:latin typeface="Aptos" panose="020B0004020202020204" pitchFamily="34" charset="0"/>
                  <a:ea typeface="Calibri"/>
                  <a:cs typeface="Calibri"/>
                  <a:sym typeface="Calibri"/>
                </a:rPr>
                <a:t>Adjustments are made to in-class provision, interventions, provision maps, pupil progress meetings</a:t>
              </a:r>
              <a:r>
                <a:rPr lang="en-GB" sz="500" dirty="0">
                  <a:solidFill>
                    <a:schemeClr val="dk1"/>
                  </a:solidFill>
                  <a:latin typeface="Aptos" panose="020B0004020202020204" pitchFamily="34" charset="0"/>
                  <a:ea typeface="Calibri"/>
                  <a:cs typeface="Calibri"/>
                  <a:sym typeface="Calibri"/>
                </a:rPr>
                <a:t> </a:t>
              </a:r>
              <a:endParaRPr sz="700" dirty="0">
                <a:solidFill>
                  <a:schemeClr val="dk1"/>
                </a:solidFill>
                <a:latin typeface="Aptos" panose="020B0004020202020204" pitchFamily="34" charset="0"/>
                <a:ea typeface="Calibri"/>
                <a:cs typeface="Calibri"/>
                <a:sym typeface="Calibri"/>
              </a:endParaRPr>
            </a:p>
          </p:txBody>
        </p:sp>
      </p:grpSp>
      <p:grpSp>
        <p:nvGrpSpPr>
          <p:cNvPr id="10" name="Google Shape;92;p1">
            <a:extLst>
              <a:ext uri="{FF2B5EF4-FFF2-40B4-BE49-F238E27FC236}">
                <a16:creationId xmlns:a16="http://schemas.microsoft.com/office/drawing/2014/main" id="{66484491-3A30-31BC-8924-6DD3F19BB99F}"/>
              </a:ext>
            </a:extLst>
          </p:cNvPr>
          <p:cNvGrpSpPr/>
          <p:nvPr/>
        </p:nvGrpSpPr>
        <p:grpSpPr>
          <a:xfrm>
            <a:off x="3661976" y="2019207"/>
            <a:ext cx="1495076" cy="540734"/>
            <a:chOff x="0" y="0"/>
            <a:chExt cx="2068830" cy="685800"/>
          </a:xfrm>
        </p:grpSpPr>
        <p:sp>
          <p:nvSpPr>
            <p:cNvPr id="11" name="Google Shape;93;p1">
              <a:extLst>
                <a:ext uri="{FF2B5EF4-FFF2-40B4-BE49-F238E27FC236}">
                  <a16:creationId xmlns:a16="http://schemas.microsoft.com/office/drawing/2014/main" id="{2F9E6E81-CBB2-6AE4-19DC-FF2B76445473}"/>
                </a:ext>
              </a:extLst>
            </p:cNvPr>
            <p:cNvSpPr/>
            <p:nvPr/>
          </p:nvSpPr>
          <p:spPr>
            <a:xfrm>
              <a:off x="0" y="0"/>
              <a:ext cx="2068830" cy="685800"/>
            </a:xfrm>
            <a:prstGeom prst="roundRect">
              <a:avLst>
                <a:gd name="adj" fmla="val 16667"/>
              </a:avLst>
            </a:prstGeom>
            <a:solidFill>
              <a:srgbClr val="DDEAF6"/>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2" name="Google Shape;94;p1">
              <a:extLst>
                <a:ext uri="{FF2B5EF4-FFF2-40B4-BE49-F238E27FC236}">
                  <a16:creationId xmlns:a16="http://schemas.microsoft.com/office/drawing/2014/main" id="{935FEB5B-AEB3-F9F1-CB20-C34667795ACD}"/>
                </a:ext>
              </a:extLst>
            </p:cNvPr>
            <p:cNvSpPr/>
            <p:nvPr/>
          </p:nvSpPr>
          <p:spPr>
            <a:xfrm>
              <a:off x="21425" y="52821"/>
              <a:ext cx="1999925" cy="596678"/>
            </a:xfrm>
            <a:prstGeom prst="roundRect">
              <a:avLst>
                <a:gd name="adj" fmla="val 16667"/>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Child’s progress is monitored by class teacher/TA over one half term.</a:t>
              </a:r>
              <a:endParaRPr sz="1200" dirty="0">
                <a:latin typeface="Aptos" panose="020B0004020202020204" pitchFamily="34" charset="0"/>
              </a:endParaRPr>
            </a:p>
          </p:txBody>
        </p:sp>
      </p:grpSp>
      <p:grpSp>
        <p:nvGrpSpPr>
          <p:cNvPr id="13" name="Google Shape;95;p1">
            <a:extLst>
              <a:ext uri="{FF2B5EF4-FFF2-40B4-BE49-F238E27FC236}">
                <a16:creationId xmlns:a16="http://schemas.microsoft.com/office/drawing/2014/main" id="{ED2A702E-FC9E-DAB8-1DA6-3FDE2A217D9C}"/>
              </a:ext>
            </a:extLst>
          </p:cNvPr>
          <p:cNvGrpSpPr/>
          <p:nvPr/>
        </p:nvGrpSpPr>
        <p:grpSpPr>
          <a:xfrm>
            <a:off x="6445074" y="851395"/>
            <a:ext cx="1356777" cy="846791"/>
            <a:chOff x="0" y="20780"/>
            <a:chExt cx="2125345" cy="675609"/>
          </a:xfrm>
        </p:grpSpPr>
        <p:sp>
          <p:nvSpPr>
            <p:cNvPr id="14" name="Google Shape;96;p1">
              <a:extLst>
                <a:ext uri="{FF2B5EF4-FFF2-40B4-BE49-F238E27FC236}">
                  <a16:creationId xmlns:a16="http://schemas.microsoft.com/office/drawing/2014/main" id="{08C94B88-4057-3A93-E91C-808566F483A2}"/>
                </a:ext>
              </a:extLst>
            </p:cNvPr>
            <p:cNvSpPr/>
            <p:nvPr/>
          </p:nvSpPr>
          <p:spPr>
            <a:xfrm>
              <a:off x="0" y="20781"/>
              <a:ext cx="2125345" cy="675608"/>
            </a:xfrm>
            <a:prstGeom prst="roundRect">
              <a:avLst>
                <a:gd name="adj" fmla="val 16667"/>
              </a:avLst>
            </a:prstGeom>
            <a:solidFill>
              <a:srgbClr val="DDEAF6"/>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5" name="Google Shape;97;p1">
              <a:extLst>
                <a:ext uri="{FF2B5EF4-FFF2-40B4-BE49-F238E27FC236}">
                  <a16:creationId xmlns:a16="http://schemas.microsoft.com/office/drawing/2014/main" id="{ABE6F583-445D-7B21-1253-DAA9891C9611}"/>
                </a:ext>
              </a:extLst>
            </p:cNvPr>
            <p:cNvSpPr txBox="1"/>
            <p:nvPr/>
          </p:nvSpPr>
          <p:spPr>
            <a:xfrm>
              <a:off x="28574" y="20780"/>
              <a:ext cx="2094345" cy="675608"/>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Teacher/TA complete pupil Concern Form and give to SENCO</a:t>
              </a:r>
            </a:p>
            <a:p>
              <a:pPr algn="ctr"/>
              <a:endParaRPr lang="en-GB" sz="600" dirty="0">
                <a:solidFill>
                  <a:schemeClr val="dk1"/>
                </a:solidFill>
                <a:latin typeface="Aptos" panose="020B0004020202020204" pitchFamily="34" charset="0"/>
                <a:ea typeface="Calibri"/>
                <a:cs typeface="Calibri"/>
                <a:sym typeface="Calibri"/>
              </a:endParaRPr>
            </a:p>
            <a:p>
              <a:pPr algn="ctr"/>
              <a:r>
                <a:rPr lang="en-GB" sz="600" dirty="0">
                  <a:solidFill>
                    <a:schemeClr val="dk1"/>
                  </a:solidFill>
                  <a:latin typeface="Aptos" panose="020B0004020202020204" pitchFamily="34" charset="0"/>
                  <a:ea typeface="Calibri"/>
                  <a:cs typeface="Calibri"/>
                  <a:sym typeface="Calibri"/>
                </a:rPr>
                <a:t>Discuss concern with parents/carers again, making it clear that you will speak to the SENCO.</a:t>
              </a:r>
              <a:endParaRPr sz="600" dirty="0">
                <a:solidFill>
                  <a:schemeClr val="dk1"/>
                </a:solidFill>
                <a:latin typeface="Aptos" panose="020B0004020202020204" pitchFamily="34" charset="0"/>
                <a:ea typeface="Calibri"/>
                <a:cs typeface="Calibri"/>
                <a:sym typeface="Calibri"/>
              </a:endParaRPr>
            </a:p>
          </p:txBody>
        </p:sp>
      </p:grpSp>
      <p:sp>
        <p:nvSpPr>
          <p:cNvPr id="16" name="Google Shape;98;p1">
            <a:extLst>
              <a:ext uri="{FF2B5EF4-FFF2-40B4-BE49-F238E27FC236}">
                <a16:creationId xmlns:a16="http://schemas.microsoft.com/office/drawing/2014/main" id="{910D02FA-83C3-F95E-B6A4-E5999BB6E49F}"/>
              </a:ext>
            </a:extLst>
          </p:cNvPr>
          <p:cNvSpPr/>
          <p:nvPr/>
        </p:nvSpPr>
        <p:spPr>
          <a:xfrm>
            <a:off x="4913694" y="2586521"/>
            <a:ext cx="995976" cy="498585"/>
          </a:xfrm>
          <a:prstGeom prst="roundRect">
            <a:avLst>
              <a:gd name="adj" fmla="val 16667"/>
            </a:avLst>
          </a:prstGeom>
          <a:noFill/>
          <a:ln w="38100" cap="flat" cmpd="sng">
            <a:solidFill>
              <a:schemeClr val="dk1"/>
            </a:solidFill>
            <a:prstDash val="solid"/>
            <a:miter lim="800000"/>
            <a:headEnd type="none" w="sm" len="sm"/>
            <a:tailEnd type="none" w="sm" len="sm"/>
          </a:ln>
        </p:spPr>
        <p:txBody>
          <a:bodyPr spcFirstLastPara="1" wrap="square" lIns="65304" tIns="32643" rIns="65304" bIns="32643" anchor="t" anchorCtr="0">
            <a:spAutoFit/>
          </a:bodyPr>
          <a:lstStyle/>
          <a:p>
            <a:pPr algn="ctr"/>
            <a:r>
              <a:rPr lang="en-GB" sz="900" b="1" dirty="0">
                <a:solidFill>
                  <a:schemeClr val="dk1"/>
                </a:solidFill>
                <a:latin typeface="Aptos" panose="020B0004020202020204" pitchFamily="34" charset="0"/>
                <a:ea typeface="Calibri"/>
                <a:cs typeface="Calibri"/>
                <a:sym typeface="Calibri"/>
              </a:rPr>
              <a:t>Stage one: </a:t>
            </a:r>
            <a:r>
              <a:rPr lang="en-GB" sz="800" dirty="0">
                <a:solidFill>
                  <a:schemeClr val="dk1"/>
                </a:solidFill>
                <a:latin typeface="Aptos" panose="020B0004020202020204" pitchFamily="34" charset="0"/>
                <a:ea typeface="Calibri"/>
                <a:cs typeface="Calibri"/>
                <a:sym typeface="Calibri"/>
              </a:rPr>
              <a:t>High </a:t>
            </a:r>
            <a:r>
              <a:rPr lang="en-GB" sz="800" b="1" dirty="0">
                <a:solidFill>
                  <a:schemeClr val="dk1"/>
                </a:solidFill>
                <a:latin typeface="Aptos" panose="020B0004020202020204" pitchFamily="34" charset="0"/>
                <a:ea typeface="Calibri"/>
                <a:cs typeface="Calibri"/>
                <a:sym typeface="Calibri"/>
              </a:rPr>
              <a:t>Quality Teaching</a:t>
            </a:r>
            <a:endParaRPr sz="800" dirty="0">
              <a:solidFill>
                <a:schemeClr val="dk1"/>
              </a:solidFill>
              <a:latin typeface="Aptos" panose="020B0004020202020204" pitchFamily="34" charset="0"/>
            </a:endParaRPr>
          </a:p>
        </p:txBody>
      </p:sp>
      <p:sp>
        <p:nvSpPr>
          <p:cNvPr id="17" name="Google Shape;99;p1">
            <a:extLst>
              <a:ext uri="{FF2B5EF4-FFF2-40B4-BE49-F238E27FC236}">
                <a16:creationId xmlns:a16="http://schemas.microsoft.com/office/drawing/2014/main" id="{F725A1D9-B7DF-8977-1037-616233C69B26}"/>
              </a:ext>
            </a:extLst>
          </p:cNvPr>
          <p:cNvSpPr/>
          <p:nvPr/>
        </p:nvSpPr>
        <p:spPr>
          <a:xfrm rot="5400000">
            <a:off x="2290393" y="779630"/>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cxnSp>
        <p:nvCxnSpPr>
          <p:cNvPr id="18" name="Google Shape;100;p1">
            <a:extLst>
              <a:ext uri="{FF2B5EF4-FFF2-40B4-BE49-F238E27FC236}">
                <a16:creationId xmlns:a16="http://schemas.microsoft.com/office/drawing/2014/main" id="{BFB86744-2E2F-7023-ED0D-2BF8004226E8}"/>
              </a:ext>
            </a:extLst>
          </p:cNvPr>
          <p:cNvCxnSpPr>
            <a:stCxn id="32" idx="2"/>
          </p:cNvCxnSpPr>
          <p:nvPr/>
        </p:nvCxnSpPr>
        <p:spPr>
          <a:xfrm flipH="1">
            <a:off x="5998095" y="760098"/>
            <a:ext cx="10286" cy="5982593"/>
          </a:xfrm>
          <a:prstGeom prst="straightConnector1">
            <a:avLst/>
          </a:prstGeom>
          <a:noFill/>
          <a:ln w="76200" cap="flat" cmpd="sng">
            <a:solidFill>
              <a:schemeClr val="dk1"/>
            </a:solidFill>
            <a:prstDash val="solid"/>
            <a:miter lim="800000"/>
            <a:headEnd type="none" w="sm" len="sm"/>
            <a:tailEnd type="none" w="sm" len="sm"/>
          </a:ln>
        </p:spPr>
      </p:cxnSp>
      <p:cxnSp>
        <p:nvCxnSpPr>
          <p:cNvPr id="19" name="Google Shape;102;p1">
            <a:extLst>
              <a:ext uri="{FF2B5EF4-FFF2-40B4-BE49-F238E27FC236}">
                <a16:creationId xmlns:a16="http://schemas.microsoft.com/office/drawing/2014/main" id="{06EA0851-9E95-F0DF-DE13-641C22BEE99D}"/>
              </a:ext>
            </a:extLst>
          </p:cNvPr>
          <p:cNvCxnSpPr/>
          <p:nvPr/>
        </p:nvCxnSpPr>
        <p:spPr>
          <a:xfrm flipH="1">
            <a:off x="1968500" y="3429000"/>
            <a:ext cx="8309429" cy="1"/>
          </a:xfrm>
          <a:prstGeom prst="straightConnector1">
            <a:avLst/>
          </a:prstGeom>
          <a:noFill/>
          <a:ln w="76200" cap="flat" cmpd="sng">
            <a:solidFill>
              <a:schemeClr val="dk1"/>
            </a:solidFill>
            <a:prstDash val="solid"/>
            <a:miter lim="800000"/>
            <a:headEnd type="none" w="sm" len="sm"/>
            <a:tailEnd type="none" w="sm" len="sm"/>
          </a:ln>
        </p:spPr>
      </p:cxnSp>
      <p:grpSp>
        <p:nvGrpSpPr>
          <p:cNvPr id="20" name="Google Shape;103;p1">
            <a:extLst>
              <a:ext uri="{FF2B5EF4-FFF2-40B4-BE49-F238E27FC236}">
                <a16:creationId xmlns:a16="http://schemas.microsoft.com/office/drawing/2014/main" id="{7CBAE66D-8DD4-646B-9317-A6B8F18A42C5}"/>
              </a:ext>
            </a:extLst>
          </p:cNvPr>
          <p:cNvGrpSpPr/>
          <p:nvPr/>
        </p:nvGrpSpPr>
        <p:grpSpPr>
          <a:xfrm>
            <a:off x="3661977" y="1067510"/>
            <a:ext cx="1510614" cy="630675"/>
            <a:chOff x="-1" y="0"/>
            <a:chExt cx="2068831" cy="685800"/>
          </a:xfrm>
        </p:grpSpPr>
        <p:sp>
          <p:nvSpPr>
            <p:cNvPr id="21" name="Google Shape;104;p1">
              <a:extLst>
                <a:ext uri="{FF2B5EF4-FFF2-40B4-BE49-F238E27FC236}">
                  <a16:creationId xmlns:a16="http://schemas.microsoft.com/office/drawing/2014/main" id="{26791E3B-812F-C8DD-7A13-DDE5B0594017}"/>
                </a:ext>
              </a:extLst>
            </p:cNvPr>
            <p:cNvSpPr/>
            <p:nvPr/>
          </p:nvSpPr>
          <p:spPr>
            <a:xfrm>
              <a:off x="0" y="0"/>
              <a:ext cx="2068830" cy="685800"/>
            </a:xfrm>
            <a:prstGeom prst="roundRect">
              <a:avLst>
                <a:gd name="adj" fmla="val 16667"/>
              </a:avLst>
            </a:prstGeom>
            <a:solidFill>
              <a:srgbClr val="FFD9FF"/>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22" name="Google Shape;105;p1">
              <a:extLst>
                <a:ext uri="{FF2B5EF4-FFF2-40B4-BE49-F238E27FC236}">
                  <a16:creationId xmlns:a16="http://schemas.microsoft.com/office/drawing/2014/main" id="{31A916E4-8CE0-2FDB-B503-E6D1271D05F3}"/>
                </a:ext>
              </a:extLst>
            </p:cNvPr>
            <p:cNvSpPr/>
            <p:nvPr/>
          </p:nvSpPr>
          <p:spPr>
            <a:xfrm>
              <a:off x="-1" y="10990"/>
              <a:ext cx="2047551" cy="653212"/>
            </a:xfrm>
            <a:prstGeom prst="roundRect">
              <a:avLst>
                <a:gd name="adj" fmla="val 16667"/>
              </a:avLst>
            </a:prstGeom>
            <a:noFill/>
            <a:ln>
              <a:noFill/>
            </a:ln>
          </p:spPr>
          <p:txBody>
            <a:bodyPr spcFirstLastPara="1" wrap="square" lIns="65304" tIns="32643" rIns="65304" bIns="32643" anchor="ctr" anchorCtr="0">
              <a:noAutofit/>
            </a:bodyPr>
            <a:lstStyle/>
            <a:p>
              <a:pPr algn="ctr"/>
              <a:r>
                <a:rPr lang="en-GB" sz="800" b="1" dirty="0">
                  <a:solidFill>
                    <a:schemeClr val="dk1"/>
                  </a:solidFill>
                  <a:latin typeface="Aptos" panose="020B0004020202020204" pitchFamily="34" charset="0"/>
                  <a:ea typeface="Calibri"/>
                  <a:cs typeface="Calibri"/>
                  <a:sym typeface="Calibri"/>
                </a:rPr>
                <a:t>Is the child making progress? </a:t>
              </a:r>
              <a:endParaRPr sz="1200" dirty="0">
                <a:latin typeface="Aptos" panose="020B0004020202020204" pitchFamily="34" charset="0"/>
              </a:endParaRPr>
            </a:p>
            <a:p>
              <a:pPr algn="ctr"/>
              <a:r>
                <a:rPr lang="en-GB" sz="1100" dirty="0">
                  <a:solidFill>
                    <a:schemeClr val="dk1"/>
                  </a:solidFill>
                  <a:latin typeface="Aptos" panose="020B0004020202020204" pitchFamily="34" charset="0"/>
                  <a:ea typeface="Calibri"/>
                  <a:cs typeface="Calibri"/>
                  <a:sym typeface="Calibri"/>
                </a:rPr>
                <a:t>* </a:t>
              </a:r>
              <a:r>
                <a:rPr lang="en-GB" sz="800" dirty="0">
                  <a:solidFill>
                    <a:schemeClr val="dk1"/>
                  </a:solidFill>
                  <a:latin typeface="Aptos" panose="020B0004020202020204" pitchFamily="34" charset="0"/>
                  <a:ea typeface="Calibri"/>
                  <a:cs typeface="Calibri"/>
                  <a:sym typeface="Calibri"/>
                </a:rPr>
                <a:t>If yes, remain in this stage.</a:t>
              </a:r>
              <a:endParaRPr sz="800" dirty="0">
                <a:solidFill>
                  <a:schemeClr val="dk1"/>
                </a:solidFill>
                <a:latin typeface="Aptos" panose="020B0004020202020204" pitchFamily="34" charset="0"/>
                <a:ea typeface="Calibri"/>
                <a:cs typeface="Calibri"/>
                <a:sym typeface="Calibri"/>
              </a:endParaRPr>
            </a:p>
          </p:txBody>
        </p:sp>
      </p:grpSp>
      <p:sp>
        <p:nvSpPr>
          <p:cNvPr id="23" name="Google Shape;106;p1">
            <a:extLst>
              <a:ext uri="{FF2B5EF4-FFF2-40B4-BE49-F238E27FC236}">
                <a16:creationId xmlns:a16="http://schemas.microsoft.com/office/drawing/2014/main" id="{4496CEF7-8CE4-DA9E-137D-04C8B9470B41}"/>
              </a:ext>
            </a:extLst>
          </p:cNvPr>
          <p:cNvSpPr/>
          <p:nvPr/>
        </p:nvSpPr>
        <p:spPr>
          <a:xfrm>
            <a:off x="5178496" y="1103291"/>
            <a:ext cx="1206339" cy="413486"/>
          </a:xfrm>
          <a:prstGeom prst="rightArrow">
            <a:avLst>
              <a:gd name="adj1" fmla="val 50000"/>
              <a:gd name="adj2" fmla="val 50000"/>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r>
              <a:rPr lang="en-GB" sz="900" b="1" dirty="0">
                <a:solidFill>
                  <a:schemeClr val="dk1"/>
                </a:solidFill>
                <a:latin typeface="Aptos" panose="020B0004020202020204" pitchFamily="34" charset="0"/>
                <a:ea typeface="Calibri"/>
                <a:cs typeface="Calibri"/>
                <a:sym typeface="Calibri"/>
              </a:rPr>
              <a:t>No</a:t>
            </a:r>
            <a:endParaRPr sz="1200" b="1" dirty="0">
              <a:solidFill>
                <a:schemeClr val="dk1"/>
              </a:solidFill>
              <a:latin typeface="Aptos" panose="020B0004020202020204" pitchFamily="34" charset="0"/>
              <a:ea typeface="Calibri"/>
              <a:cs typeface="Calibri"/>
              <a:sym typeface="Calibri"/>
            </a:endParaRPr>
          </a:p>
        </p:txBody>
      </p:sp>
      <p:sp>
        <p:nvSpPr>
          <p:cNvPr id="24" name="Google Shape;107;p1">
            <a:extLst>
              <a:ext uri="{FF2B5EF4-FFF2-40B4-BE49-F238E27FC236}">
                <a16:creationId xmlns:a16="http://schemas.microsoft.com/office/drawing/2014/main" id="{B6980401-202F-9721-60FF-4F329E2E8A7C}"/>
              </a:ext>
            </a:extLst>
          </p:cNvPr>
          <p:cNvSpPr/>
          <p:nvPr/>
        </p:nvSpPr>
        <p:spPr>
          <a:xfrm>
            <a:off x="3327091" y="2155542"/>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sp>
        <p:nvSpPr>
          <p:cNvPr id="25" name="Google Shape;108;p1">
            <a:extLst>
              <a:ext uri="{FF2B5EF4-FFF2-40B4-BE49-F238E27FC236}">
                <a16:creationId xmlns:a16="http://schemas.microsoft.com/office/drawing/2014/main" id="{868A0923-80C9-1B24-F6E0-AF4A4E0CC82B}"/>
              </a:ext>
            </a:extLst>
          </p:cNvPr>
          <p:cNvSpPr/>
          <p:nvPr/>
        </p:nvSpPr>
        <p:spPr>
          <a:xfrm rot="5400000">
            <a:off x="2290393" y="1391930"/>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26" name="Google Shape;109;p1">
            <a:extLst>
              <a:ext uri="{FF2B5EF4-FFF2-40B4-BE49-F238E27FC236}">
                <a16:creationId xmlns:a16="http://schemas.microsoft.com/office/drawing/2014/main" id="{23C049AA-0251-0783-7C8A-487EFEC9E440}"/>
              </a:ext>
            </a:extLst>
          </p:cNvPr>
          <p:cNvGrpSpPr/>
          <p:nvPr/>
        </p:nvGrpSpPr>
        <p:grpSpPr>
          <a:xfrm>
            <a:off x="1661486" y="1067510"/>
            <a:ext cx="1508326" cy="291816"/>
            <a:chOff x="38100" y="0"/>
            <a:chExt cx="2128566" cy="1088383"/>
          </a:xfrm>
        </p:grpSpPr>
        <p:sp>
          <p:nvSpPr>
            <p:cNvPr id="27" name="Google Shape;110;p1">
              <a:extLst>
                <a:ext uri="{FF2B5EF4-FFF2-40B4-BE49-F238E27FC236}">
                  <a16:creationId xmlns:a16="http://schemas.microsoft.com/office/drawing/2014/main" id="{302DD688-911D-18F4-E944-299E46534757}"/>
                </a:ext>
              </a:extLst>
            </p:cNvPr>
            <p:cNvSpPr/>
            <p:nvPr/>
          </p:nvSpPr>
          <p:spPr>
            <a:xfrm>
              <a:off x="38100" y="0"/>
              <a:ext cx="2125345" cy="1046480"/>
            </a:xfrm>
            <a:prstGeom prst="roundRect">
              <a:avLst>
                <a:gd name="adj" fmla="val 16667"/>
              </a:avLst>
            </a:prstGeom>
            <a:solidFill>
              <a:srgbClr val="DDEAF6"/>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28" name="Google Shape;111;p1">
              <a:extLst>
                <a:ext uri="{FF2B5EF4-FFF2-40B4-BE49-F238E27FC236}">
                  <a16:creationId xmlns:a16="http://schemas.microsoft.com/office/drawing/2014/main" id="{A6E5CDA8-8E69-6989-46D4-8745E91DE839}"/>
                </a:ext>
              </a:extLst>
            </p:cNvPr>
            <p:cNvSpPr txBox="1"/>
            <p:nvPr/>
          </p:nvSpPr>
          <p:spPr>
            <a:xfrm>
              <a:off x="41322" y="0"/>
              <a:ext cx="2125344" cy="1088383"/>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Teachers discuss concern with Parents/Carers.</a:t>
              </a:r>
              <a:endParaRPr sz="1200" dirty="0">
                <a:latin typeface="Aptos" panose="020B0004020202020204" pitchFamily="34" charset="0"/>
              </a:endParaRPr>
            </a:p>
          </p:txBody>
        </p:sp>
      </p:grpSp>
      <p:sp>
        <p:nvSpPr>
          <p:cNvPr id="29" name="Google Shape;112;p1">
            <a:extLst>
              <a:ext uri="{FF2B5EF4-FFF2-40B4-BE49-F238E27FC236}">
                <a16:creationId xmlns:a16="http://schemas.microsoft.com/office/drawing/2014/main" id="{3A18F990-4289-C74C-E1D1-334E46C556AE}"/>
              </a:ext>
            </a:extLst>
          </p:cNvPr>
          <p:cNvSpPr/>
          <p:nvPr/>
        </p:nvSpPr>
        <p:spPr>
          <a:xfrm>
            <a:off x="6121732" y="2730684"/>
            <a:ext cx="995976" cy="583715"/>
          </a:xfrm>
          <a:prstGeom prst="roundRect">
            <a:avLst>
              <a:gd name="adj" fmla="val 16667"/>
            </a:avLst>
          </a:prstGeom>
          <a:no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spAutoFit/>
          </a:bodyPr>
          <a:lstStyle/>
          <a:p>
            <a:pPr algn="ctr"/>
            <a:r>
              <a:rPr lang="en-GB" sz="900" b="1" dirty="0">
                <a:solidFill>
                  <a:schemeClr val="dk1"/>
                </a:solidFill>
                <a:latin typeface="Aptos" panose="020B0004020202020204" pitchFamily="34" charset="0"/>
                <a:ea typeface="Calibri"/>
                <a:cs typeface="Calibri"/>
                <a:sym typeface="Calibri"/>
              </a:rPr>
              <a:t>Stage Two: </a:t>
            </a:r>
            <a:r>
              <a:rPr lang="en-GB" sz="700" b="1" dirty="0">
                <a:solidFill>
                  <a:schemeClr val="dk1"/>
                </a:solidFill>
                <a:latin typeface="Aptos" panose="020B0004020202020204" pitchFamily="34" charset="0"/>
                <a:ea typeface="Calibri"/>
                <a:cs typeface="Calibri"/>
                <a:sym typeface="Calibri"/>
              </a:rPr>
              <a:t>SENCO/SENCO assistant Involvement</a:t>
            </a:r>
            <a:endParaRPr sz="900" b="1" dirty="0">
              <a:solidFill>
                <a:schemeClr val="dk1"/>
              </a:solidFill>
              <a:latin typeface="Aptos" panose="020B0004020202020204" pitchFamily="34" charset="0"/>
              <a:ea typeface="Calibri"/>
              <a:cs typeface="Calibri"/>
              <a:sym typeface="Calibri"/>
            </a:endParaRPr>
          </a:p>
        </p:txBody>
      </p:sp>
      <p:sp>
        <p:nvSpPr>
          <p:cNvPr id="30" name="Google Shape;113;p1">
            <a:extLst>
              <a:ext uri="{FF2B5EF4-FFF2-40B4-BE49-F238E27FC236}">
                <a16:creationId xmlns:a16="http://schemas.microsoft.com/office/drawing/2014/main" id="{72AD2A72-5283-4FB3-7DFA-AD5672E8F755}"/>
              </a:ext>
            </a:extLst>
          </p:cNvPr>
          <p:cNvSpPr/>
          <p:nvPr/>
        </p:nvSpPr>
        <p:spPr>
          <a:xfrm rot="-5400000">
            <a:off x="4293169" y="1733079"/>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sp>
        <p:nvSpPr>
          <p:cNvPr id="32" name="Google Shape;101;p1">
            <a:extLst>
              <a:ext uri="{FF2B5EF4-FFF2-40B4-BE49-F238E27FC236}">
                <a16:creationId xmlns:a16="http://schemas.microsoft.com/office/drawing/2014/main" id="{5223A1F6-9EEB-8E90-73F5-DDC677133EB7}"/>
              </a:ext>
            </a:extLst>
          </p:cNvPr>
          <p:cNvSpPr/>
          <p:nvPr/>
        </p:nvSpPr>
        <p:spPr>
          <a:xfrm>
            <a:off x="3585607" y="91253"/>
            <a:ext cx="4845548" cy="668845"/>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65304" tIns="32643" rIns="65304" bIns="32643" anchor="t" anchorCtr="0">
            <a:spAutoFit/>
          </a:bodyPr>
          <a:lstStyle/>
          <a:p>
            <a:pPr algn="ctr"/>
            <a:r>
              <a:rPr lang="en-GB" sz="1400" dirty="0">
                <a:solidFill>
                  <a:schemeClr val="dk1"/>
                </a:solidFill>
                <a:latin typeface="Aptos" panose="020B0004020202020204" pitchFamily="34" charset="0"/>
                <a:ea typeface="Calibri"/>
                <a:cs typeface="Calibri"/>
                <a:sym typeface="Calibri"/>
              </a:rPr>
              <a:t>SEND IDENTIFICATION AND PROVISION PATHWAY</a:t>
            </a:r>
            <a:endParaRPr sz="1200" dirty="0">
              <a:latin typeface="Aptos" panose="020B0004020202020204" pitchFamily="34" charset="0"/>
            </a:endParaRPr>
          </a:p>
          <a:p>
            <a:pPr algn="ctr">
              <a:spcBef>
                <a:spcPts val="857"/>
              </a:spcBef>
            </a:pPr>
            <a:r>
              <a:rPr lang="en-GB" sz="1200" dirty="0">
                <a:solidFill>
                  <a:schemeClr val="dk1"/>
                </a:solidFill>
                <a:latin typeface="Aptos" panose="020B0004020202020204" pitchFamily="34" charset="0"/>
                <a:ea typeface="Calibri"/>
                <a:cs typeface="Calibri"/>
                <a:sym typeface="Calibri"/>
              </a:rPr>
              <a:t>Graduated Response: Assess, Plan, Do, Review</a:t>
            </a:r>
            <a:endParaRPr sz="1200" dirty="0">
              <a:latin typeface="Aptos" panose="020B0004020202020204" pitchFamily="34" charset="0"/>
            </a:endParaRPr>
          </a:p>
        </p:txBody>
      </p:sp>
      <p:grpSp>
        <p:nvGrpSpPr>
          <p:cNvPr id="33" name="Google Shape;115;p1">
            <a:extLst>
              <a:ext uri="{FF2B5EF4-FFF2-40B4-BE49-F238E27FC236}">
                <a16:creationId xmlns:a16="http://schemas.microsoft.com/office/drawing/2014/main" id="{1A721B66-749B-D045-6CBD-FD79B777B7F1}"/>
              </a:ext>
            </a:extLst>
          </p:cNvPr>
          <p:cNvGrpSpPr/>
          <p:nvPr/>
        </p:nvGrpSpPr>
        <p:grpSpPr>
          <a:xfrm>
            <a:off x="8935143" y="99879"/>
            <a:ext cx="1594889" cy="403329"/>
            <a:chOff x="0" y="20781"/>
            <a:chExt cx="2125345" cy="675608"/>
          </a:xfrm>
        </p:grpSpPr>
        <p:sp>
          <p:nvSpPr>
            <p:cNvPr id="34" name="Google Shape;116;p1">
              <a:extLst>
                <a:ext uri="{FF2B5EF4-FFF2-40B4-BE49-F238E27FC236}">
                  <a16:creationId xmlns:a16="http://schemas.microsoft.com/office/drawing/2014/main" id="{545BE1E7-8CEF-F684-461F-F194845797D0}"/>
                </a:ext>
              </a:extLst>
            </p:cNvPr>
            <p:cNvSpPr/>
            <p:nvPr/>
          </p:nvSpPr>
          <p:spPr>
            <a:xfrm>
              <a:off x="0" y="20781"/>
              <a:ext cx="2125345" cy="675608"/>
            </a:xfrm>
            <a:prstGeom prst="roundRect">
              <a:avLst>
                <a:gd name="adj" fmla="val 16667"/>
              </a:avLst>
            </a:prstGeom>
            <a:solidFill>
              <a:srgbClr val="FEE599"/>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35" name="Google Shape;117;p1">
              <a:extLst>
                <a:ext uri="{FF2B5EF4-FFF2-40B4-BE49-F238E27FC236}">
                  <a16:creationId xmlns:a16="http://schemas.microsoft.com/office/drawing/2014/main" id="{E9312174-B3E4-271B-9A60-B95C654054B1}"/>
                </a:ext>
              </a:extLst>
            </p:cNvPr>
            <p:cNvSpPr txBox="1"/>
            <p:nvPr/>
          </p:nvSpPr>
          <p:spPr>
            <a:xfrm>
              <a:off x="28574" y="20781"/>
              <a:ext cx="2094345" cy="612220"/>
            </a:xfrm>
            <a:prstGeom prst="rect">
              <a:avLst/>
            </a:prstGeom>
            <a:noFill/>
            <a:ln>
              <a:noFill/>
            </a:ln>
          </p:spPr>
          <p:txBody>
            <a:bodyPr spcFirstLastPara="1" wrap="square" lIns="65304" tIns="32643" rIns="65304" bIns="32643" anchor="t" anchorCtr="0">
              <a:noAutofit/>
            </a:bodyPr>
            <a:lstStyle/>
            <a:p>
              <a:pPr algn="ctr">
                <a:lnSpc>
                  <a:spcPct val="107000"/>
                </a:lnSpc>
              </a:pPr>
              <a:r>
                <a:rPr lang="en-GB" sz="550" dirty="0">
                  <a:solidFill>
                    <a:schemeClr val="dk1"/>
                  </a:solidFill>
                  <a:latin typeface="Aptos" panose="020B0004020202020204" pitchFamily="34" charset="0"/>
                  <a:ea typeface="Calibri"/>
                  <a:cs typeface="Calibri"/>
                  <a:sym typeface="Calibri"/>
                </a:rPr>
                <a:t>SENCO/SENCO assistant makes suggestions: </a:t>
              </a:r>
            </a:p>
            <a:p>
              <a:pPr algn="ctr">
                <a:lnSpc>
                  <a:spcPct val="107000"/>
                </a:lnSpc>
              </a:pPr>
              <a:r>
                <a:rPr lang="en-GB" sz="550" dirty="0">
                  <a:solidFill>
                    <a:schemeClr val="dk1"/>
                  </a:solidFill>
                  <a:latin typeface="Aptos" panose="020B0004020202020204" pitchFamily="34" charset="0"/>
                  <a:ea typeface="Calibri"/>
                  <a:cs typeface="Calibri"/>
                  <a:sym typeface="Calibri"/>
                </a:rPr>
                <a:t>Further modification to teaching resources/ interventions.</a:t>
              </a:r>
              <a:endParaRPr sz="550" dirty="0">
                <a:solidFill>
                  <a:schemeClr val="dk1"/>
                </a:solidFill>
                <a:latin typeface="Aptos" panose="020B0004020202020204" pitchFamily="34" charset="0"/>
                <a:ea typeface="Calibri"/>
                <a:cs typeface="Calibri"/>
                <a:sym typeface="Calibri"/>
              </a:endParaRPr>
            </a:p>
          </p:txBody>
        </p:sp>
      </p:grpSp>
      <p:grpSp>
        <p:nvGrpSpPr>
          <p:cNvPr id="36" name="Google Shape;118;p1">
            <a:extLst>
              <a:ext uri="{FF2B5EF4-FFF2-40B4-BE49-F238E27FC236}">
                <a16:creationId xmlns:a16="http://schemas.microsoft.com/office/drawing/2014/main" id="{CF164C50-EFA6-83A4-0AFE-B0D85B62347D}"/>
              </a:ext>
            </a:extLst>
          </p:cNvPr>
          <p:cNvGrpSpPr/>
          <p:nvPr/>
        </p:nvGrpSpPr>
        <p:grpSpPr>
          <a:xfrm>
            <a:off x="8933281" y="1038173"/>
            <a:ext cx="1594889" cy="290264"/>
            <a:chOff x="0" y="20781"/>
            <a:chExt cx="2125345" cy="675608"/>
          </a:xfrm>
        </p:grpSpPr>
        <p:sp>
          <p:nvSpPr>
            <p:cNvPr id="37" name="Google Shape;119;p1">
              <a:extLst>
                <a:ext uri="{FF2B5EF4-FFF2-40B4-BE49-F238E27FC236}">
                  <a16:creationId xmlns:a16="http://schemas.microsoft.com/office/drawing/2014/main" id="{D992240F-7D1C-A419-C720-23D1F6C3AA9A}"/>
                </a:ext>
              </a:extLst>
            </p:cNvPr>
            <p:cNvSpPr/>
            <p:nvPr/>
          </p:nvSpPr>
          <p:spPr>
            <a:xfrm>
              <a:off x="0" y="20781"/>
              <a:ext cx="2125345" cy="675608"/>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38" name="Google Shape;120;p1">
              <a:extLst>
                <a:ext uri="{FF2B5EF4-FFF2-40B4-BE49-F238E27FC236}">
                  <a16:creationId xmlns:a16="http://schemas.microsoft.com/office/drawing/2014/main" id="{5CBCA529-532C-2010-D0BE-F6BB2C5481B2}"/>
                </a:ext>
              </a:extLst>
            </p:cNvPr>
            <p:cNvSpPr txBox="1"/>
            <p:nvPr/>
          </p:nvSpPr>
          <p:spPr>
            <a:xfrm>
              <a:off x="28574" y="28171"/>
              <a:ext cx="2094345" cy="604830"/>
            </a:xfrm>
            <a:prstGeom prst="rect">
              <a:avLst/>
            </a:prstGeom>
            <a:solidFill>
              <a:srgbClr val="FEE599"/>
            </a:solidFill>
            <a:ln>
              <a:noFill/>
            </a:ln>
          </p:spPr>
          <p:txBody>
            <a:bodyPr spcFirstLastPara="1" wrap="square" lIns="65304" tIns="32643" rIns="65304" bIns="32643" anchor="t"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Referral to external agency may be submitted in some cases.</a:t>
              </a:r>
              <a:endParaRPr sz="600" dirty="0">
                <a:solidFill>
                  <a:schemeClr val="dk1"/>
                </a:solidFill>
                <a:latin typeface="Aptos" panose="020B0004020202020204" pitchFamily="34" charset="0"/>
                <a:ea typeface="Calibri"/>
                <a:cs typeface="Calibri"/>
                <a:sym typeface="Calibri"/>
              </a:endParaRPr>
            </a:p>
          </p:txBody>
        </p:sp>
      </p:grpSp>
      <p:grpSp>
        <p:nvGrpSpPr>
          <p:cNvPr id="39" name="Google Shape;121;p1">
            <a:extLst>
              <a:ext uri="{FF2B5EF4-FFF2-40B4-BE49-F238E27FC236}">
                <a16:creationId xmlns:a16="http://schemas.microsoft.com/office/drawing/2014/main" id="{470BEB94-9190-9CD0-02BD-E7BD64B2CBF2}"/>
              </a:ext>
            </a:extLst>
          </p:cNvPr>
          <p:cNvGrpSpPr/>
          <p:nvPr/>
        </p:nvGrpSpPr>
        <p:grpSpPr>
          <a:xfrm>
            <a:off x="8933281" y="570898"/>
            <a:ext cx="1594889" cy="403329"/>
            <a:chOff x="0" y="20781"/>
            <a:chExt cx="2125345" cy="675608"/>
          </a:xfrm>
          <a:solidFill>
            <a:srgbClr val="FEE599"/>
          </a:solidFill>
        </p:grpSpPr>
        <p:sp>
          <p:nvSpPr>
            <p:cNvPr id="40" name="Google Shape;122;p1">
              <a:extLst>
                <a:ext uri="{FF2B5EF4-FFF2-40B4-BE49-F238E27FC236}">
                  <a16:creationId xmlns:a16="http://schemas.microsoft.com/office/drawing/2014/main" id="{0B5BF2B2-061D-406E-8414-A8A6B754B461}"/>
                </a:ext>
              </a:extLst>
            </p:cNvPr>
            <p:cNvSpPr/>
            <p:nvPr/>
          </p:nvSpPr>
          <p:spPr>
            <a:xfrm>
              <a:off x="0" y="20781"/>
              <a:ext cx="2125345" cy="675608"/>
            </a:xfrm>
            <a:prstGeom prst="roundRect">
              <a:avLst>
                <a:gd name="adj" fmla="val 16667"/>
              </a:avLst>
            </a:prstGeom>
            <a:grp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41" name="Google Shape;123;p1">
              <a:extLst>
                <a:ext uri="{FF2B5EF4-FFF2-40B4-BE49-F238E27FC236}">
                  <a16:creationId xmlns:a16="http://schemas.microsoft.com/office/drawing/2014/main" id="{E7D94A53-5FAB-AA33-F38A-9456725F47AA}"/>
                </a:ext>
              </a:extLst>
            </p:cNvPr>
            <p:cNvSpPr txBox="1"/>
            <p:nvPr/>
          </p:nvSpPr>
          <p:spPr>
            <a:xfrm>
              <a:off x="28574" y="20781"/>
              <a:ext cx="2094345" cy="612220"/>
            </a:xfrm>
            <a:prstGeom prst="rect">
              <a:avLst/>
            </a:prstGeom>
            <a:grpFill/>
            <a:ln>
              <a:noFill/>
            </a:ln>
          </p:spPr>
          <p:txBody>
            <a:bodyPr spcFirstLastPara="1" wrap="square" lIns="65304" tIns="32643" rIns="65304" bIns="32643" anchor="t"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SENCO/SENCO assistant completes observation on child and gives feedback to teacher/TA /Parents/Carers.  </a:t>
              </a:r>
              <a:endParaRPr sz="600" dirty="0">
                <a:solidFill>
                  <a:schemeClr val="dk1"/>
                </a:solidFill>
                <a:latin typeface="Aptos" panose="020B0004020202020204" pitchFamily="34" charset="0"/>
                <a:ea typeface="Calibri"/>
                <a:cs typeface="Calibri"/>
                <a:sym typeface="Calibri"/>
              </a:endParaRPr>
            </a:p>
          </p:txBody>
        </p:sp>
      </p:grpSp>
      <p:grpSp>
        <p:nvGrpSpPr>
          <p:cNvPr id="42" name="Google Shape;124;p1">
            <a:extLst>
              <a:ext uri="{FF2B5EF4-FFF2-40B4-BE49-F238E27FC236}">
                <a16:creationId xmlns:a16="http://schemas.microsoft.com/office/drawing/2014/main" id="{869B1218-B583-74EC-F42F-30168B337113}"/>
              </a:ext>
            </a:extLst>
          </p:cNvPr>
          <p:cNvGrpSpPr/>
          <p:nvPr/>
        </p:nvGrpSpPr>
        <p:grpSpPr>
          <a:xfrm>
            <a:off x="6288390" y="2037058"/>
            <a:ext cx="1513461" cy="666336"/>
            <a:chOff x="0" y="20781"/>
            <a:chExt cx="2125345" cy="675608"/>
          </a:xfrm>
        </p:grpSpPr>
        <p:sp>
          <p:nvSpPr>
            <p:cNvPr id="43" name="Google Shape;125;p1">
              <a:extLst>
                <a:ext uri="{FF2B5EF4-FFF2-40B4-BE49-F238E27FC236}">
                  <a16:creationId xmlns:a16="http://schemas.microsoft.com/office/drawing/2014/main" id="{C09491BB-C68C-8A8A-798D-F6DA91AF3BDD}"/>
                </a:ext>
              </a:extLst>
            </p:cNvPr>
            <p:cNvSpPr/>
            <p:nvPr/>
          </p:nvSpPr>
          <p:spPr>
            <a:xfrm>
              <a:off x="0" y="20781"/>
              <a:ext cx="2125345" cy="675608"/>
            </a:xfrm>
            <a:prstGeom prst="roundRect">
              <a:avLst>
                <a:gd name="adj" fmla="val 16667"/>
              </a:avLst>
            </a:prstGeom>
            <a:solidFill>
              <a:srgbClr val="FEE599"/>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44" name="Google Shape;126;p1">
              <a:extLst>
                <a:ext uri="{FF2B5EF4-FFF2-40B4-BE49-F238E27FC236}">
                  <a16:creationId xmlns:a16="http://schemas.microsoft.com/office/drawing/2014/main" id="{F0C329D8-0B3A-FA60-6650-723F80E56820}"/>
                </a:ext>
              </a:extLst>
            </p:cNvPr>
            <p:cNvSpPr txBox="1"/>
            <p:nvPr/>
          </p:nvSpPr>
          <p:spPr>
            <a:xfrm>
              <a:off x="60555" y="53507"/>
              <a:ext cx="2014634" cy="598755"/>
            </a:xfrm>
            <a:prstGeom prst="rect">
              <a:avLst/>
            </a:prstGeom>
            <a:solidFill>
              <a:srgbClr val="FEE599"/>
            </a:solid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SENCO considers next steps and completes ‘Actions’ on </a:t>
              </a:r>
              <a:endParaRPr sz="1200" dirty="0">
                <a:latin typeface="Aptos" panose="020B0004020202020204" pitchFamily="34" charset="0"/>
              </a:endParaRPr>
            </a:p>
            <a:p>
              <a:pPr algn="ctr"/>
              <a:r>
                <a:rPr lang="en-GB" sz="600" dirty="0">
                  <a:solidFill>
                    <a:schemeClr val="dk1"/>
                  </a:solidFill>
                  <a:latin typeface="Aptos" panose="020B0004020202020204" pitchFamily="34" charset="0"/>
                  <a:ea typeface="Calibri"/>
                  <a:cs typeface="Calibri"/>
                  <a:sym typeface="Calibri"/>
                </a:rPr>
                <a:t>Concern Form</a:t>
              </a:r>
              <a:r>
                <a:rPr lang="en-GB" sz="700" dirty="0">
                  <a:solidFill>
                    <a:schemeClr val="dk1"/>
                  </a:solidFill>
                  <a:latin typeface="Aptos" panose="020B0004020202020204" pitchFamily="34" charset="0"/>
                  <a:ea typeface="Calibri"/>
                  <a:cs typeface="Calibri"/>
                  <a:sym typeface="Calibri"/>
                </a:rPr>
                <a:t>.</a:t>
              </a:r>
              <a:endParaRPr sz="700" dirty="0">
                <a:solidFill>
                  <a:schemeClr val="dk1"/>
                </a:solidFill>
                <a:latin typeface="Aptos" panose="020B0004020202020204" pitchFamily="34" charset="0"/>
                <a:ea typeface="Calibri"/>
                <a:cs typeface="Calibri"/>
                <a:sym typeface="Calibri"/>
              </a:endParaRPr>
            </a:p>
          </p:txBody>
        </p:sp>
      </p:grpSp>
      <p:sp>
        <p:nvSpPr>
          <p:cNvPr id="45" name="Google Shape;127;p1">
            <a:extLst>
              <a:ext uri="{FF2B5EF4-FFF2-40B4-BE49-F238E27FC236}">
                <a16:creationId xmlns:a16="http://schemas.microsoft.com/office/drawing/2014/main" id="{6E0D62D7-4319-AEDF-22B5-609CD3FB7BB1}"/>
              </a:ext>
            </a:extLst>
          </p:cNvPr>
          <p:cNvSpPr/>
          <p:nvPr/>
        </p:nvSpPr>
        <p:spPr>
          <a:xfrm rot="5400000">
            <a:off x="7116347" y="1736624"/>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46" name="Google Shape;128;p1">
            <a:extLst>
              <a:ext uri="{FF2B5EF4-FFF2-40B4-BE49-F238E27FC236}">
                <a16:creationId xmlns:a16="http://schemas.microsoft.com/office/drawing/2014/main" id="{6DFABC44-215C-2516-4C57-53FF7D1F3198}"/>
              </a:ext>
            </a:extLst>
          </p:cNvPr>
          <p:cNvGrpSpPr/>
          <p:nvPr/>
        </p:nvGrpSpPr>
        <p:grpSpPr>
          <a:xfrm>
            <a:off x="8933281" y="1657517"/>
            <a:ext cx="1594889" cy="426219"/>
            <a:chOff x="0" y="20781"/>
            <a:chExt cx="2125345" cy="675608"/>
          </a:xfrm>
        </p:grpSpPr>
        <p:sp>
          <p:nvSpPr>
            <p:cNvPr id="47" name="Google Shape;129;p1">
              <a:extLst>
                <a:ext uri="{FF2B5EF4-FFF2-40B4-BE49-F238E27FC236}">
                  <a16:creationId xmlns:a16="http://schemas.microsoft.com/office/drawing/2014/main" id="{CA728713-95CB-677C-D659-ADBF4A40B899}"/>
                </a:ext>
              </a:extLst>
            </p:cNvPr>
            <p:cNvSpPr/>
            <p:nvPr/>
          </p:nvSpPr>
          <p:spPr>
            <a:xfrm>
              <a:off x="0" y="20781"/>
              <a:ext cx="2125345" cy="675608"/>
            </a:xfrm>
            <a:prstGeom prst="roundRect">
              <a:avLst>
                <a:gd name="adj" fmla="val 16667"/>
              </a:avLst>
            </a:prstGeom>
            <a:solidFill>
              <a:srgbClr val="D8E2F3"/>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48" name="Google Shape;130;p1">
              <a:extLst>
                <a:ext uri="{FF2B5EF4-FFF2-40B4-BE49-F238E27FC236}">
                  <a16:creationId xmlns:a16="http://schemas.microsoft.com/office/drawing/2014/main" id="{5F6C46CB-C625-1A08-A51A-88793F419946}"/>
                </a:ext>
              </a:extLst>
            </p:cNvPr>
            <p:cNvSpPr txBox="1"/>
            <p:nvPr/>
          </p:nvSpPr>
          <p:spPr>
            <a:xfrm>
              <a:off x="49731" y="81760"/>
              <a:ext cx="2032582" cy="561580"/>
            </a:xfrm>
            <a:prstGeom prst="rect">
              <a:avLst/>
            </a:prstGeom>
            <a:solidFill>
              <a:srgbClr val="D8E2F3"/>
            </a:solidFill>
            <a:ln>
              <a:noFill/>
            </a:ln>
          </p:spPr>
          <p:txBody>
            <a:bodyPr spcFirstLastPara="1" wrap="square" lIns="65304" tIns="32643" rIns="65304" bIns="32643" anchor="ctr"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Following advice, teacher/TA implements new strategies/ support. Progress is monitored closely.</a:t>
              </a:r>
              <a:endParaRPr sz="600" dirty="0">
                <a:solidFill>
                  <a:schemeClr val="dk1"/>
                </a:solidFill>
                <a:latin typeface="Aptos" panose="020B0004020202020204" pitchFamily="34" charset="0"/>
                <a:ea typeface="Calibri"/>
                <a:cs typeface="Calibri"/>
                <a:sym typeface="Calibri"/>
              </a:endParaRPr>
            </a:p>
          </p:txBody>
        </p:sp>
      </p:grpSp>
      <p:sp>
        <p:nvSpPr>
          <p:cNvPr id="49" name="Google Shape;131;p1">
            <a:extLst>
              <a:ext uri="{FF2B5EF4-FFF2-40B4-BE49-F238E27FC236}">
                <a16:creationId xmlns:a16="http://schemas.microsoft.com/office/drawing/2014/main" id="{0063F6C9-6BE6-25A0-95FD-7EB7489995CB}"/>
              </a:ext>
            </a:extLst>
          </p:cNvPr>
          <p:cNvSpPr/>
          <p:nvPr/>
        </p:nvSpPr>
        <p:spPr>
          <a:xfrm rot="5400000">
            <a:off x="9616371" y="1375821"/>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sp>
        <p:nvSpPr>
          <p:cNvPr id="50" name="Google Shape;132;p1">
            <a:extLst>
              <a:ext uri="{FF2B5EF4-FFF2-40B4-BE49-F238E27FC236}">
                <a16:creationId xmlns:a16="http://schemas.microsoft.com/office/drawing/2014/main" id="{FE948E0C-969C-5B05-F0EE-4B1E8DCBF37A}"/>
              </a:ext>
            </a:extLst>
          </p:cNvPr>
          <p:cNvSpPr/>
          <p:nvPr/>
        </p:nvSpPr>
        <p:spPr>
          <a:xfrm>
            <a:off x="8553397" y="168020"/>
            <a:ext cx="339101" cy="312578"/>
          </a:xfrm>
          <a:prstGeom prst="rightArrow">
            <a:avLst>
              <a:gd name="adj1" fmla="val 50000"/>
              <a:gd name="adj2" fmla="val 38391"/>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r>
              <a:rPr lang="en-GB" sz="900" b="1" dirty="0">
                <a:solidFill>
                  <a:schemeClr val="dk1"/>
                </a:solidFill>
                <a:latin typeface="Aptos" panose="020B0004020202020204" pitchFamily="34" charset="0"/>
                <a:ea typeface="Calibri"/>
                <a:cs typeface="Calibri"/>
                <a:sym typeface="Calibri"/>
              </a:rPr>
              <a:t>1</a:t>
            </a:r>
            <a:endParaRPr sz="1200" dirty="0">
              <a:latin typeface="Aptos" panose="020B0004020202020204" pitchFamily="34" charset="0"/>
            </a:endParaRPr>
          </a:p>
        </p:txBody>
      </p:sp>
      <p:sp>
        <p:nvSpPr>
          <p:cNvPr id="51" name="Google Shape;133;p1">
            <a:extLst>
              <a:ext uri="{FF2B5EF4-FFF2-40B4-BE49-F238E27FC236}">
                <a16:creationId xmlns:a16="http://schemas.microsoft.com/office/drawing/2014/main" id="{58573E0A-3B17-BEC3-B95A-7AE97C01C659}"/>
              </a:ext>
            </a:extLst>
          </p:cNvPr>
          <p:cNvSpPr/>
          <p:nvPr/>
        </p:nvSpPr>
        <p:spPr>
          <a:xfrm>
            <a:off x="8555382" y="1032670"/>
            <a:ext cx="339101" cy="312578"/>
          </a:xfrm>
          <a:prstGeom prst="rightArrow">
            <a:avLst>
              <a:gd name="adj1" fmla="val 50000"/>
              <a:gd name="adj2" fmla="val 38391"/>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r>
              <a:rPr lang="en-GB" sz="900" b="1" dirty="0">
                <a:solidFill>
                  <a:schemeClr val="dk1"/>
                </a:solidFill>
                <a:latin typeface="Aptos" panose="020B0004020202020204" pitchFamily="34" charset="0"/>
                <a:ea typeface="Calibri"/>
                <a:cs typeface="Calibri"/>
                <a:sym typeface="Calibri"/>
              </a:rPr>
              <a:t>3</a:t>
            </a:r>
            <a:endParaRPr sz="1200" dirty="0">
              <a:latin typeface="Aptos" panose="020B0004020202020204" pitchFamily="34" charset="0"/>
            </a:endParaRPr>
          </a:p>
        </p:txBody>
      </p:sp>
      <p:sp>
        <p:nvSpPr>
          <p:cNvPr id="52" name="Google Shape;134;p1">
            <a:extLst>
              <a:ext uri="{FF2B5EF4-FFF2-40B4-BE49-F238E27FC236}">
                <a16:creationId xmlns:a16="http://schemas.microsoft.com/office/drawing/2014/main" id="{5837402D-06DE-17AE-BB3F-A1A87134E26A}"/>
              </a:ext>
            </a:extLst>
          </p:cNvPr>
          <p:cNvSpPr/>
          <p:nvPr/>
        </p:nvSpPr>
        <p:spPr>
          <a:xfrm>
            <a:off x="8553397" y="598790"/>
            <a:ext cx="339101" cy="312578"/>
          </a:xfrm>
          <a:prstGeom prst="rightArrow">
            <a:avLst>
              <a:gd name="adj1" fmla="val 50000"/>
              <a:gd name="adj2" fmla="val 38391"/>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r>
              <a:rPr lang="en-GB" sz="900" b="1" dirty="0">
                <a:solidFill>
                  <a:schemeClr val="dk1"/>
                </a:solidFill>
                <a:latin typeface="Aptos" panose="020B0004020202020204" pitchFamily="34" charset="0"/>
                <a:ea typeface="Calibri"/>
                <a:cs typeface="Calibri"/>
                <a:sym typeface="Calibri"/>
              </a:rPr>
              <a:t>2</a:t>
            </a:r>
            <a:endParaRPr sz="1200" dirty="0">
              <a:latin typeface="Aptos" panose="020B0004020202020204" pitchFamily="34" charset="0"/>
            </a:endParaRPr>
          </a:p>
        </p:txBody>
      </p:sp>
      <p:grpSp>
        <p:nvGrpSpPr>
          <p:cNvPr id="53" name="Google Shape;135;p1">
            <a:extLst>
              <a:ext uri="{FF2B5EF4-FFF2-40B4-BE49-F238E27FC236}">
                <a16:creationId xmlns:a16="http://schemas.microsoft.com/office/drawing/2014/main" id="{39545E23-CAF6-DC23-125D-65173CE45979}"/>
              </a:ext>
            </a:extLst>
          </p:cNvPr>
          <p:cNvGrpSpPr/>
          <p:nvPr/>
        </p:nvGrpSpPr>
        <p:grpSpPr>
          <a:xfrm>
            <a:off x="7412021" y="2775876"/>
            <a:ext cx="3136439" cy="368427"/>
            <a:chOff x="0" y="0"/>
            <a:chExt cx="2068830" cy="685800"/>
          </a:xfrm>
        </p:grpSpPr>
        <p:sp>
          <p:nvSpPr>
            <p:cNvPr id="54" name="Google Shape;136;p1">
              <a:extLst>
                <a:ext uri="{FF2B5EF4-FFF2-40B4-BE49-F238E27FC236}">
                  <a16:creationId xmlns:a16="http://schemas.microsoft.com/office/drawing/2014/main" id="{0D858E07-12FD-BE64-FEF3-FBB1333A8A16}"/>
                </a:ext>
              </a:extLst>
            </p:cNvPr>
            <p:cNvSpPr/>
            <p:nvPr/>
          </p:nvSpPr>
          <p:spPr>
            <a:xfrm>
              <a:off x="0" y="0"/>
              <a:ext cx="2068830" cy="685800"/>
            </a:xfrm>
            <a:prstGeom prst="roundRect">
              <a:avLst>
                <a:gd name="adj" fmla="val 16667"/>
              </a:avLst>
            </a:prstGeom>
            <a:solidFill>
              <a:srgbClr val="FFD9FF"/>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55" name="Google Shape;137;p1">
              <a:extLst>
                <a:ext uri="{FF2B5EF4-FFF2-40B4-BE49-F238E27FC236}">
                  <a16:creationId xmlns:a16="http://schemas.microsoft.com/office/drawing/2014/main" id="{F50FAD97-823B-D62E-1774-936DF0026977}"/>
                </a:ext>
              </a:extLst>
            </p:cNvPr>
            <p:cNvSpPr/>
            <p:nvPr/>
          </p:nvSpPr>
          <p:spPr>
            <a:xfrm>
              <a:off x="39758" y="68409"/>
              <a:ext cx="2007437" cy="560284"/>
            </a:xfrm>
            <a:prstGeom prst="roundRect">
              <a:avLst>
                <a:gd name="adj" fmla="val 16667"/>
              </a:avLst>
            </a:prstGeom>
            <a:solidFill>
              <a:srgbClr val="FFD9FF"/>
            </a:solidFill>
            <a:ln>
              <a:noFill/>
            </a:ln>
          </p:spPr>
          <p:txBody>
            <a:bodyPr spcFirstLastPara="1" wrap="square" lIns="65304" tIns="32643" rIns="65304" bIns="32643" anchor="ctr" anchorCtr="0">
              <a:noAutofit/>
            </a:bodyPr>
            <a:lstStyle/>
            <a:p>
              <a:pPr algn="ctr"/>
              <a:r>
                <a:rPr lang="en-GB" sz="800" b="1" dirty="0">
                  <a:solidFill>
                    <a:schemeClr val="dk1"/>
                  </a:solidFill>
                  <a:latin typeface="Aptos" panose="020B0004020202020204" pitchFamily="34" charset="0"/>
                  <a:ea typeface="Calibri"/>
                  <a:cs typeface="Calibri"/>
                  <a:sym typeface="Calibri"/>
                </a:rPr>
                <a:t>Is the child making progress? </a:t>
              </a:r>
              <a:endParaRPr sz="1200" dirty="0">
                <a:latin typeface="Aptos" panose="020B0004020202020204" pitchFamily="34" charset="0"/>
              </a:endParaRPr>
            </a:p>
            <a:p>
              <a:pPr algn="ctr"/>
              <a:r>
                <a:rPr lang="en-GB" sz="1100" dirty="0">
                  <a:solidFill>
                    <a:schemeClr val="dk1"/>
                  </a:solidFill>
                  <a:latin typeface="Aptos" panose="020B0004020202020204" pitchFamily="34" charset="0"/>
                  <a:ea typeface="Calibri"/>
                  <a:cs typeface="Calibri"/>
                  <a:sym typeface="Calibri"/>
                </a:rPr>
                <a:t>*</a:t>
              </a:r>
              <a:r>
                <a:rPr lang="en-GB" sz="800" b="1" dirty="0">
                  <a:solidFill>
                    <a:schemeClr val="dk1"/>
                  </a:solidFill>
                  <a:latin typeface="Aptos" panose="020B0004020202020204" pitchFamily="34" charset="0"/>
                  <a:ea typeface="Calibri"/>
                  <a:cs typeface="Calibri"/>
                  <a:sym typeface="Calibri"/>
                </a:rPr>
                <a:t> </a:t>
              </a:r>
              <a:r>
                <a:rPr lang="en-GB" sz="800" dirty="0">
                  <a:solidFill>
                    <a:schemeClr val="dk1"/>
                  </a:solidFill>
                  <a:latin typeface="Aptos" panose="020B0004020202020204" pitchFamily="34" charset="0"/>
                  <a:ea typeface="Calibri"/>
                  <a:cs typeface="Calibri"/>
                  <a:sym typeface="Calibri"/>
                </a:rPr>
                <a:t>If yes, remain in this stage.</a:t>
              </a:r>
              <a:endParaRPr sz="800" dirty="0">
                <a:solidFill>
                  <a:schemeClr val="dk1"/>
                </a:solidFill>
                <a:latin typeface="Aptos" panose="020B0004020202020204" pitchFamily="34" charset="0"/>
                <a:ea typeface="Calibri"/>
                <a:cs typeface="Calibri"/>
                <a:sym typeface="Calibri"/>
              </a:endParaRPr>
            </a:p>
          </p:txBody>
        </p:sp>
      </p:grpSp>
      <p:sp>
        <p:nvSpPr>
          <p:cNvPr id="56" name="Google Shape;138;p1">
            <a:extLst>
              <a:ext uri="{FF2B5EF4-FFF2-40B4-BE49-F238E27FC236}">
                <a16:creationId xmlns:a16="http://schemas.microsoft.com/office/drawing/2014/main" id="{FD8C38E9-4E38-CFC5-08EE-543FB0133492}"/>
              </a:ext>
            </a:extLst>
          </p:cNvPr>
          <p:cNvSpPr/>
          <p:nvPr/>
        </p:nvSpPr>
        <p:spPr>
          <a:xfrm rot="5400000">
            <a:off x="9616371" y="2130795"/>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sp>
        <p:nvSpPr>
          <p:cNvPr id="57" name="Google Shape;139;p1">
            <a:extLst>
              <a:ext uri="{FF2B5EF4-FFF2-40B4-BE49-F238E27FC236}">
                <a16:creationId xmlns:a16="http://schemas.microsoft.com/office/drawing/2014/main" id="{A81D509B-4AC1-A810-7D73-C6CE626A3C3E}"/>
              </a:ext>
            </a:extLst>
          </p:cNvPr>
          <p:cNvSpPr/>
          <p:nvPr/>
        </p:nvSpPr>
        <p:spPr>
          <a:xfrm>
            <a:off x="6129078" y="3553600"/>
            <a:ext cx="995976" cy="515611"/>
          </a:xfrm>
          <a:prstGeom prst="roundRect">
            <a:avLst>
              <a:gd name="adj" fmla="val 16667"/>
            </a:avLst>
          </a:prstGeom>
          <a:no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spAutoFit/>
          </a:bodyPr>
          <a:lstStyle/>
          <a:p>
            <a:pPr algn="ctr"/>
            <a:r>
              <a:rPr lang="en-GB" sz="900" b="1" dirty="0">
                <a:solidFill>
                  <a:schemeClr val="dk1"/>
                </a:solidFill>
                <a:latin typeface="Aptos" panose="020B0004020202020204" pitchFamily="34" charset="0"/>
                <a:ea typeface="Calibri"/>
                <a:cs typeface="Calibri"/>
                <a:sym typeface="Calibri"/>
              </a:rPr>
              <a:t>Stage Three:</a:t>
            </a:r>
            <a:r>
              <a:rPr lang="en-GB" sz="1200" b="1" dirty="0">
                <a:solidFill>
                  <a:schemeClr val="dk1"/>
                </a:solidFill>
                <a:latin typeface="Aptos" panose="020B0004020202020204" pitchFamily="34" charset="0"/>
                <a:ea typeface="Calibri"/>
                <a:cs typeface="Calibri"/>
                <a:sym typeface="Calibri"/>
              </a:rPr>
              <a:t> </a:t>
            </a:r>
            <a:endParaRPr sz="1200" dirty="0">
              <a:latin typeface="Aptos" panose="020B0004020202020204" pitchFamily="34" charset="0"/>
            </a:endParaRPr>
          </a:p>
          <a:p>
            <a:pPr algn="ctr"/>
            <a:r>
              <a:rPr lang="en-GB" sz="700" b="1" dirty="0">
                <a:solidFill>
                  <a:schemeClr val="dk1"/>
                </a:solidFill>
                <a:latin typeface="Aptos" panose="020B0004020202020204" pitchFamily="34" charset="0"/>
                <a:ea typeface="Calibri"/>
                <a:cs typeface="Calibri"/>
                <a:sym typeface="Calibri"/>
              </a:rPr>
              <a:t>SEND Register and Support Plan</a:t>
            </a:r>
            <a:endParaRPr sz="1200" dirty="0">
              <a:solidFill>
                <a:schemeClr val="dk1"/>
              </a:solidFill>
              <a:latin typeface="Aptos" panose="020B0004020202020204" pitchFamily="34" charset="0"/>
            </a:endParaRPr>
          </a:p>
        </p:txBody>
      </p:sp>
      <p:sp>
        <p:nvSpPr>
          <p:cNvPr id="58" name="Google Shape;140;p1">
            <a:extLst>
              <a:ext uri="{FF2B5EF4-FFF2-40B4-BE49-F238E27FC236}">
                <a16:creationId xmlns:a16="http://schemas.microsoft.com/office/drawing/2014/main" id="{92E16732-BF97-1D10-4C00-84ADA4CE5B8B}"/>
              </a:ext>
            </a:extLst>
          </p:cNvPr>
          <p:cNvSpPr/>
          <p:nvPr/>
        </p:nvSpPr>
        <p:spPr>
          <a:xfrm rot="5400000">
            <a:off x="8734305" y="3170740"/>
            <a:ext cx="440835" cy="405719"/>
          </a:xfrm>
          <a:prstGeom prst="rightArrow">
            <a:avLst>
              <a:gd name="adj1" fmla="val 50000"/>
              <a:gd name="adj2" fmla="val 50000"/>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r>
              <a:rPr lang="en-GB" sz="900" b="1" dirty="0">
                <a:solidFill>
                  <a:schemeClr val="dk1"/>
                </a:solidFill>
                <a:latin typeface="Aptos" panose="020B0004020202020204" pitchFamily="34" charset="0"/>
                <a:ea typeface="Calibri"/>
                <a:cs typeface="Calibri"/>
                <a:sym typeface="Calibri"/>
              </a:rPr>
              <a:t>No</a:t>
            </a:r>
            <a:endParaRPr sz="1200" b="1" dirty="0">
              <a:solidFill>
                <a:schemeClr val="dk1"/>
              </a:solidFill>
              <a:latin typeface="Aptos" panose="020B0004020202020204" pitchFamily="34" charset="0"/>
              <a:ea typeface="Calibri"/>
              <a:cs typeface="Calibri"/>
              <a:sym typeface="Calibri"/>
            </a:endParaRPr>
          </a:p>
        </p:txBody>
      </p:sp>
      <p:grpSp>
        <p:nvGrpSpPr>
          <p:cNvPr id="59" name="Google Shape;141;p1">
            <a:extLst>
              <a:ext uri="{FF2B5EF4-FFF2-40B4-BE49-F238E27FC236}">
                <a16:creationId xmlns:a16="http://schemas.microsoft.com/office/drawing/2014/main" id="{FB57E88E-D0D7-8754-99D8-FA7FB61460EA}"/>
              </a:ext>
            </a:extLst>
          </p:cNvPr>
          <p:cNvGrpSpPr/>
          <p:nvPr/>
        </p:nvGrpSpPr>
        <p:grpSpPr>
          <a:xfrm>
            <a:off x="1661485" y="6162755"/>
            <a:ext cx="2081164" cy="584139"/>
            <a:chOff x="-22860" y="0"/>
            <a:chExt cx="2096135" cy="1266242"/>
          </a:xfrm>
        </p:grpSpPr>
        <p:sp>
          <p:nvSpPr>
            <p:cNvPr id="60" name="Google Shape;142;p1">
              <a:extLst>
                <a:ext uri="{FF2B5EF4-FFF2-40B4-BE49-F238E27FC236}">
                  <a16:creationId xmlns:a16="http://schemas.microsoft.com/office/drawing/2014/main" id="{EC77D168-A9F5-A028-B2B4-08E918BC3734}"/>
                </a:ext>
              </a:extLst>
            </p:cNvPr>
            <p:cNvSpPr txBox="1"/>
            <p:nvPr/>
          </p:nvSpPr>
          <p:spPr>
            <a:xfrm>
              <a:off x="-22860" y="0"/>
              <a:ext cx="2096135" cy="1266242"/>
            </a:xfrm>
            <a:prstGeom prst="rect">
              <a:avLst/>
            </a:prstGeom>
            <a:solidFill>
              <a:srgbClr val="F2F2F2"/>
            </a:solidFill>
            <a:ln w="28575" cap="flat" cmpd="sng">
              <a:solidFill>
                <a:srgbClr val="000000"/>
              </a:solidFill>
              <a:prstDash val="solid"/>
              <a:round/>
              <a:headEnd type="none" w="sm" len="sm"/>
              <a:tailEnd type="none" w="sm" len="sm"/>
            </a:ln>
          </p:spPr>
          <p:txBody>
            <a:bodyPr spcFirstLastPara="1" wrap="square" lIns="65304" tIns="32643" rIns="65304" bIns="32643" anchor="t" anchorCtr="0">
              <a:noAutofit/>
            </a:bodyPr>
            <a:lstStyle/>
            <a:p>
              <a:pPr>
                <a:lnSpc>
                  <a:spcPct val="107000"/>
                </a:lnSpc>
              </a:pPr>
              <a:r>
                <a:rPr lang="en-GB" sz="800" b="1" u="sng" dirty="0">
                  <a:solidFill>
                    <a:schemeClr val="dk1"/>
                  </a:solidFill>
                  <a:latin typeface="Aptos" panose="020B0004020202020204" pitchFamily="34" charset="0"/>
                  <a:ea typeface="Calibri"/>
                  <a:cs typeface="Calibri"/>
                  <a:sym typeface="Calibri"/>
                </a:rPr>
                <a:t>Key:</a:t>
              </a:r>
              <a:r>
                <a:rPr lang="en-GB" sz="800" dirty="0">
                  <a:solidFill>
                    <a:schemeClr val="dk1"/>
                  </a:solidFill>
                  <a:latin typeface="Aptos" panose="020B0004020202020204" pitchFamily="34" charset="0"/>
                  <a:ea typeface="Calibri"/>
                  <a:cs typeface="Calibri"/>
                  <a:sym typeface="Calibri"/>
                </a:rPr>
                <a:t> </a:t>
              </a:r>
              <a:r>
                <a:rPr lang="en-GB" sz="700" dirty="0">
                  <a:solidFill>
                    <a:schemeClr val="dk1"/>
                  </a:solidFill>
                  <a:latin typeface="Aptos" panose="020B0004020202020204" pitchFamily="34" charset="0"/>
                  <a:ea typeface="Calibri"/>
                  <a:cs typeface="Calibri"/>
                  <a:sym typeface="Calibri"/>
                </a:rPr>
                <a:t>	Teacher	</a:t>
              </a:r>
            </a:p>
            <a:p>
              <a:pPr>
                <a:lnSpc>
                  <a:spcPct val="107000"/>
                </a:lnSpc>
              </a:pPr>
              <a:endParaRPr lang="en-GB" sz="700" dirty="0">
                <a:solidFill>
                  <a:schemeClr val="dk1"/>
                </a:solidFill>
                <a:latin typeface="Aptos" panose="020B0004020202020204" pitchFamily="34" charset="0"/>
                <a:ea typeface="Calibri"/>
                <a:cs typeface="Calibri"/>
                <a:sym typeface="Calibri"/>
              </a:endParaRPr>
            </a:p>
            <a:p>
              <a:pPr>
                <a:lnSpc>
                  <a:spcPct val="107000"/>
                </a:lnSpc>
              </a:pPr>
              <a:r>
                <a:rPr lang="en-GB" sz="700" dirty="0">
                  <a:solidFill>
                    <a:schemeClr val="dk1"/>
                  </a:solidFill>
                  <a:latin typeface="Aptos" panose="020B0004020202020204" pitchFamily="34" charset="0"/>
                  <a:ea typeface="Calibri"/>
                  <a:cs typeface="Calibri"/>
                  <a:sym typeface="Calibri"/>
                </a:rPr>
                <a:t>	SENCO/SENCO assistant</a:t>
              </a:r>
            </a:p>
            <a:p>
              <a:pPr>
                <a:spcBef>
                  <a:spcPts val="500"/>
                </a:spcBef>
              </a:pPr>
              <a:r>
                <a:rPr lang="en-GB" sz="700" dirty="0">
                  <a:solidFill>
                    <a:schemeClr val="dk1"/>
                  </a:solidFill>
                  <a:latin typeface="Aptos" panose="020B0004020202020204" pitchFamily="34" charset="0"/>
                  <a:ea typeface="Calibri"/>
                  <a:cs typeface="Calibri"/>
                  <a:sym typeface="Calibri"/>
                </a:rPr>
                <a:t>                                                    Teacher &amp; SENCO</a:t>
              </a:r>
              <a:endParaRPr sz="1200" dirty="0">
                <a:latin typeface="Aptos" panose="020B0004020202020204" pitchFamily="34" charset="0"/>
              </a:endParaRPr>
            </a:p>
          </p:txBody>
        </p:sp>
        <p:sp>
          <p:nvSpPr>
            <p:cNvPr id="61" name="Google Shape;143;p1">
              <a:extLst>
                <a:ext uri="{FF2B5EF4-FFF2-40B4-BE49-F238E27FC236}">
                  <a16:creationId xmlns:a16="http://schemas.microsoft.com/office/drawing/2014/main" id="{D38B5C34-5849-D37A-78C0-134A799D4297}"/>
                </a:ext>
              </a:extLst>
            </p:cNvPr>
            <p:cNvSpPr/>
            <p:nvPr/>
          </p:nvSpPr>
          <p:spPr>
            <a:xfrm>
              <a:off x="432294" y="127693"/>
              <a:ext cx="195232" cy="156350"/>
            </a:xfrm>
            <a:prstGeom prst="roundRect">
              <a:avLst>
                <a:gd name="adj" fmla="val 16667"/>
              </a:avLst>
            </a:prstGeom>
            <a:solidFill>
              <a:schemeClr val="accent4">
                <a:lumMod val="20000"/>
                <a:lumOff val="80000"/>
              </a:schemeClr>
            </a:solidFill>
            <a:ln w="127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100" dirty="0">
                <a:solidFill>
                  <a:schemeClr val="lt1"/>
                </a:solidFill>
                <a:latin typeface="Aptos" panose="020B0004020202020204" pitchFamily="34" charset="0"/>
                <a:ea typeface="Calibri"/>
                <a:cs typeface="Calibri"/>
                <a:sym typeface="Calibri"/>
              </a:endParaRPr>
            </a:p>
          </p:txBody>
        </p:sp>
        <p:sp>
          <p:nvSpPr>
            <p:cNvPr id="62" name="Google Shape;144;p1">
              <a:extLst>
                <a:ext uri="{FF2B5EF4-FFF2-40B4-BE49-F238E27FC236}">
                  <a16:creationId xmlns:a16="http://schemas.microsoft.com/office/drawing/2014/main" id="{6296F552-2C9F-2D62-D045-C91C8FC66D86}"/>
                </a:ext>
              </a:extLst>
            </p:cNvPr>
            <p:cNvSpPr/>
            <p:nvPr/>
          </p:nvSpPr>
          <p:spPr>
            <a:xfrm>
              <a:off x="432294" y="535716"/>
              <a:ext cx="195232" cy="159617"/>
            </a:xfrm>
            <a:prstGeom prst="roundRect">
              <a:avLst>
                <a:gd name="adj" fmla="val 16667"/>
              </a:avLst>
            </a:prstGeom>
            <a:solidFill>
              <a:srgbClr val="FEE599"/>
            </a:solidFill>
            <a:ln w="127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100" dirty="0">
                <a:solidFill>
                  <a:schemeClr val="lt1"/>
                </a:solidFill>
                <a:latin typeface="Aptos" panose="020B0004020202020204" pitchFamily="34" charset="0"/>
                <a:ea typeface="Calibri"/>
                <a:cs typeface="Calibri"/>
                <a:sym typeface="Calibri"/>
              </a:endParaRPr>
            </a:p>
          </p:txBody>
        </p:sp>
        <p:sp>
          <p:nvSpPr>
            <p:cNvPr id="63" name="Google Shape;145;p1">
              <a:extLst>
                <a:ext uri="{FF2B5EF4-FFF2-40B4-BE49-F238E27FC236}">
                  <a16:creationId xmlns:a16="http://schemas.microsoft.com/office/drawing/2014/main" id="{22B4633A-3DA5-5E8F-D73C-DE1B62CD554E}"/>
                </a:ext>
              </a:extLst>
            </p:cNvPr>
            <p:cNvSpPr/>
            <p:nvPr/>
          </p:nvSpPr>
          <p:spPr>
            <a:xfrm>
              <a:off x="427738" y="912694"/>
              <a:ext cx="204343" cy="156350"/>
            </a:xfrm>
            <a:prstGeom prst="roundRect">
              <a:avLst>
                <a:gd name="adj" fmla="val 16667"/>
              </a:avLst>
            </a:prstGeom>
            <a:solidFill>
              <a:srgbClr val="C4E0B2"/>
            </a:solidFill>
            <a:ln w="127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100" dirty="0">
                <a:solidFill>
                  <a:schemeClr val="lt1"/>
                </a:solidFill>
                <a:latin typeface="Aptos" panose="020B0004020202020204" pitchFamily="34" charset="0"/>
                <a:ea typeface="Calibri"/>
                <a:cs typeface="Calibri"/>
                <a:sym typeface="Calibri"/>
              </a:endParaRPr>
            </a:p>
          </p:txBody>
        </p:sp>
      </p:grpSp>
      <p:sp>
        <p:nvSpPr>
          <p:cNvPr id="64" name="Google Shape;146;p1">
            <a:extLst>
              <a:ext uri="{FF2B5EF4-FFF2-40B4-BE49-F238E27FC236}">
                <a16:creationId xmlns:a16="http://schemas.microsoft.com/office/drawing/2014/main" id="{5104C269-38B2-8855-C78D-1696738EE140}"/>
              </a:ext>
            </a:extLst>
          </p:cNvPr>
          <p:cNvSpPr/>
          <p:nvPr/>
        </p:nvSpPr>
        <p:spPr>
          <a:xfrm>
            <a:off x="4905881" y="3564237"/>
            <a:ext cx="995976" cy="345352"/>
          </a:xfrm>
          <a:prstGeom prst="roundRect">
            <a:avLst>
              <a:gd name="adj" fmla="val 16667"/>
            </a:avLst>
          </a:prstGeom>
          <a:no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spAutoFit/>
          </a:bodyPr>
          <a:lstStyle/>
          <a:p>
            <a:pPr algn="ctr"/>
            <a:r>
              <a:rPr lang="en-GB" sz="900" b="1" dirty="0">
                <a:solidFill>
                  <a:schemeClr val="dk1"/>
                </a:solidFill>
                <a:latin typeface="Aptos" panose="020B0004020202020204" pitchFamily="34" charset="0"/>
                <a:ea typeface="Calibri"/>
                <a:cs typeface="Calibri"/>
                <a:sym typeface="Calibri"/>
              </a:rPr>
              <a:t>Stage Four:</a:t>
            </a:r>
            <a:endParaRPr sz="1200" dirty="0">
              <a:solidFill>
                <a:schemeClr val="dk1"/>
              </a:solidFill>
              <a:latin typeface="Aptos" panose="020B0004020202020204" pitchFamily="34" charset="0"/>
            </a:endParaRPr>
          </a:p>
          <a:p>
            <a:pPr algn="ctr"/>
            <a:r>
              <a:rPr lang="en-GB" sz="700" b="1" dirty="0">
                <a:solidFill>
                  <a:schemeClr val="dk1"/>
                </a:solidFill>
                <a:latin typeface="Aptos" panose="020B0004020202020204" pitchFamily="34" charset="0"/>
                <a:ea typeface="Calibri"/>
                <a:cs typeface="Calibri"/>
                <a:sym typeface="Calibri"/>
              </a:rPr>
              <a:t>EHCP</a:t>
            </a:r>
            <a:endParaRPr sz="1200" dirty="0">
              <a:solidFill>
                <a:schemeClr val="dk1"/>
              </a:solidFill>
              <a:latin typeface="Aptos" panose="020B0004020202020204" pitchFamily="34" charset="0"/>
            </a:endParaRPr>
          </a:p>
        </p:txBody>
      </p:sp>
      <p:sp>
        <p:nvSpPr>
          <p:cNvPr id="65" name="Google Shape;147;p1">
            <a:extLst>
              <a:ext uri="{FF2B5EF4-FFF2-40B4-BE49-F238E27FC236}">
                <a16:creationId xmlns:a16="http://schemas.microsoft.com/office/drawing/2014/main" id="{CF5D9BFF-349C-ED2A-1690-106CE509D730}"/>
              </a:ext>
            </a:extLst>
          </p:cNvPr>
          <p:cNvSpPr/>
          <p:nvPr/>
        </p:nvSpPr>
        <p:spPr>
          <a:xfrm rot="-3634921">
            <a:off x="7584584" y="1307080"/>
            <a:ext cx="1174573" cy="388095"/>
          </a:xfrm>
          <a:prstGeom prst="rightArrow">
            <a:avLst>
              <a:gd name="adj1" fmla="val 73096"/>
              <a:gd name="adj2" fmla="val 66460"/>
            </a:avLst>
          </a:prstGeom>
          <a:solidFill>
            <a:srgbClr val="FFCCFF"/>
          </a:solidFill>
          <a:ln w="19050" cap="flat" cmpd="sng">
            <a:solidFill>
              <a:schemeClr val="dk1"/>
            </a:solidFill>
            <a:prstDash val="dash"/>
            <a:miter lim="800000"/>
            <a:headEnd type="none" w="sm" len="sm"/>
            <a:tailEnd type="none" w="sm" len="sm"/>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Choose one of the following next steps</a:t>
            </a:r>
            <a:endParaRPr sz="1200" dirty="0">
              <a:latin typeface="Aptos" panose="020B0004020202020204" pitchFamily="34" charset="0"/>
            </a:endParaRPr>
          </a:p>
        </p:txBody>
      </p:sp>
      <p:grpSp>
        <p:nvGrpSpPr>
          <p:cNvPr id="66" name="Google Shape;148;p1">
            <a:extLst>
              <a:ext uri="{FF2B5EF4-FFF2-40B4-BE49-F238E27FC236}">
                <a16:creationId xmlns:a16="http://schemas.microsoft.com/office/drawing/2014/main" id="{F7482330-77C0-1D37-0D7B-11F0C3B0E09D}"/>
              </a:ext>
            </a:extLst>
          </p:cNvPr>
          <p:cNvGrpSpPr/>
          <p:nvPr/>
        </p:nvGrpSpPr>
        <p:grpSpPr>
          <a:xfrm>
            <a:off x="8943041" y="2413206"/>
            <a:ext cx="1594889" cy="293841"/>
            <a:chOff x="0" y="20781"/>
            <a:chExt cx="2125345" cy="675608"/>
          </a:xfrm>
        </p:grpSpPr>
        <p:sp>
          <p:nvSpPr>
            <p:cNvPr id="67" name="Google Shape;149;p1">
              <a:extLst>
                <a:ext uri="{FF2B5EF4-FFF2-40B4-BE49-F238E27FC236}">
                  <a16:creationId xmlns:a16="http://schemas.microsoft.com/office/drawing/2014/main" id="{12C56072-F023-4545-016C-26C1B593AE28}"/>
                </a:ext>
              </a:extLst>
            </p:cNvPr>
            <p:cNvSpPr/>
            <p:nvPr/>
          </p:nvSpPr>
          <p:spPr>
            <a:xfrm>
              <a:off x="0" y="20781"/>
              <a:ext cx="2125345" cy="675608"/>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68" name="Google Shape;150;p1">
              <a:extLst>
                <a:ext uri="{FF2B5EF4-FFF2-40B4-BE49-F238E27FC236}">
                  <a16:creationId xmlns:a16="http://schemas.microsoft.com/office/drawing/2014/main" id="{5771635D-C99D-D674-B7EC-FCCA2946BD3B}"/>
                </a:ext>
              </a:extLst>
            </p:cNvPr>
            <p:cNvSpPr txBox="1"/>
            <p:nvPr/>
          </p:nvSpPr>
          <p:spPr>
            <a:xfrm>
              <a:off x="49731" y="81760"/>
              <a:ext cx="2032582" cy="561580"/>
            </a:xfrm>
            <a:prstGeom prst="rect">
              <a:avLst/>
            </a:prstGeom>
            <a:solidFill>
              <a:srgbClr val="E1EFD8"/>
            </a:solid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Which strategies are working?</a:t>
              </a:r>
              <a:endParaRPr sz="1200" dirty="0">
                <a:latin typeface="Aptos" panose="020B0004020202020204" pitchFamily="34" charset="0"/>
              </a:endParaRPr>
            </a:p>
            <a:p>
              <a:pPr algn="ctr"/>
              <a:r>
                <a:rPr lang="en-GB" sz="600" dirty="0">
                  <a:solidFill>
                    <a:schemeClr val="dk1"/>
                  </a:solidFill>
                  <a:latin typeface="Aptos" panose="020B0004020202020204" pitchFamily="34" charset="0"/>
                  <a:ea typeface="Calibri"/>
                  <a:cs typeface="Calibri"/>
                  <a:sym typeface="Calibri"/>
                </a:rPr>
                <a:t>Can additional strategies be tried?</a:t>
              </a:r>
              <a:endParaRPr sz="600" dirty="0">
                <a:solidFill>
                  <a:schemeClr val="dk1"/>
                </a:solidFill>
                <a:latin typeface="Aptos" panose="020B0004020202020204" pitchFamily="34" charset="0"/>
                <a:ea typeface="Calibri"/>
                <a:cs typeface="Calibri"/>
                <a:sym typeface="Calibri"/>
              </a:endParaRPr>
            </a:p>
          </p:txBody>
        </p:sp>
      </p:grpSp>
      <p:grpSp>
        <p:nvGrpSpPr>
          <p:cNvPr id="69" name="Google Shape;151;p1">
            <a:extLst>
              <a:ext uri="{FF2B5EF4-FFF2-40B4-BE49-F238E27FC236}">
                <a16:creationId xmlns:a16="http://schemas.microsoft.com/office/drawing/2014/main" id="{3E5E256B-0AFB-F37B-6227-BCF10755A6CF}"/>
              </a:ext>
            </a:extLst>
          </p:cNvPr>
          <p:cNvGrpSpPr/>
          <p:nvPr/>
        </p:nvGrpSpPr>
        <p:grpSpPr>
          <a:xfrm>
            <a:off x="6290160" y="4166641"/>
            <a:ext cx="750902" cy="449349"/>
            <a:chOff x="47625" y="0"/>
            <a:chExt cx="2104044" cy="1139825"/>
          </a:xfrm>
        </p:grpSpPr>
        <p:sp>
          <p:nvSpPr>
            <p:cNvPr id="70" name="Google Shape;152;p1">
              <a:extLst>
                <a:ext uri="{FF2B5EF4-FFF2-40B4-BE49-F238E27FC236}">
                  <a16:creationId xmlns:a16="http://schemas.microsoft.com/office/drawing/2014/main" id="{A14E057C-FD97-ECEF-25DC-BEA44BE295FB}"/>
                </a:ext>
              </a:extLst>
            </p:cNvPr>
            <p:cNvSpPr/>
            <p:nvPr/>
          </p:nvSpPr>
          <p:spPr>
            <a:xfrm>
              <a:off x="47625" y="0"/>
              <a:ext cx="2104044" cy="1139825"/>
            </a:xfrm>
            <a:prstGeom prst="roundRect">
              <a:avLst>
                <a:gd name="adj" fmla="val 16667"/>
              </a:avLst>
            </a:prstGeom>
            <a:solidFill>
              <a:srgbClr val="FEE599"/>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71" name="Google Shape;153;p1">
              <a:extLst>
                <a:ext uri="{FF2B5EF4-FFF2-40B4-BE49-F238E27FC236}">
                  <a16:creationId xmlns:a16="http://schemas.microsoft.com/office/drawing/2014/main" id="{2503F8D0-E5EB-AD43-896F-D6F4E3F8F2CA}"/>
                </a:ext>
              </a:extLst>
            </p:cNvPr>
            <p:cNvSpPr txBox="1"/>
            <p:nvPr/>
          </p:nvSpPr>
          <p:spPr>
            <a:xfrm>
              <a:off x="53042" y="47625"/>
              <a:ext cx="2095526" cy="1026815"/>
            </a:xfrm>
            <a:prstGeom prst="rect">
              <a:avLst/>
            </a:prstGeom>
            <a:noFill/>
            <a:ln>
              <a:noFill/>
            </a:ln>
          </p:spPr>
          <p:txBody>
            <a:bodyPr spcFirstLastPara="1" wrap="square" lIns="65304" tIns="32643" rIns="65304" bIns="32643" anchor="ctr"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The pupil is added to the SEND Register.</a:t>
              </a:r>
              <a:endParaRPr sz="600" dirty="0">
                <a:solidFill>
                  <a:schemeClr val="dk1"/>
                </a:solidFill>
                <a:latin typeface="Aptos" panose="020B0004020202020204" pitchFamily="34" charset="0"/>
                <a:ea typeface="Calibri"/>
                <a:cs typeface="Calibri"/>
                <a:sym typeface="Calibri"/>
              </a:endParaRPr>
            </a:p>
          </p:txBody>
        </p:sp>
      </p:grpSp>
      <p:grpSp>
        <p:nvGrpSpPr>
          <p:cNvPr id="72" name="Google Shape;154;p1">
            <a:extLst>
              <a:ext uri="{FF2B5EF4-FFF2-40B4-BE49-F238E27FC236}">
                <a16:creationId xmlns:a16="http://schemas.microsoft.com/office/drawing/2014/main" id="{A7CEE8A1-0296-53EA-9F89-1274D2050043}"/>
              </a:ext>
            </a:extLst>
          </p:cNvPr>
          <p:cNvGrpSpPr/>
          <p:nvPr/>
        </p:nvGrpSpPr>
        <p:grpSpPr>
          <a:xfrm>
            <a:off x="7916716" y="3706216"/>
            <a:ext cx="2212325" cy="461649"/>
            <a:chOff x="0" y="20781"/>
            <a:chExt cx="2125345" cy="675608"/>
          </a:xfrm>
        </p:grpSpPr>
        <p:sp>
          <p:nvSpPr>
            <p:cNvPr id="73" name="Google Shape;155;p1">
              <a:extLst>
                <a:ext uri="{FF2B5EF4-FFF2-40B4-BE49-F238E27FC236}">
                  <a16:creationId xmlns:a16="http://schemas.microsoft.com/office/drawing/2014/main" id="{D2751C5B-59A6-4CA7-2BB5-DA2F9824C568}"/>
                </a:ext>
              </a:extLst>
            </p:cNvPr>
            <p:cNvSpPr/>
            <p:nvPr/>
          </p:nvSpPr>
          <p:spPr>
            <a:xfrm>
              <a:off x="0" y="20781"/>
              <a:ext cx="2125345" cy="675608"/>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74" name="Google Shape;156;p1">
              <a:extLst>
                <a:ext uri="{FF2B5EF4-FFF2-40B4-BE49-F238E27FC236}">
                  <a16:creationId xmlns:a16="http://schemas.microsoft.com/office/drawing/2014/main" id="{78B74D39-46A5-DC6A-90E3-37011CF85E16}"/>
                </a:ext>
              </a:extLst>
            </p:cNvPr>
            <p:cNvSpPr txBox="1"/>
            <p:nvPr/>
          </p:nvSpPr>
          <p:spPr>
            <a:xfrm>
              <a:off x="44064" y="65842"/>
              <a:ext cx="2032582" cy="603294"/>
            </a:xfrm>
            <a:prstGeom prst="rect">
              <a:avLst/>
            </a:prstGeom>
            <a:solidFill>
              <a:srgbClr val="E1EFD8"/>
            </a:solidFill>
            <a:ln>
              <a:noFill/>
            </a:ln>
          </p:spPr>
          <p:txBody>
            <a:bodyPr spcFirstLastPara="1" wrap="square" lIns="65304" tIns="32643" rIns="65304" bIns="32643" anchor="ctr" anchorCtr="0">
              <a:noAutofit/>
            </a:bodyPr>
            <a:lstStyle/>
            <a:p>
              <a:pPr algn="ctr"/>
              <a:r>
                <a:rPr lang="en-GB" sz="700" dirty="0">
                  <a:solidFill>
                    <a:schemeClr val="dk1"/>
                  </a:solidFill>
                  <a:latin typeface="Aptos" panose="020B0004020202020204" pitchFamily="34" charset="0"/>
                  <a:ea typeface="Calibri"/>
                  <a:cs typeface="Calibri"/>
                  <a:sym typeface="Calibri"/>
                </a:rPr>
                <a:t>An Individual Learning Plan is written for the pupil. </a:t>
              </a:r>
              <a:endParaRPr sz="1400" dirty="0">
                <a:latin typeface="Aptos" panose="020B0004020202020204" pitchFamily="34" charset="0"/>
              </a:endParaRPr>
            </a:p>
          </p:txBody>
        </p:sp>
      </p:grpSp>
      <p:sp>
        <p:nvSpPr>
          <p:cNvPr id="75" name="Google Shape;157;p1">
            <a:extLst>
              <a:ext uri="{FF2B5EF4-FFF2-40B4-BE49-F238E27FC236}">
                <a16:creationId xmlns:a16="http://schemas.microsoft.com/office/drawing/2014/main" id="{FA8CC54F-702A-4280-D664-053C53C674A2}"/>
              </a:ext>
            </a:extLst>
          </p:cNvPr>
          <p:cNvSpPr/>
          <p:nvPr/>
        </p:nvSpPr>
        <p:spPr>
          <a:xfrm rot="5400000">
            <a:off x="9628216" y="4291249"/>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76" name="Google Shape;158;p1">
            <a:extLst>
              <a:ext uri="{FF2B5EF4-FFF2-40B4-BE49-F238E27FC236}">
                <a16:creationId xmlns:a16="http://schemas.microsoft.com/office/drawing/2014/main" id="{C8470BBA-1958-CB38-E068-6C74ADC946CB}"/>
              </a:ext>
            </a:extLst>
          </p:cNvPr>
          <p:cNvGrpSpPr/>
          <p:nvPr/>
        </p:nvGrpSpPr>
        <p:grpSpPr>
          <a:xfrm>
            <a:off x="9107338" y="4616290"/>
            <a:ext cx="1513437" cy="422417"/>
            <a:chOff x="-14641" y="0"/>
            <a:chExt cx="2197844" cy="1167404"/>
          </a:xfrm>
        </p:grpSpPr>
        <p:sp>
          <p:nvSpPr>
            <p:cNvPr id="77" name="Google Shape;159;p1">
              <a:extLst>
                <a:ext uri="{FF2B5EF4-FFF2-40B4-BE49-F238E27FC236}">
                  <a16:creationId xmlns:a16="http://schemas.microsoft.com/office/drawing/2014/main" id="{180CC6C6-D5C7-79AC-D9D3-BE1A657576E2}"/>
                </a:ext>
              </a:extLst>
            </p:cNvPr>
            <p:cNvSpPr/>
            <p:nvPr/>
          </p:nvSpPr>
          <p:spPr>
            <a:xfrm>
              <a:off x="47625" y="0"/>
              <a:ext cx="2104044" cy="1139825"/>
            </a:xfrm>
            <a:prstGeom prst="roundRect">
              <a:avLst>
                <a:gd name="adj" fmla="val 16667"/>
              </a:avLst>
            </a:prstGeom>
            <a:solidFill>
              <a:srgbClr val="D8E2F3"/>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78" name="Google Shape;160;p1">
              <a:extLst>
                <a:ext uri="{FF2B5EF4-FFF2-40B4-BE49-F238E27FC236}">
                  <a16:creationId xmlns:a16="http://schemas.microsoft.com/office/drawing/2014/main" id="{9845DA24-156E-F3DD-1D85-FAE1181F20E1}"/>
                </a:ext>
              </a:extLst>
            </p:cNvPr>
            <p:cNvSpPr txBox="1"/>
            <p:nvPr/>
          </p:nvSpPr>
          <p:spPr>
            <a:xfrm>
              <a:off x="-14641" y="0"/>
              <a:ext cx="2197844" cy="1167404"/>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The parents are informed that their child has been added to SEND Support and will have an Individual Learning Plan.</a:t>
              </a:r>
              <a:endParaRPr sz="1200" dirty="0">
                <a:latin typeface="Aptos" panose="020B0004020202020204" pitchFamily="34" charset="0"/>
              </a:endParaRPr>
            </a:p>
          </p:txBody>
        </p:sp>
      </p:grpSp>
      <p:sp>
        <p:nvSpPr>
          <p:cNvPr id="79" name="Google Shape;161;p1">
            <a:extLst>
              <a:ext uri="{FF2B5EF4-FFF2-40B4-BE49-F238E27FC236}">
                <a16:creationId xmlns:a16="http://schemas.microsoft.com/office/drawing/2014/main" id="{CC6F0A50-83B0-5D29-8672-87B496E9DD02}"/>
              </a:ext>
            </a:extLst>
          </p:cNvPr>
          <p:cNvSpPr/>
          <p:nvPr/>
        </p:nvSpPr>
        <p:spPr>
          <a:xfrm rot="10800000">
            <a:off x="7090344" y="4189939"/>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80" name="Google Shape;162;p1">
            <a:extLst>
              <a:ext uri="{FF2B5EF4-FFF2-40B4-BE49-F238E27FC236}">
                <a16:creationId xmlns:a16="http://schemas.microsoft.com/office/drawing/2014/main" id="{EB09D41D-E7D2-4AB1-1A2B-2D789FB62D75}"/>
              </a:ext>
            </a:extLst>
          </p:cNvPr>
          <p:cNvGrpSpPr/>
          <p:nvPr/>
        </p:nvGrpSpPr>
        <p:grpSpPr>
          <a:xfrm>
            <a:off x="7495929" y="4616290"/>
            <a:ext cx="1547856" cy="422417"/>
            <a:chOff x="47625" y="0"/>
            <a:chExt cx="2135577" cy="1167404"/>
          </a:xfrm>
        </p:grpSpPr>
        <p:sp>
          <p:nvSpPr>
            <p:cNvPr id="81" name="Google Shape;163;p1">
              <a:extLst>
                <a:ext uri="{FF2B5EF4-FFF2-40B4-BE49-F238E27FC236}">
                  <a16:creationId xmlns:a16="http://schemas.microsoft.com/office/drawing/2014/main" id="{9F483C12-2258-B15A-B7F5-9436CB515463}"/>
                </a:ext>
              </a:extLst>
            </p:cNvPr>
            <p:cNvSpPr/>
            <p:nvPr/>
          </p:nvSpPr>
          <p:spPr>
            <a:xfrm>
              <a:off x="47625" y="0"/>
              <a:ext cx="2104044" cy="1139825"/>
            </a:xfrm>
            <a:prstGeom prst="roundRect">
              <a:avLst>
                <a:gd name="adj" fmla="val 16667"/>
              </a:avLst>
            </a:prstGeom>
            <a:solidFill>
              <a:srgbClr val="D8E2F3"/>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82" name="Google Shape;164;p1">
              <a:extLst>
                <a:ext uri="{FF2B5EF4-FFF2-40B4-BE49-F238E27FC236}">
                  <a16:creationId xmlns:a16="http://schemas.microsoft.com/office/drawing/2014/main" id="{FC61DFF7-DD35-F290-9A1D-D1727BA4048B}"/>
                </a:ext>
              </a:extLst>
            </p:cNvPr>
            <p:cNvSpPr txBox="1"/>
            <p:nvPr/>
          </p:nvSpPr>
          <p:spPr>
            <a:xfrm>
              <a:off x="79158" y="0"/>
              <a:ext cx="2104044" cy="1167404"/>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The child has regular opportunities to work on personal targets. Evidence is documented as a </a:t>
              </a:r>
              <a:r>
                <a:rPr lang="en-GB" sz="600" b="1" dirty="0">
                  <a:solidFill>
                    <a:schemeClr val="dk1"/>
                  </a:solidFill>
                  <a:latin typeface="Aptos" panose="020B0004020202020204" pitchFamily="34" charset="0"/>
                  <a:ea typeface="Calibri"/>
                  <a:cs typeface="Calibri"/>
                  <a:sym typeface="Calibri"/>
                </a:rPr>
                <a:t>celebration</a:t>
              </a:r>
              <a:r>
                <a:rPr lang="en-GB" sz="600" dirty="0">
                  <a:solidFill>
                    <a:schemeClr val="dk1"/>
                  </a:solidFill>
                  <a:latin typeface="Aptos" panose="020B0004020202020204" pitchFamily="34" charset="0"/>
                  <a:ea typeface="Calibri"/>
                  <a:cs typeface="Calibri"/>
                  <a:sym typeface="Calibri"/>
                </a:rPr>
                <a:t> (images, written notes).</a:t>
              </a:r>
              <a:endParaRPr lang="en-GB" sz="600" dirty="0">
                <a:solidFill>
                  <a:schemeClr val="dk1"/>
                </a:solidFill>
                <a:latin typeface="Aptos" panose="020B0004020202020204" pitchFamily="34" charset="0"/>
                <a:ea typeface="Calibri"/>
                <a:cs typeface="Calibri"/>
              </a:endParaRPr>
            </a:p>
          </p:txBody>
        </p:sp>
      </p:grpSp>
      <p:sp>
        <p:nvSpPr>
          <p:cNvPr id="83" name="Google Shape;165;p1">
            <a:extLst>
              <a:ext uri="{FF2B5EF4-FFF2-40B4-BE49-F238E27FC236}">
                <a16:creationId xmlns:a16="http://schemas.microsoft.com/office/drawing/2014/main" id="{30A12399-FBAC-6B3E-4889-654475650694}"/>
              </a:ext>
            </a:extLst>
          </p:cNvPr>
          <p:cNvSpPr/>
          <p:nvPr/>
        </p:nvSpPr>
        <p:spPr>
          <a:xfrm rot="5400000">
            <a:off x="8269313" y="4265917"/>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sp>
        <p:nvSpPr>
          <p:cNvPr id="84" name="Google Shape;166;p1">
            <a:extLst>
              <a:ext uri="{FF2B5EF4-FFF2-40B4-BE49-F238E27FC236}">
                <a16:creationId xmlns:a16="http://schemas.microsoft.com/office/drawing/2014/main" id="{D23070C2-D01E-7C48-FF21-4CF00B8794E7}"/>
              </a:ext>
            </a:extLst>
          </p:cNvPr>
          <p:cNvSpPr/>
          <p:nvPr/>
        </p:nvSpPr>
        <p:spPr>
          <a:xfrm rot="5400000">
            <a:off x="8049696" y="5269649"/>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85" name="Google Shape;167;p1">
            <a:extLst>
              <a:ext uri="{FF2B5EF4-FFF2-40B4-BE49-F238E27FC236}">
                <a16:creationId xmlns:a16="http://schemas.microsoft.com/office/drawing/2014/main" id="{D2A6C6F8-E69F-3D4C-BCD7-24E74E7A21D7}"/>
              </a:ext>
            </a:extLst>
          </p:cNvPr>
          <p:cNvGrpSpPr/>
          <p:nvPr/>
        </p:nvGrpSpPr>
        <p:grpSpPr>
          <a:xfrm>
            <a:off x="6290159" y="5547867"/>
            <a:ext cx="2671907" cy="727034"/>
            <a:chOff x="47625" y="0"/>
            <a:chExt cx="2135577" cy="1167404"/>
          </a:xfrm>
        </p:grpSpPr>
        <p:sp>
          <p:nvSpPr>
            <p:cNvPr id="86" name="Google Shape;168;p1">
              <a:extLst>
                <a:ext uri="{FF2B5EF4-FFF2-40B4-BE49-F238E27FC236}">
                  <a16:creationId xmlns:a16="http://schemas.microsoft.com/office/drawing/2014/main" id="{070A0179-AC56-5F48-B851-D1ACEA677757}"/>
                </a:ext>
              </a:extLst>
            </p:cNvPr>
            <p:cNvSpPr/>
            <p:nvPr/>
          </p:nvSpPr>
          <p:spPr>
            <a:xfrm>
              <a:off x="47625" y="0"/>
              <a:ext cx="2104044" cy="1139825"/>
            </a:xfrm>
            <a:prstGeom prst="roundRect">
              <a:avLst>
                <a:gd name="adj" fmla="val 16667"/>
              </a:avLst>
            </a:prstGeom>
            <a:solidFill>
              <a:srgbClr val="D8E2F3"/>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87" name="Google Shape;169;p1">
              <a:extLst>
                <a:ext uri="{FF2B5EF4-FFF2-40B4-BE49-F238E27FC236}">
                  <a16:creationId xmlns:a16="http://schemas.microsoft.com/office/drawing/2014/main" id="{CF9D7CCE-1D9E-8D4D-899A-5A755514F8A2}"/>
                </a:ext>
              </a:extLst>
            </p:cNvPr>
            <p:cNvSpPr txBox="1"/>
            <p:nvPr/>
          </p:nvSpPr>
          <p:spPr>
            <a:xfrm>
              <a:off x="79158" y="0"/>
              <a:ext cx="2104044" cy="1167404"/>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Class teacher reviews progress towards Individual Learning Plan targets three times a year. When appropriate (e.g. following external advice or accelerated progress), targets may be reviewed more frequently.</a:t>
              </a:r>
              <a:endParaRPr sz="1200" dirty="0">
                <a:latin typeface="Aptos" panose="020B0004020202020204" pitchFamily="34" charset="0"/>
              </a:endParaRPr>
            </a:p>
          </p:txBody>
        </p:sp>
      </p:grpSp>
      <p:grpSp>
        <p:nvGrpSpPr>
          <p:cNvPr id="88" name="Google Shape;170;p1">
            <a:extLst>
              <a:ext uri="{FF2B5EF4-FFF2-40B4-BE49-F238E27FC236}">
                <a16:creationId xmlns:a16="http://schemas.microsoft.com/office/drawing/2014/main" id="{26AB3DFD-EC57-BC72-DBAA-B93B418CBFA9}"/>
              </a:ext>
            </a:extLst>
          </p:cNvPr>
          <p:cNvGrpSpPr/>
          <p:nvPr/>
        </p:nvGrpSpPr>
        <p:grpSpPr>
          <a:xfrm>
            <a:off x="6290160" y="4723866"/>
            <a:ext cx="995971" cy="640599"/>
            <a:chOff x="47625" y="0"/>
            <a:chExt cx="2104044" cy="1139825"/>
          </a:xfrm>
        </p:grpSpPr>
        <p:sp>
          <p:nvSpPr>
            <p:cNvPr id="89" name="Google Shape;171;p1">
              <a:extLst>
                <a:ext uri="{FF2B5EF4-FFF2-40B4-BE49-F238E27FC236}">
                  <a16:creationId xmlns:a16="http://schemas.microsoft.com/office/drawing/2014/main" id="{B2592238-045C-3E4D-4B71-A8E420ECDC97}"/>
                </a:ext>
              </a:extLst>
            </p:cNvPr>
            <p:cNvSpPr/>
            <p:nvPr/>
          </p:nvSpPr>
          <p:spPr>
            <a:xfrm>
              <a:off x="47625" y="0"/>
              <a:ext cx="2104044" cy="1139825"/>
            </a:xfrm>
            <a:prstGeom prst="roundRect">
              <a:avLst>
                <a:gd name="adj" fmla="val 16667"/>
              </a:avLst>
            </a:prstGeom>
            <a:solidFill>
              <a:srgbClr val="FEE599"/>
            </a:solidFill>
            <a:ln w="28575" cap="flat" cmpd="sng">
              <a:solidFill>
                <a:schemeClr val="dk1"/>
              </a:solidFill>
              <a:prstDash val="dash"/>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90" name="Google Shape;172;p1">
              <a:extLst>
                <a:ext uri="{FF2B5EF4-FFF2-40B4-BE49-F238E27FC236}">
                  <a16:creationId xmlns:a16="http://schemas.microsoft.com/office/drawing/2014/main" id="{86B61254-6A93-D945-E5D3-5AFC78B9B819}"/>
                </a:ext>
              </a:extLst>
            </p:cNvPr>
            <p:cNvSpPr txBox="1"/>
            <p:nvPr/>
          </p:nvSpPr>
          <p:spPr>
            <a:xfrm>
              <a:off x="55169" y="37522"/>
              <a:ext cx="2095524" cy="1078613"/>
            </a:xfrm>
            <a:prstGeom prst="rect">
              <a:avLst/>
            </a:prstGeom>
            <a:noFill/>
            <a:ln>
              <a:noFill/>
            </a:ln>
          </p:spPr>
          <p:txBody>
            <a:bodyPr spcFirstLastPara="1" wrap="square" lIns="65304" tIns="32643" rIns="65304" bIns="32643" anchor="ctr"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SENCO/SENCO assistant reviews ILPS’s every term.</a:t>
              </a:r>
              <a:endParaRPr sz="1200" dirty="0">
                <a:solidFill>
                  <a:schemeClr val="dk1"/>
                </a:solidFill>
                <a:latin typeface="Aptos" panose="020B0004020202020204" pitchFamily="34" charset="0"/>
              </a:endParaRPr>
            </a:p>
          </p:txBody>
        </p:sp>
      </p:grpSp>
      <p:grpSp>
        <p:nvGrpSpPr>
          <p:cNvPr id="91" name="Google Shape;173;p1">
            <a:extLst>
              <a:ext uri="{FF2B5EF4-FFF2-40B4-BE49-F238E27FC236}">
                <a16:creationId xmlns:a16="http://schemas.microsoft.com/office/drawing/2014/main" id="{5A562E33-88BD-C14C-6353-08913A5C5B15}"/>
              </a:ext>
            </a:extLst>
          </p:cNvPr>
          <p:cNvGrpSpPr/>
          <p:nvPr/>
        </p:nvGrpSpPr>
        <p:grpSpPr>
          <a:xfrm>
            <a:off x="9025735" y="5547867"/>
            <a:ext cx="1440560" cy="610884"/>
            <a:chOff x="-14641" y="0"/>
            <a:chExt cx="2197844" cy="1167404"/>
          </a:xfrm>
        </p:grpSpPr>
        <p:sp>
          <p:nvSpPr>
            <p:cNvPr id="92" name="Google Shape;174;p1">
              <a:extLst>
                <a:ext uri="{FF2B5EF4-FFF2-40B4-BE49-F238E27FC236}">
                  <a16:creationId xmlns:a16="http://schemas.microsoft.com/office/drawing/2014/main" id="{29CBF16F-853B-EB9D-F690-88BDFC3FA7CD}"/>
                </a:ext>
              </a:extLst>
            </p:cNvPr>
            <p:cNvSpPr/>
            <p:nvPr/>
          </p:nvSpPr>
          <p:spPr>
            <a:xfrm>
              <a:off x="47625" y="0"/>
              <a:ext cx="2104044" cy="1139825"/>
            </a:xfrm>
            <a:prstGeom prst="roundRect">
              <a:avLst>
                <a:gd name="adj" fmla="val 16667"/>
              </a:avLst>
            </a:prstGeom>
            <a:solidFill>
              <a:srgbClr val="D8E2F3"/>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93" name="Google Shape;175;p1">
              <a:extLst>
                <a:ext uri="{FF2B5EF4-FFF2-40B4-BE49-F238E27FC236}">
                  <a16:creationId xmlns:a16="http://schemas.microsoft.com/office/drawing/2014/main" id="{AE9B2767-C22B-A8FB-E1B4-0189153D81D0}"/>
                </a:ext>
              </a:extLst>
            </p:cNvPr>
            <p:cNvSpPr txBox="1"/>
            <p:nvPr/>
          </p:nvSpPr>
          <p:spPr>
            <a:xfrm>
              <a:off x="-14641" y="0"/>
              <a:ext cx="2197844" cy="1167404"/>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Class teacher meets with Parents/Carers at the three review points to discuss progress towards targets and to share new targets. </a:t>
              </a:r>
              <a:endParaRPr sz="1200" dirty="0">
                <a:latin typeface="Aptos" panose="020B0004020202020204" pitchFamily="34" charset="0"/>
              </a:endParaRPr>
            </a:p>
          </p:txBody>
        </p:sp>
      </p:grpSp>
      <p:grpSp>
        <p:nvGrpSpPr>
          <p:cNvPr id="94" name="Google Shape;176;p1">
            <a:extLst>
              <a:ext uri="{FF2B5EF4-FFF2-40B4-BE49-F238E27FC236}">
                <a16:creationId xmlns:a16="http://schemas.microsoft.com/office/drawing/2014/main" id="{3659EEB0-8912-C7FC-7AD0-EBB8C60CF5BF}"/>
              </a:ext>
            </a:extLst>
          </p:cNvPr>
          <p:cNvGrpSpPr/>
          <p:nvPr/>
        </p:nvGrpSpPr>
        <p:grpSpPr>
          <a:xfrm>
            <a:off x="6759608" y="6356893"/>
            <a:ext cx="2156909" cy="373174"/>
            <a:chOff x="0" y="0"/>
            <a:chExt cx="2068830" cy="685800"/>
          </a:xfrm>
        </p:grpSpPr>
        <p:sp>
          <p:nvSpPr>
            <p:cNvPr id="95" name="Google Shape;177;p1">
              <a:extLst>
                <a:ext uri="{FF2B5EF4-FFF2-40B4-BE49-F238E27FC236}">
                  <a16:creationId xmlns:a16="http://schemas.microsoft.com/office/drawing/2014/main" id="{FBAB614E-0DE2-1E35-4344-DF6923DABA08}"/>
                </a:ext>
              </a:extLst>
            </p:cNvPr>
            <p:cNvSpPr/>
            <p:nvPr/>
          </p:nvSpPr>
          <p:spPr>
            <a:xfrm>
              <a:off x="0" y="0"/>
              <a:ext cx="2068830" cy="685800"/>
            </a:xfrm>
            <a:prstGeom prst="roundRect">
              <a:avLst>
                <a:gd name="adj" fmla="val 16667"/>
              </a:avLst>
            </a:prstGeom>
            <a:solidFill>
              <a:srgbClr val="FFD9FF"/>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96" name="Google Shape;178;p1">
              <a:extLst>
                <a:ext uri="{FF2B5EF4-FFF2-40B4-BE49-F238E27FC236}">
                  <a16:creationId xmlns:a16="http://schemas.microsoft.com/office/drawing/2014/main" id="{27DF18D7-66A0-6285-1854-2B496FEEAB7A}"/>
                </a:ext>
              </a:extLst>
            </p:cNvPr>
            <p:cNvSpPr/>
            <p:nvPr/>
          </p:nvSpPr>
          <p:spPr>
            <a:xfrm>
              <a:off x="39758" y="68409"/>
              <a:ext cx="2007437" cy="560284"/>
            </a:xfrm>
            <a:prstGeom prst="roundRect">
              <a:avLst>
                <a:gd name="adj" fmla="val 16667"/>
              </a:avLst>
            </a:prstGeom>
            <a:solidFill>
              <a:srgbClr val="FFD9FF"/>
            </a:solidFill>
            <a:ln>
              <a:noFill/>
            </a:ln>
          </p:spPr>
          <p:txBody>
            <a:bodyPr spcFirstLastPara="1" wrap="square" lIns="65304" tIns="32643" rIns="65304" bIns="32643" anchor="ctr" anchorCtr="0">
              <a:noAutofit/>
            </a:bodyPr>
            <a:lstStyle/>
            <a:p>
              <a:pPr algn="ctr"/>
              <a:r>
                <a:rPr lang="en-GB" sz="800" b="1" dirty="0">
                  <a:solidFill>
                    <a:schemeClr val="dk1"/>
                  </a:solidFill>
                  <a:latin typeface="Aptos" panose="020B0004020202020204" pitchFamily="34" charset="0"/>
                  <a:ea typeface="Calibri"/>
                  <a:cs typeface="Calibri"/>
                  <a:sym typeface="Calibri"/>
                </a:rPr>
                <a:t>Is the child making progress?  </a:t>
              </a:r>
              <a:endParaRPr sz="1200" dirty="0">
                <a:latin typeface="Aptos" panose="020B0004020202020204" pitchFamily="34" charset="0"/>
              </a:endParaRPr>
            </a:p>
            <a:p>
              <a:pPr algn="ctr"/>
              <a:r>
                <a:rPr lang="en-GB" sz="1100" dirty="0">
                  <a:solidFill>
                    <a:schemeClr val="dk1"/>
                  </a:solidFill>
                  <a:latin typeface="Aptos" panose="020B0004020202020204" pitchFamily="34" charset="0"/>
                  <a:ea typeface="Calibri"/>
                  <a:cs typeface="Calibri"/>
                  <a:sym typeface="Calibri"/>
                </a:rPr>
                <a:t>* </a:t>
              </a:r>
              <a:r>
                <a:rPr lang="en-GB" sz="800" dirty="0">
                  <a:solidFill>
                    <a:schemeClr val="dk1"/>
                  </a:solidFill>
                  <a:latin typeface="Aptos" panose="020B0004020202020204" pitchFamily="34" charset="0"/>
                  <a:ea typeface="Calibri"/>
                  <a:cs typeface="Calibri"/>
                  <a:sym typeface="Calibri"/>
                </a:rPr>
                <a:t>If yes, remain in this stage.</a:t>
              </a:r>
              <a:endParaRPr sz="800" dirty="0">
                <a:solidFill>
                  <a:schemeClr val="dk1"/>
                </a:solidFill>
                <a:latin typeface="Aptos" panose="020B0004020202020204" pitchFamily="34" charset="0"/>
                <a:ea typeface="Calibri"/>
                <a:cs typeface="Calibri"/>
                <a:sym typeface="Calibri"/>
              </a:endParaRPr>
            </a:p>
          </p:txBody>
        </p:sp>
      </p:grpSp>
      <p:sp>
        <p:nvSpPr>
          <p:cNvPr id="97" name="Google Shape;179;p1">
            <a:extLst>
              <a:ext uri="{FF2B5EF4-FFF2-40B4-BE49-F238E27FC236}">
                <a16:creationId xmlns:a16="http://schemas.microsoft.com/office/drawing/2014/main" id="{4D73186B-4A1A-E9FC-5680-FF1F0B5E090F}"/>
              </a:ext>
            </a:extLst>
          </p:cNvPr>
          <p:cNvSpPr/>
          <p:nvPr/>
        </p:nvSpPr>
        <p:spPr>
          <a:xfrm flipH="1">
            <a:off x="5470207" y="6343295"/>
            <a:ext cx="1289401" cy="413486"/>
          </a:xfrm>
          <a:prstGeom prst="rightArrow">
            <a:avLst>
              <a:gd name="adj1" fmla="val 50000"/>
              <a:gd name="adj2" fmla="val 50000"/>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r>
              <a:rPr lang="en-GB" sz="900" b="1" dirty="0">
                <a:solidFill>
                  <a:schemeClr val="dk1"/>
                </a:solidFill>
                <a:latin typeface="Aptos" panose="020B0004020202020204" pitchFamily="34" charset="0"/>
                <a:ea typeface="Calibri"/>
                <a:cs typeface="Calibri"/>
                <a:sym typeface="Calibri"/>
              </a:rPr>
              <a:t>No</a:t>
            </a:r>
            <a:endParaRPr sz="1200" b="1" dirty="0">
              <a:solidFill>
                <a:schemeClr val="dk1"/>
              </a:solidFill>
              <a:latin typeface="Aptos" panose="020B0004020202020204" pitchFamily="34" charset="0"/>
              <a:ea typeface="Calibri"/>
              <a:cs typeface="Calibri"/>
              <a:sym typeface="Calibri"/>
            </a:endParaRPr>
          </a:p>
        </p:txBody>
      </p:sp>
      <p:sp>
        <p:nvSpPr>
          <p:cNvPr id="98" name="Google Shape;180;p1">
            <a:extLst>
              <a:ext uri="{FF2B5EF4-FFF2-40B4-BE49-F238E27FC236}">
                <a16:creationId xmlns:a16="http://schemas.microsoft.com/office/drawing/2014/main" id="{E1A545D0-619B-5D20-6A7C-42E0CDC972AD}"/>
              </a:ext>
            </a:extLst>
          </p:cNvPr>
          <p:cNvSpPr/>
          <p:nvPr/>
        </p:nvSpPr>
        <p:spPr>
          <a:xfrm rot="5400000">
            <a:off x="9658337" y="5269649"/>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99" name="Google Shape;181;p1">
            <a:extLst>
              <a:ext uri="{FF2B5EF4-FFF2-40B4-BE49-F238E27FC236}">
                <a16:creationId xmlns:a16="http://schemas.microsoft.com/office/drawing/2014/main" id="{0AB43E32-0620-CDA2-95E0-B2160A6F7734}"/>
              </a:ext>
            </a:extLst>
          </p:cNvPr>
          <p:cNvGrpSpPr/>
          <p:nvPr/>
        </p:nvGrpSpPr>
        <p:grpSpPr>
          <a:xfrm>
            <a:off x="3849193" y="6404908"/>
            <a:ext cx="1554674" cy="337741"/>
            <a:chOff x="0" y="20781"/>
            <a:chExt cx="2125345" cy="675608"/>
          </a:xfrm>
        </p:grpSpPr>
        <p:sp>
          <p:nvSpPr>
            <p:cNvPr id="100" name="Google Shape;182;p1">
              <a:extLst>
                <a:ext uri="{FF2B5EF4-FFF2-40B4-BE49-F238E27FC236}">
                  <a16:creationId xmlns:a16="http://schemas.microsoft.com/office/drawing/2014/main" id="{D1DF115D-488F-5C12-B776-1FE8EB006576}"/>
                </a:ext>
              </a:extLst>
            </p:cNvPr>
            <p:cNvSpPr/>
            <p:nvPr/>
          </p:nvSpPr>
          <p:spPr>
            <a:xfrm>
              <a:off x="0" y="20781"/>
              <a:ext cx="2125345" cy="675608"/>
            </a:xfrm>
            <a:prstGeom prst="roundRect">
              <a:avLst>
                <a:gd name="adj" fmla="val 16667"/>
              </a:avLst>
            </a:prstGeom>
            <a:solidFill>
              <a:srgbClr val="D8E2F3"/>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01" name="Google Shape;183;p1">
              <a:extLst>
                <a:ext uri="{FF2B5EF4-FFF2-40B4-BE49-F238E27FC236}">
                  <a16:creationId xmlns:a16="http://schemas.microsoft.com/office/drawing/2014/main" id="{82CA4BF5-EE1B-4F2F-5EDC-E97B23270E17}"/>
                </a:ext>
              </a:extLst>
            </p:cNvPr>
            <p:cNvSpPr txBox="1"/>
            <p:nvPr/>
          </p:nvSpPr>
          <p:spPr>
            <a:xfrm>
              <a:off x="0" y="83916"/>
              <a:ext cx="2125345" cy="535237"/>
            </a:xfrm>
            <a:prstGeom prst="rect">
              <a:avLst/>
            </a:prstGeom>
            <a:no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Parents informed of further concerns.</a:t>
              </a:r>
              <a:endParaRPr sz="1200" dirty="0">
                <a:latin typeface="Aptos" panose="020B0004020202020204" pitchFamily="34" charset="0"/>
              </a:endParaRPr>
            </a:p>
          </p:txBody>
        </p:sp>
      </p:grpSp>
      <p:grpSp>
        <p:nvGrpSpPr>
          <p:cNvPr id="102" name="Google Shape;184;p1">
            <a:extLst>
              <a:ext uri="{FF2B5EF4-FFF2-40B4-BE49-F238E27FC236}">
                <a16:creationId xmlns:a16="http://schemas.microsoft.com/office/drawing/2014/main" id="{BA19AF68-66FB-3E26-F079-9BD7D2CE3D2A}"/>
              </a:ext>
            </a:extLst>
          </p:cNvPr>
          <p:cNvGrpSpPr/>
          <p:nvPr/>
        </p:nvGrpSpPr>
        <p:grpSpPr>
          <a:xfrm>
            <a:off x="3849193" y="5636203"/>
            <a:ext cx="2052658" cy="449349"/>
            <a:chOff x="0" y="20781"/>
            <a:chExt cx="2125345" cy="675608"/>
          </a:xfrm>
        </p:grpSpPr>
        <p:sp>
          <p:nvSpPr>
            <p:cNvPr id="103" name="Google Shape;185;p1">
              <a:extLst>
                <a:ext uri="{FF2B5EF4-FFF2-40B4-BE49-F238E27FC236}">
                  <a16:creationId xmlns:a16="http://schemas.microsoft.com/office/drawing/2014/main" id="{D9D78901-282C-F941-736D-141F4BE18BB9}"/>
                </a:ext>
              </a:extLst>
            </p:cNvPr>
            <p:cNvSpPr/>
            <p:nvPr/>
          </p:nvSpPr>
          <p:spPr>
            <a:xfrm>
              <a:off x="0" y="20781"/>
              <a:ext cx="2125345" cy="675608"/>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04" name="Google Shape;186;p1">
              <a:extLst>
                <a:ext uri="{FF2B5EF4-FFF2-40B4-BE49-F238E27FC236}">
                  <a16:creationId xmlns:a16="http://schemas.microsoft.com/office/drawing/2014/main" id="{CF025E25-CAA0-5B50-1CFC-7A94638E5872}"/>
                </a:ext>
              </a:extLst>
            </p:cNvPr>
            <p:cNvSpPr txBox="1"/>
            <p:nvPr/>
          </p:nvSpPr>
          <p:spPr>
            <a:xfrm>
              <a:off x="49874" y="83915"/>
              <a:ext cx="2032582" cy="561580"/>
            </a:xfrm>
            <a:prstGeom prst="rect">
              <a:avLst/>
            </a:prstGeom>
            <a:solidFill>
              <a:srgbClr val="E1EFD8"/>
            </a:solid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Meeting between SENCO/SENCO assistant, Class Teacher and Parents/Carers to discuss current provision, progress and next steps.</a:t>
              </a:r>
              <a:endParaRPr sz="1200" dirty="0">
                <a:latin typeface="Aptos" panose="020B0004020202020204" pitchFamily="34" charset="0"/>
              </a:endParaRPr>
            </a:p>
          </p:txBody>
        </p:sp>
      </p:grpSp>
      <p:sp>
        <p:nvSpPr>
          <p:cNvPr id="105" name="Google Shape;187;p1">
            <a:extLst>
              <a:ext uri="{FF2B5EF4-FFF2-40B4-BE49-F238E27FC236}">
                <a16:creationId xmlns:a16="http://schemas.microsoft.com/office/drawing/2014/main" id="{8AA7720C-E51C-D86E-A925-1822FF4C008C}"/>
              </a:ext>
            </a:extLst>
          </p:cNvPr>
          <p:cNvSpPr/>
          <p:nvPr/>
        </p:nvSpPr>
        <p:spPr>
          <a:xfrm rot="-5400000">
            <a:off x="4754780" y="6109207"/>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106" name="Google Shape;188;p1">
            <a:extLst>
              <a:ext uri="{FF2B5EF4-FFF2-40B4-BE49-F238E27FC236}">
                <a16:creationId xmlns:a16="http://schemas.microsoft.com/office/drawing/2014/main" id="{7C7D843A-0F25-4B31-1B13-ACC0611F261D}"/>
              </a:ext>
            </a:extLst>
          </p:cNvPr>
          <p:cNvGrpSpPr/>
          <p:nvPr/>
        </p:nvGrpSpPr>
        <p:grpSpPr>
          <a:xfrm>
            <a:off x="3855447" y="4854333"/>
            <a:ext cx="2052658" cy="449349"/>
            <a:chOff x="0" y="20781"/>
            <a:chExt cx="2125345" cy="675608"/>
          </a:xfrm>
        </p:grpSpPr>
        <p:sp>
          <p:nvSpPr>
            <p:cNvPr id="107" name="Google Shape;189;p1">
              <a:extLst>
                <a:ext uri="{FF2B5EF4-FFF2-40B4-BE49-F238E27FC236}">
                  <a16:creationId xmlns:a16="http://schemas.microsoft.com/office/drawing/2014/main" id="{D86083A4-6B15-5A58-F69F-6C10F0946365}"/>
                </a:ext>
              </a:extLst>
            </p:cNvPr>
            <p:cNvSpPr/>
            <p:nvPr/>
          </p:nvSpPr>
          <p:spPr>
            <a:xfrm>
              <a:off x="0" y="20781"/>
              <a:ext cx="2125345" cy="675608"/>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08" name="Google Shape;190;p1">
              <a:extLst>
                <a:ext uri="{FF2B5EF4-FFF2-40B4-BE49-F238E27FC236}">
                  <a16:creationId xmlns:a16="http://schemas.microsoft.com/office/drawing/2014/main" id="{19E797F9-5797-7765-7E8E-A87FFC6FEE0C}"/>
                </a:ext>
              </a:extLst>
            </p:cNvPr>
            <p:cNvSpPr txBox="1"/>
            <p:nvPr/>
          </p:nvSpPr>
          <p:spPr>
            <a:xfrm>
              <a:off x="49874" y="83915"/>
              <a:ext cx="2032582" cy="561580"/>
            </a:xfrm>
            <a:prstGeom prst="rect">
              <a:avLst/>
            </a:prstGeom>
            <a:solidFill>
              <a:srgbClr val="E1EFD8"/>
            </a:solid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Support is requested from outside agencies for advice and assessment. Parents are informed of outcome.</a:t>
              </a:r>
              <a:endParaRPr sz="1200" dirty="0">
                <a:latin typeface="Aptos" panose="020B0004020202020204" pitchFamily="34" charset="0"/>
              </a:endParaRPr>
            </a:p>
          </p:txBody>
        </p:sp>
      </p:grpSp>
      <p:sp>
        <p:nvSpPr>
          <p:cNvPr id="109" name="Google Shape;191;p1">
            <a:extLst>
              <a:ext uri="{FF2B5EF4-FFF2-40B4-BE49-F238E27FC236}">
                <a16:creationId xmlns:a16="http://schemas.microsoft.com/office/drawing/2014/main" id="{C7554B61-1E93-CF2A-6F76-EC205938FAE5}"/>
              </a:ext>
            </a:extLst>
          </p:cNvPr>
          <p:cNvSpPr/>
          <p:nvPr/>
        </p:nvSpPr>
        <p:spPr>
          <a:xfrm rot="-5400000">
            <a:off x="4764176" y="5338829"/>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110" name="Google Shape;192;p1">
            <a:extLst>
              <a:ext uri="{FF2B5EF4-FFF2-40B4-BE49-F238E27FC236}">
                <a16:creationId xmlns:a16="http://schemas.microsoft.com/office/drawing/2014/main" id="{32233930-8C6A-1BEB-9062-865BDFDB9043}"/>
              </a:ext>
            </a:extLst>
          </p:cNvPr>
          <p:cNvGrpSpPr/>
          <p:nvPr/>
        </p:nvGrpSpPr>
        <p:grpSpPr>
          <a:xfrm>
            <a:off x="3849193" y="4200007"/>
            <a:ext cx="2078198" cy="321806"/>
            <a:chOff x="0" y="20781"/>
            <a:chExt cx="2125345" cy="675608"/>
          </a:xfrm>
        </p:grpSpPr>
        <p:sp>
          <p:nvSpPr>
            <p:cNvPr id="111" name="Google Shape;193;p1">
              <a:extLst>
                <a:ext uri="{FF2B5EF4-FFF2-40B4-BE49-F238E27FC236}">
                  <a16:creationId xmlns:a16="http://schemas.microsoft.com/office/drawing/2014/main" id="{CA630EDC-63B4-AAE4-496E-1D9CBFCDB91D}"/>
                </a:ext>
              </a:extLst>
            </p:cNvPr>
            <p:cNvSpPr/>
            <p:nvPr/>
          </p:nvSpPr>
          <p:spPr>
            <a:xfrm>
              <a:off x="0" y="20781"/>
              <a:ext cx="2125345" cy="675608"/>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12" name="Google Shape;194;p1">
              <a:extLst>
                <a:ext uri="{FF2B5EF4-FFF2-40B4-BE49-F238E27FC236}">
                  <a16:creationId xmlns:a16="http://schemas.microsoft.com/office/drawing/2014/main" id="{42A6F597-5E6A-6C13-003F-F28A17D5D7AD}"/>
                </a:ext>
              </a:extLst>
            </p:cNvPr>
            <p:cNvSpPr txBox="1"/>
            <p:nvPr/>
          </p:nvSpPr>
          <p:spPr>
            <a:xfrm>
              <a:off x="49874" y="83915"/>
              <a:ext cx="2032582" cy="561580"/>
            </a:xfrm>
            <a:prstGeom prst="rect">
              <a:avLst/>
            </a:prstGeom>
            <a:solidFill>
              <a:srgbClr val="E1EFD8"/>
            </a:solidFill>
            <a:ln>
              <a:noFill/>
            </a:ln>
          </p:spPr>
          <p:txBody>
            <a:bodyPr spcFirstLastPara="1" wrap="square" lIns="65304" tIns="32643" rIns="65304" bIns="32643" anchor="ctr" anchorCtr="0">
              <a:noAutofit/>
            </a:bodyPr>
            <a:lstStyle/>
            <a:p>
              <a:pPr algn="ctr"/>
              <a:r>
                <a:rPr lang="en-GB" sz="600" dirty="0">
                  <a:solidFill>
                    <a:schemeClr val="dk1"/>
                  </a:solidFill>
                  <a:latin typeface="Aptos" panose="020B0004020202020204" pitchFamily="34" charset="0"/>
                  <a:ea typeface="Calibri"/>
                  <a:cs typeface="Calibri"/>
                  <a:sym typeface="Calibri"/>
                </a:rPr>
                <a:t>Continue to assess progress and collect evidence.</a:t>
              </a:r>
              <a:endParaRPr sz="1200" dirty="0">
                <a:latin typeface="Aptos" panose="020B0004020202020204" pitchFamily="34" charset="0"/>
              </a:endParaRPr>
            </a:p>
          </p:txBody>
        </p:sp>
      </p:grpSp>
      <p:sp>
        <p:nvSpPr>
          <p:cNvPr id="113" name="Google Shape;195;p1">
            <a:extLst>
              <a:ext uri="{FF2B5EF4-FFF2-40B4-BE49-F238E27FC236}">
                <a16:creationId xmlns:a16="http://schemas.microsoft.com/office/drawing/2014/main" id="{44B31811-A37D-899D-DBAC-4FEB7F3F5C61}"/>
              </a:ext>
            </a:extLst>
          </p:cNvPr>
          <p:cNvSpPr/>
          <p:nvPr/>
        </p:nvSpPr>
        <p:spPr>
          <a:xfrm rot="-5400000">
            <a:off x="4749481" y="4551445"/>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sp>
        <p:nvSpPr>
          <p:cNvPr id="114" name="Google Shape;196;p1">
            <a:extLst>
              <a:ext uri="{FF2B5EF4-FFF2-40B4-BE49-F238E27FC236}">
                <a16:creationId xmlns:a16="http://schemas.microsoft.com/office/drawing/2014/main" id="{58529D96-25AA-70BA-2DA5-2DD889E018C0}"/>
              </a:ext>
            </a:extLst>
          </p:cNvPr>
          <p:cNvSpPr/>
          <p:nvPr/>
        </p:nvSpPr>
        <p:spPr>
          <a:xfrm rot="-5400000">
            <a:off x="3966461" y="3656939"/>
            <a:ext cx="372972" cy="607506"/>
          </a:xfrm>
          <a:prstGeom prst="bentUpArrow">
            <a:avLst>
              <a:gd name="adj1" fmla="val 25000"/>
              <a:gd name="adj2" fmla="val 34068"/>
              <a:gd name="adj3" fmla="val 30182"/>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lt1"/>
              </a:solidFill>
              <a:latin typeface="Aptos" panose="020B0004020202020204" pitchFamily="34" charset="0"/>
              <a:ea typeface="Calibri"/>
              <a:cs typeface="Calibri"/>
              <a:sym typeface="Calibri"/>
            </a:endParaRPr>
          </a:p>
        </p:txBody>
      </p:sp>
      <p:grpSp>
        <p:nvGrpSpPr>
          <p:cNvPr id="115" name="Google Shape;197;p1">
            <a:extLst>
              <a:ext uri="{FF2B5EF4-FFF2-40B4-BE49-F238E27FC236}">
                <a16:creationId xmlns:a16="http://schemas.microsoft.com/office/drawing/2014/main" id="{33C5DD51-57D4-2B47-09DE-1A9FCE6A5D0E}"/>
              </a:ext>
            </a:extLst>
          </p:cNvPr>
          <p:cNvGrpSpPr/>
          <p:nvPr/>
        </p:nvGrpSpPr>
        <p:grpSpPr>
          <a:xfrm>
            <a:off x="1665651" y="3543958"/>
            <a:ext cx="2078196" cy="806441"/>
            <a:chOff x="47625" y="0"/>
            <a:chExt cx="2104044" cy="1139825"/>
          </a:xfrm>
        </p:grpSpPr>
        <p:sp>
          <p:nvSpPr>
            <p:cNvPr id="116" name="Google Shape;198;p1">
              <a:extLst>
                <a:ext uri="{FF2B5EF4-FFF2-40B4-BE49-F238E27FC236}">
                  <a16:creationId xmlns:a16="http://schemas.microsoft.com/office/drawing/2014/main" id="{6A343E28-21C3-29E7-04EB-DD4EEA07DD59}"/>
                </a:ext>
              </a:extLst>
            </p:cNvPr>
            <p:cNvSpPr/>
            <p:nvPr/>
          </p:nvSpPr>
          <p:spPr>
            <a:xfrm>
              <a:off x="47625" y="0"/>
              <a:ext cx="2104044" cy="1139825"/>
            </a:xfrm>
            <a:prstGeom prst="roundRect">
              <a:avLst>
                <a:gd name="adj" fmla="val 16667"/>
              </a:avLst>
            </a:prstGeom>
            <a:solidFill>
              <a:srgbClr val="FEE599"/>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17" name="Google Shape;199;p1">
              <a:extLst>
                <a:ext uri="{FF2B5EF4-FFF2-40B4-BE49-F238E27FC236}">
                  <a16:creationId xmlns:a16="http://schemas.microsoft.com/office/drawing/2014/main" id="{E40B3361-188C-D0EB-33BE-366DB0B9EEA0}"/>
                </a:ext>
              </a:extLst>
            </p:cNvPr>
            <p:cNvSpPr txBox="1"/>
            <p:nvPr/>
          </p:nvSpPr>
          <p:spPr>
            <a:xfrm>
              <a:off x="53042" y="47625"/>
              <a:ext cx="2095526" cy="1026815"/>
            </a:xfrm>
            <a:prstGeom prst="rect">
              <a:avLst/>
            </a:prstGeom>
            <a:noFill/>
            <a:ln>
              <a:noFill/>
            </a:ln>
          </p:spPr>
          <p:txBody>
            <a:bodyPr spcFirstLastPara="1" wrap="square" lIns="65304" tIns="32643" rIns="65304" bIns="32643" anchor="ctr"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When a pupil with SEND has significant needs that require even greater support, information is gathered and an application is made for an Education &amp; Health Care Plan (EHCP). There is no guarantee that an EHCP will be granted.</a:t>
              </a:r>
              <a:endParaRPr sz="1200" dirty="0">
                <a:latin typeface="Aptos" panose="020B0004020202020204" pitchFamily="34" charset="0"/>
              </a:endParaRPr>
            </a:p>
            <a:p>
              <a:pPr algn="ctr">
                <a:lnSpc>
                  <a:spcPct val="107000"/>
                </a:lnSpc>
              </a:pPr>
              <a:r>
                <a:rPr lang="en-GB" sz="600" dirty="0">
                  <a:solidFill>
                    <a:schemeClr val="dk1"/>
                  </a:solidFill>
                  <a:latin typeface="Aptos" panose="020B0004020202020204" pitchFamily="34" charset="0"/>
                  <a:ea typeface="Calibri"/>
                  <a:cs typeface="Calibri"/>
                  <a:sym typeface="Calibri"/>
                </a:rPr>
                <a:t>Parents are involved in the application process.</a:t>
              </a:r>
              <a:endParaRPr sz="1200" dirty="0">
                <a:latin typeface="Aptos" panose="020B0004020202020204" pitchFamily="34" charset="0"/>
              </a:endParaRPr>
            </a:p>
          </p:txBody>
        </p:sp>
      </p:grpSp>
      <p:sp>
        <p:nvSpPr>
          <p:cNvPr id="118" name="Google Shape;200;p1">
            <a:extLst>
              <a:ext uri="{FF2B5EF4-FFF2-40B4-BE49-F238E27FC236}">
                <a16:creationId xmlns:a16="http://schemas.microsoft.com/office/drawing/2014/main" id="{36250F90-7A1F-01E0-2D29-DC801C8DB676}"/>
              </a:ext>
            </a:extLst>
          </p:cNvPr>
          <p:cNvSpPr/>
          <p:nvPr/>
        </p:nvSpPr>
        <p:spPr>
          <a:xfrm rot="5400000">
            <a:off x="2581778" y="4393032"/>
            <a:ext cx="248230" cy="247141"/>
          </a:xfrm>
          <a:prstGeom prst="rightArrow">
            <a:avLst>
              <a:gd name="adj1" fmla="val 35959"/>
              <a:gd name="adj2" fmla="val 45687"/>
            </a:avLst>
          </a:prstGeom>
          <a:solidFill>
            <a:srgbClr val="FFD9FF"/>
          </a:solidFill>
          <a:ln w="38100"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pPr algn="ctr"/>
            <a:endParaRPr sz="1200" dirty="0">
              <a:solidFill>
                <a:schemeClr val="dk1"/>
              </a:solidFill>
              <a:latin typeface="Aptos" panose="020B0004020202020204" pitchFamily="34" charset="0"/>
              <a:ea typeface="Calibri"/>
              <a:cs typeface="Calibri"/>
              <a:sym typeface="Calibri"/>
            </a:endParaRPr>
          </a:p>
        </p:txBody>
      </p:sp>
      <p:grpSp>
        <p:nvGrpSpPr>
          <p:cNvPr id="119" name="Google Shape;201;p1">
            <a:extLst>
              <a:ext uri="{FF2B5EF4-FFF2-40B4-BE49-F238E27FC236}">
                <a16:creationId xmlns:a16="http://schemas.microsoft.com/office/drawing/2014/main" id="{736D8EC1-4C7E-7C4A-D62A-79E6773100A6}"/>
              </a:ext>
            </a:extLst>
          </p:cNvPr>
          <p:cNvGrpSpPr/>
          <p:nvPr/>
        </p:nvGrpSpPr>
        <p:grpSpPr>
          <a:xfrm>
            <a:off x="1661485" y="4685036"/>
            <a:ext cx="2078196" cy="653249"/>
            <a:chOff x="47625" y="0"/>
            <a:chExt cx="2104044" cy="1139825"/>
          </a:xfrm>
        </p:grpSpPr>
        <p:sp>
          <p:nvSpPr>
            <p:cNvPr id="120" name="Google Shape;202;p1">
              <a:extLst>
                <a:ext uri="{FF2B5EF4-FFF2-40B4-BE49-F238E27FC236}">
                  <a16:creationId xmlns:a16="http://schemas.microsoft.com/office/drawing/2014/main" id="{E56A4ED0-A73C-E9BB-441C-C7993F36A3C2}"/>
                </a:ext>
              </a:extLst>
            </p:cNvPr>
            <p:cNvSpPr/>
            <p:nvPr/>
          </p:nvSpPr>
          <p:spPr>
            <a:xfrm>
              <a:off x="47625" y="0"/>
              <a:ext cx="2104044" cy="1139825"/>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5304" tIns="32643" rIns="65304" bIns="32643" anchor="ctr" anchorCtr="0">
              <a:noAutofit/>
            </a:bodyPr>
            <a:lstStyle/>
            <a:p>
              <a:endParaRPr sz="1200" dirty="0">
                <a:solidFill>
                  <a:schemeClr val="lt1"/>
                </a:solidFill>
                <a:latin typeface="Aptos" panose="020B0004020202020204" pitchFamily="34" charset="0"/>
                <a:ea typeface="Calibri"/>
                <a:cs typeface="Calibri"/>
                <a:sym typeface="Calibri"/>
              </a:endParaRPr>
            </a:p>
          </p:txBody>
        </p:sp>
        <p:sp>
          <p:nvSpPr>
            <p:cNvPr id="121" name="Google Shape;203;p1">
              <a:extLst>
                <a:ext uri="{FF2B5EF4-FFF2-40B4-BE49-F238E27FC236}">
                  <a16:creationId xmlns:a16="http://schemas.microsoft.com/office/drawing/2014/main" id="{EA2FBA23-3B8C-01E5-6882-02C5BD235A94}"/>
                </a:ext>
              </a:extLst>
            </p:cNvPr>
            <p:cNvSpPr txBox="1"/>
            <p:nvPr/>
          </p:nvSpPr>
          <p:spPr>
            <a:xfrm>
              <a:off x="53042" y="47625"/>
              <a:ext cx="2095526" cy="1026815"/>
            </a:xfrm>
            <a:prstGeom prst="rect">
              <a:avLst/>
            </a:prstGeom>
            <a:noFill/>
            <a:ln>
              <a:noFill/>
            </a:ln>
          </p:spPr>
          <p:txBody>
            <a:bodyPr spcFirstLastPara="1" wrap="square" lIns="65304" tIns="32643" rIns="65304" bIns="32643" anchor="ctr" anchorCtr="0">
              <a:noAutofit/>
            </a:bodyPr>
            <a:lstStyle/>
            <a:p>
              <a:pPr algn="ctr">
                <a:lnSpc>
                  <a:spcPct val="107000"/>
                </a:lnSpc>
              </a:pPr>
              <a:r>
                <a:rPr lang="en-GB" sz="600" dirty="0">
                  <a:solidFill>
                    <a:schemeClr val="dk1"/>
                  </a:solidFill>
                  <a:latin typeface="Aptos" panose="020B0004020202020204" pitchFamily="34" charset="0"/>
                  <a:ea typeface="Calibri"/>
                  <a:cs typeface="Calibri"/>
                  <a:sym typeface="Calibri"/>
                </a:rPr>
                <a:t>If, after assessment, the Local Authority decides to award further appropriate provision, this will be arranged and put into place. This provision will then be reviewed annually with parents, outside agencies and the Local Authority.</a:t>
              </a:r>
              <a:endParaRPr sz="1200" dirty="0">
                <a:latin typeface="Aptos" panose="020B0004020202020204" pitchFamily="34" charset="0"/>
              </a:endParaRPr>
            </a:p>
          </p:txBody>
        </p:sp>
      </p:grpSp>
      <p:sp>
        <p:nvSpPr>
          <p:cNvPr id="122" name="Google Shape;204;p1">
            <a:extLst>
              <a:ext uri="{FF2B5EF4-FFF2-40B4-BE49-F238E27FC236}">
                <a16:creationId xmlns:a16="http://schemas.microsoft.com/office/drawing/2014/main" id="{361853B4-1F77-25A0-C886-03D7E0852AB2}"/>
              </a:ext>
            </a:extLst>
          </p:cNvPr>
          <p:cNvSpPr txBox="1"/>
          <p:nvPr/>
        </p:nvSpPr>
        <p:spPr>
          <a:xfrm>
            <a:off x="1661485" y="5442380"/>
            <a:ext cx="2075133" cy="634101"/>
          </a:xfrm>
          <a:prstGeom prst="rect">
            <a:avLst/>
          </a:prstGeom>
          <a:solidFill>
            <a:srgbClr val="F2F2F2"/>
          </a:solidFill>
          <a:ln w="28575" cap="flat" cmpd="sng">
            <a:solidFill>
              <a:srgbClr val="000000"/>
            </a:solidFill>
            <a:prstDash val="dot"/>
            <a:round/>
            <a:headEnd type="none" w="sm" len="sm"/>
            <a:tailEnd type="none" w="sm" len="sm"/>
          </a:ln>
        </p:spPr>
        <p:txBody>
          <a:bodyPr spcFirstLastPara="1" wrap="square" lIns="65304" tIns="32643" rIns="65304" bIns="32643" anchor="t" anchorCtr="0">
            <a:noAutofit/>
          </a:bodyPr>
          <a:lstStyle/>
          <a:p>
            <a:pPr algn="ctr"/>
            <a:r>
              <a:rPr lang="en-GB" sz="800" i="1" dirty="0">
                <a:solidFill>
                  <a:schemeClr val="dk1"/>
                </a:solidFill>
                <a:latin typeface="Aptos" panose="020B0004020202020204" pitchFamily="34" charset="0"/>
                <a:ea typeface="Calibri"/>
                <a:cs typeface="Calibri"/>
                <a:sym typeface="Calibri"/>
              </a:rPr>
              <a:t>* </a:t>
            </a:r>
            <a:r>
              <a:rPr lang="en-GB" sz="600" i="1" dirty="0">
                <a:solidFill>
                  <a:schemeClr val="dk1"/>
                </a:solidFill>
                <a:latin typeface="Aptos" panose="020B0004020202020204" pitchFamily="34" charset="0"/>
                <a:ea typeface="Calibri"/>
                <a:cs typeface="Calibri"/>
                <a:sym typeface="Calibri"/>
              </a:rPr>
              <a:t>If a child is making appropriate progress they will remain at a stage, until the class teacher and SENCO/SENCO assistant decide, in discussion with the parents, that support can be reduced and the child is moved back to a previous stage.</a:t>
            </a:r>
            <a:endParaRPr sz="500" i="1" dirty="0">
              <a:solidFill>
                <a:schemeClr val="dk1"/>
              </a:solidFill>
              <a:latin typeface="Aptos" panose="020B0004020202020204" pitchFamily="34" charset="0"/>
              <a:ea typeface="Calibri"/>
              <a:cs typeface="Calibri"/>
              <a:sym typeface="Calibri"/>
            </a:endParaRPr>
          </a:p>
        </p:txBody>
      </p:sp>
      <p:pic>
        <p:nvPicPr>
          <p:cNvPr id="1028" name="Picture 4">
            <a:extLst>
              <a:ext uri="{FF2B5EF4-FFF2-40B4-BE49-F238E27FC236}">
                <a16:creationId xmlns:a16="http://schemas.microsoft.com/office/drawing/2014/main" id="{7440C982-900C-AC53-CF93-5DABA7A48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50" y="147541"/>
            <a:ext cx="1487014" cy="140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71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F2707-2D9B-A3F2-2A2F-554940ADD5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FB1F0C-B062-043A-ED92-66E13D103388}"/>
              </a:ext>
            </a:extLst>
          </p:cNvPr>
          <p:cNvSpPr>
            <a:spLocks noGrp="1"/>
          </p:cNvSpPr>
          <p:nvPr>
            <p:ph type="subTitle" idx="1"/>
          </p:nvPr>
        </p:nvSpPr>
        <p:spPr>
          <a:xfrm>
            <a:off x="2063552" y="548680"/>
            <a:ext cx="7592888" cy="4680520"/>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Specialist Resource Provision</a:t>
            </a:r>
          </a:p>
          <a:p>
            <a:r>
              <a:rPr lang="en-GB" sz="2000" dirty="0">
                <a:latin typeface="Open Sans Light" panose="020B0306030504020204" pitchFamily="34" charset="0"/>
                <a:ea typeface="Open Sans Light" panose="020B0306030504020204" pitchFamily="34" charset="0"/>
                <a:cs typeface="Open Sans Light" panose="020B0306030504020204" pitchFamily="34" charset="0"/>
              </a:rPr>
              <a:t>We are proud to offer an 8 place Communication and Interaction Specialist Resource Provision Class within our school called the :</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a:extLst>
              <a:ext uri="{FF2B5EF4-FFF2-40B4-BE49-F238E27FC236}">
                <a16:creationId xmlns:a16="http://schemas.microsoft.com/office/drawing/2014/main" id="{DBA372B2-D55D-F0ED-79F2-EA41843EC508}"/>
              </a:ext>
            </a:extLst>
          </p:cNvPr>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B5144336-D7FD-4B44-369E-26F8AD69EE78}"/>
              </a:ext>
            </a:extLst>
          </p:cNvPr>
          <p:cNvSpPr txBox="1"/>
          <p:nvPr/>
        </p:nvSpPr>
        <p:spPr>
          <a:xfrm>
            <a:off x="731647" y="3235506"/>
            <a:ext cx="1800200" cy="1477328"/>
          </a:xfrm>
          <a:prstGeom prst="rect">
            <a:avLst/>
          </a:prstGeom>
          <a:noFill/>
        </p:spPr>
        <p:txBody>
          <a:bodyPr wrap="square" rtlCol="0">
            <a:spAutoFit/>
          </a:bodyPr>
          <a:lstStyle/>
          <a:p>
            <a:pPr algn="ctr" defTabSz="457200"/>
            <a:r>
              <a:rPr lang="en-GB" dirty="0">
                <a:solidFill>
                  <a:prstClr val="white"/>
                </a:solidFill>
                <a:latin typeface="Calibri" panose="020F0502020204030204"/>
              </a:rPr>
              <a:t>Being involved in learning conversations and target setting</a:t>
            </a:r>
          </a:p>
        </p:txBody>
      </p:sp>
      <p:pic>
        <p:nvPicPr>
          <p:cNvPr id="15" name="Picture 14" descr="Logo&#10;&#10;Description automatically generated">
            <a:extLst>
              <a:ext uri="{FF2B5EF4-FFF2-40B4-BE49-F238E27FC236}">
                <a16:creationId xmlns:a16="http://schemas.microsoft.com/office/drawing/2014/main" id="{19330AD2-7B21-5284-9513-F39588A1B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904" y="5435990"/>
            <a:ext cx="1403934" cy="1330227"/>
          </a:xfrm>
          <a:prstGeom prst="rect">
            <a:avLst/>
          </a:prstGeom>
        </p:spPr>
      </p:pic>
      <p:sp>
        <p:nvSpPr>
          <p:cNvPr id="4" name="AutoShape 2">
            <a:extLst>
              <a:ext uri="{FF2B5EF4-FFF2-40B4-BE49-F238E27FC236}">
                <a16:creationId xmlns:a16="http://schemas.microsoft.com/office/drawing/2014/main" id="{D1FB149F-995E-B166-BDD3-98AA83A69C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90C17AD0-E607-D425-5EDA-38833D9F9748}"/>
              </a:ext>
            </a:extLst>
          </p:cNvPr>
          <p:cNvPicPr>
            <a:picLocks noChangeAspect="1"/>
          </p:cNvPicPr>
          <p:nvPr/>
        </p:nvPicPr>
        <p:blipFill>
          <a:blip r:embed="rId3"/>
          <a:stretch>
            <a:fillRect/>
          </a:stretch>
        </p:blipFill>
        <p:spPr>
          <a:xfrm>
            <a:off x="4481187" y="2779579"/>
            <a:ext cx="2798989" cy="1933255"/>
          </a:xfrm>
          <a:prstGeom prst="rect">
            <a:avLst/>
          </a:prstGeom>
        </p:spPr>
      </p:pic>
      <p:sp>
        <p:nvSpPr>
          <p:cNvPr id="14" name="Flowchart: Alternate Process 13">
            <a:extLst>
              <a:ext uri="{FF2B5EF4-FFF2-40B4-BE49-F238E27FC236}">
                <a16:creationId xmlns:a16="http://schemas.microsoft.com/office/drawing/2014/main" id="{93A17A81-663D-9E69-4E38-9C4A17110AB2}"/>
              </a:ext>
            </a:extLst>
          </p:cNvPr>
          <p:cNvSpPr/>
          <p:nvPr/>
        </p:nvSpPr>
        <p:spPr>
          <a:xfrm>
            <a:off x="478057" y="2792964"/>
            <a:ext cx="3170990" cy="3338039"/>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12" name="Rectangle 3">
            <a:extLst>
              <a:ext uri="{FF2B5EF4-FFF2-40B4-BE49-F238E27FC236}">
                <a16:creationId xmlns:a16="http://schemas.microsoft.com/office/drawing/2014/main" id="{923F2BD0-DEAD-CDE3-7A3B-AE5453913647}"/>
              </a:ext>
            </a:extLst>
          </p:cNvPr>
          <p:cNvSpPr>
            <a:spLocks noChangeArrowheads="1"/>
          </p:cNvSpPr>
          <p:nvPr/>
        </p:nvSpPr>
        <p:spPr bwMode="auto">
          <a:xfrm>
            <a:off x="679868" y="3184711"/>
            <a:ext cx="269863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Ivy Class is a Specialist Resource Provision Base within Woodside CofE Primary School that meets the needs of children and their complex needs namely Communication and Interaction difficulties including Autism Spectrum conditions.</a:t>
            </a:r>
          </a:p>
        </p:txBody>
      </p:sp>
      <p:sp>
        <p:nvSpPr>
          <p:cNvPr id="20" name="Flowchart: Alternate Process 19">
            <a:extLst>
              <a:ext uri="{FF2B5EF4-FFF2-40B4-BE49-F238E27FC236}">
                <a16:creationId xmlns:a16="http://schemas.microsoft.com/office/drawing/2014/main" id="{A7F00662-0EC0-86EA-6DF9-77EFD9CC7E8A}"/>
              </a:ext>
            </a:extLst>
          </p:cNvPr>
          <p:cNvSpPr/>
          <p:nvPr/>
        </p:nvSpPr>
        <p:spPr>
          <a:xfrm>
            <a:off x="7792876" y="2578877"/>
            <a:ext cx="4173241" cy="4056496"/>
          </a:xfrm>
          <a:prstGeom prst="flowChartAlternateProcess">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9A2427CA-1224-5295-0DCD-3C232F0CB7CC}"/>
              </a:ext>
            </a:extLst>
          </p:cNvPr>
          <p:cNvSpPr txBox="1"/>
          <p:nvPr/>
        </p:nvSpPr>
        <p:spPr>
          <a:xfrm>
            <a:off x="8268309" y="2898965"/>
            <a:ext cx="3445634" cy="3046988"/>
          </a:xfrm>
          <a:prstGeom prst="rect">
            <a:avLst/>
          </a:prstGeom>
          <a:noFill/>
        </p:spPr>
        <p:txBody>
          <a:bodyPr wrap="square">
            <a:spAutoFit/>
          </a:bodyPr>
          <a:lstStyle/>
          <a:p>
            <a:r>
              <a:rPr lang="en-GB" sz="1600" b="0" i="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our school, we strive on ensuring every child and member of our big Woodside family feel that they belong. We believe every child deserves to feel valued, understood, and supported. We understand that children communicate in many different ways, and we respect and celebrate them all. Every child’s voice matters, and we make sure they feel listened to. </a:t>
            </a:r>
            <a:endParaRPr lang="en-GB"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618235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3552" y="548680"/>
            <a:ext cx="7592888" cy="4680520"/>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A partnership approach</a:t>
            </a:r>
          </a:p>
          <a:p>
            <a:r>
              <a:rPr lang="en-GB" sz="1800" dirty="0">
                <a:latin typeface="Open Sans Light" panose="020B0306030504020204" pitchFamily="34" charset="0"/>
                <a:ea typeface="Open Sans Light" panose="020B0306030504020204" pitchFamily="34" charset="0"/>
                <a:cs typeface="Open Sans Light" panose="020B0306030504020204" pitchFamily="34" charset="0"/>
              </a:rPr>
              <a:t>Here are some comments made by our children about the support they have received.</a:t>
            </a:r>
          </a:p>
          <a:p>
            <a:endParaRPr lang="en-GB" sz="1800" i="1" dirty="0"/>
          </a:p>
          <a:p>
            <a:endParaRPr lang="en-GB" sz="1800" i="1" dirty="0"/>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sp>
        <p:nvSpPr>
          <p:cNvPr id="5" name="Oval Callout 4"/>
          <p:cNvSpPr/>
          <p:nvPr/>
        </p:nvSpPr>
        <p:spPr>
          <a:xfrm>
            <a:off x="8653837" y="1484783"/>
            <a:ext cx="3371586" cy="2651281"/>
          </a:xfrm>
          <a:prstGeom prst="wedgeEllipseCallout">
            <a:avLst>
              <a:gd name="adj1" fmla="val -48900"/>
              <a:gd name="adj2" fmla="val 739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8" name="Oval Callout 7"/>
          <p:cNvSpPr/>
          <p:nvPr/>
        </p:nvSpPr>
        <p:spPr>
          <a:xfrm>
            <a:off x="4583831" y="1772816"/>
            <a:ext cx="3581973" cy="2016224"/>
          </a:xfrm>
          <a:prstGeom prst="wedgeEllipseCallout">
            <a:avLst>
              <a:gd name="adj1" fmla="val 20854"/>
              <a:gd name="adj2" fmla="val 76218"/>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9" name="Oval Callout 8"/>
          <p:cNvSpPr/>
          <p:nvPr/>
        </p:nvSpPr>
        <p:spPr>
          <a:xfrm>
            <a:off x="520995" y="1628800"/>
            <a:ext cx="3715149" cy="2232248"/>
          </a:xfrm>
          <a:prstGeom prst="wedgeEllipseCallout">
            <a:avLst>
              <a:gd name="adj1" fmla="val 28470"/>
              <a:gd name="adj2" fmla="val 66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10" name="TextBox 9"/>
          <p:cNvSpPr txBox="1"/>
          <p:nvPr/>
        </p:nvSpPr>
        <p:spPr>
          <a:xfrm>
            <a:off x="5071864" y="2105561"/>
            <a:ext cx="2778680" cy="1323439"/>
          </a:xfrm>
          <a:prstGeom prst="rect">
            <a:avLst/>
          </a:prstGeom>
          <a:noFill/>
        </p:spPr>
        <p:txBody>
          <a:bodyPr wrap="square" rtlCol="0">
            <a:spAutoFit/>
          </a:bodyPr>
          <a:lstStyle/>
          <a:p>
            <a:pPr algn="ctr" defTabSz="457200"/>
            <a:r>
              <a:rPr lang="en-GB" sz="2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‘I love attending with nurture with Mrs Day, it helps me to manage my emotions better. ’</a:t>
            </a:r>
          </a:p>
        </p:txBody>
      </p:sp>
      <p:pic>
        <p:nvPicPr>
          <p:cNvPr id="7" name="Picture 6" descr="Logo&#10;&#10;Description automatically generated">
            <a:extLst>
              <a:ext uri="{FF2B5EF4-FFF2-40B4-BE49-F238E27FC236}">
                <a16:creationId xmlns:a16="http://schemas.microsoft.com/office/drawing/2014/main" id="{B70C2D40-322B-0196-4DB6-DDCE56433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864" y="4517146"/>
            <a:ext cx="1888232" cy="1789099"/>
          </a:xfrm>
          <a:prstGeom prst="rect">
            <a:avLst/>
          </a:prstGeom>
        </p:spPr>
      </p:pic>
      <p:sp>
        <p:nvSpPr>
          <p:cNvPr id="4" name="TextBox 3">
            <a:extLst>
              <a:ext uri="{FF2B5EF4-FFF2-40B4-BE49-F238E27FC236}">
                <a16:creationId xmlns:a16="http://schemas.microsoft.com/office/drawing/2014/main" id="{CD98D0AF-737A-2F30-0020-E1EDC800831A}"/>
              </a:ext>
            </a:extLst>
          </p:cNvPr>
          <p:cNvSpPr txBox="1"/>
          <p:nvPr/>
        </p:nvSpPr>
        <p:spPr>
          <a:xfrm>
            <a:off x="9080205" y="2026875"/>
            <a:ext cx="2764846" cy="1508105"/>
          </a:xfrm>
          <a:prstGeom prst="rect">
            <a:avLst/>
          </a:prstGeom>
          <a:noFill/>
        </p:spPr>
        <p:txBody>
          <a:bodyPr wrap="square" rtlCol="0">
            <a:spAutoFit/>
          </a:bodyPr>
          <a:lstStyle/>
          <a:p>
            <a:pPr algn="ctr" defTabSz="457200"/>
            <a:r>
              <a:rPr lang="en-GB" sz="20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a:t>
            </a:r>
            <a:r>
              <a:rPr lang="en-GB"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Lunch club supports me at lunch times when I find playing with others and the noise of the dining hall tricky.'</a:t>
            </a:r>
          </a:p>
        </p:txBody>
      </p:sp>
      <p:sp>
        <p:nvSpPr>
          <p:cNvPr id="6" name="TextBox 5">
            <a:extLst>
              <a:ext uri="{FF2B5EF4-FFF2-40B4-BE49-F238E27FC236}">
                <a16:creationId xmlns:a16="http://schemas.microsoft.com/office/drawing/2014/main" id="{6899EC09-00AB-0FA4-9411-FE9F169B67A6}"/>
              </a:ext>
            </a:extLst>
          </p:cNvPr>
          <p:cNvSpPr txBox="1"/>
          <p:nvPr/>
        </p:nvSpPr>
        <p:spPr>
          <a:xfrm>
            <a:off x="1092585" y="2042555"/>
            <a:ext cx="2586280" cy="1323439"/>
          </a:xfrm>
          <a:prstGeom prst="rect">
            <a:avLst/>
          </a:prstGeom>
          <a:noFill/>
        </p:spPr>
        <p:txBody>
          <a:bodyPr wrap="square" rtlCol="0">
            <a:spAutoFit/>
          </a:bodyPr>
          <a:lstStyle/>
          <a:p>
            <a:pPr algn="ctr" defTabSz="457200"/>
            <a:r>
              <a:rPr lang="en-GB" sz="1400" dirty="0">
                <a:solidFill>
                  <a:prstClr val="white"/>
                </a:solidFill>
                <a:latin typeface="Calibri" panose="020F0502020204030204"/>
              </a:rPr>
              <a:t>‘</a:t>
            </a:r>
            <a:r>
              <a:rPr lang="en-GB" sz="20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’Mrs Wheller helps me with my reading and I now feel more confident.’</a:t>
            </a:r>
          </a:p>
        </p:txBody>
      </p:sp>
    </p:spTree>
    <p:extLst>
      <p:ext uri="{BB962C8B-B14F-4D97-AF65-F5344CB8AC3E}">
        <p14:creationId xmlns:p14="http://schemas.microsoft.com/office/powerpoint/2010/main" val="347827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785" y="548679"/>
            <a:ext cx="10069033" cy="5384287"/>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Governing Body – LAB Involvement</a:t>
            </a:r>
          </a:p>
          <a:p>
            <a:endPar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800" dirty="0">
                <a:latin typeface="Open Sans Light" panose="020B0306030504020204" pitchFamily="34" charset="0"/>
                <a:ea typeface="Open Sans Light" panose="020B0306030504020204" pitchFamily="34" charset="0"/>
                <a:cs typeface="Open Sans Light" panose="020B0306030504020204" pitchFamily="34" charset="0"/>
              </a:rPr>
              <a:t>Our school SEN Local Academy Board Member is:</a:t>
            </a:r>
          </a:p>
          <a:p>
            <a:r>
              <a:rPr lang="en-GB" sz="2800" b="1" dirty="0">
                <a:latin typeface="Open Sans Light" panose="020B0306030504020204" pitchFamily="34" charset="0"/>
                <a:ea typeface="Open Sans Light" panose="020B0306030504020204" pitchFamily="34" charset="0"/>
                <a:cs typeface="Open Sans Light" panose="020B0306030504020204" pitchFamily="34" charset="0"/>
              </a:rPr>
              <a:t>Shaun Eaton</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2000" b="1" dirty="0">
                <a:latin typeface="Open Sans Light" panose="020B0306030504020204" pitchFamily="34" charset="0"/>
                <a:ea typeface="Open Sans Light" panose="020B0306030504020204" pitchFamily="34" charset="0"/>
                <a:cs typeface="Open Sans Light" panose="020B0306030504020204" pitchFamily="34" charset="0"/>
              </a:rPr>
              <a:t>The Local Academy Board work together to :</a:t>
            </a:r>
          </a:p>
          <a:p>
            <a:pPr marL="285750" indent="-285750">
              <a:buClr>
                <a:schemeClr val="bg1"/>
              </a:buClr>
              <a:buFont typeface="Wingdings" panose="05000000000000000000" pitchFamily="2" charset="2"/>
              <a:buChar char="v"/>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Challenge the Headteacher and Inclusion Team regarding the provision for and the progress of children with any additional needs.</a:t>
            </a:r>
          </a:p>
          <a:p>
            <a:pPr marL="285750" indent="-285750">
              <a:buClr>
                <a:schemeClr val="bg1"/>
              </a:buClr>
              <a:buFont typeface="Wingdings" panose="05000000000000000000" pitchFamily="2" charset="2"/>
              <a:buChar char="v"/>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Complete pupil voice and book scrutiny monitoring for children with additional needs, to ensure the provision is enabling them to make the progress they are capable of.</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AA8E38BC-4F9B-01D4-2E17-F7864C676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4356" y="5267852"/>
            <a:ext cx="1403934" cy="1330227"/>
          </a:xfrm>
          <a:prstGeom prst="rect">
            <a:avLst/>
          </a:prstGeom>
        </p:spPr>
      </p:pic>
    </p:spTree>
    <p:extLst>
      <p:ext uri="{BB962C8B-B14F-4D97-AF65-F5344CB8AC3E}">
        <p14:creationId xmlns:p14="http://schemas.microsoft.com/office/powerpoint/2010/main" val="1246264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3135" y="1813954"/>
            <a:ext cx="10590028" cy="4464496"/>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What can parents/carers do if they are not happy?</a:t>
            </a:r>
          </a:p>
          <a:p>
            <a:endPar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If you have a complaint about the school’s provision for your child which cannot be resolved with the class teacher or the Inclusion Team, please contact the Headteacher and we will do everything we can to address the issue.</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Mrs N Johnson, Headteacher</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281" y="322033"/>
            <a:ext cx="1403934" cy="1330227"/>
          </a:xfrm>
          <a:prstGeom prst="rect">
            <a:avLst/>
          </a:prstGeom>
        </p:spPr>
      </p:pic>
    </p:spTree>
    <p:extLst>
      <p:ext uri="{BB962C8B-B14F-4D97-AF65-F5344CB8AC3E}">
        <p14:creationId xmlns:p14="http://schemas.microsoft.com/office/powerpoint/2010/main" val="367373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9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4972786" y="205051"/>
            <a:ext cx="6563540" cy="4366785"/>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6" name="TextBox 5"/>
          <p:cNvSpPr txBox="1"/>
          <p:nvPr/>
        </p:nvSpPr>
        <p:spPr>
          <a:xfrm>
            <a:off x="5874182" y="786455"/>
            <a:ext cx="4794791" cy="3046988"/>
          </a:xfrm>
          <a:prstGeom prst="rect">
            <a:avLst/>
          </a:prstGeom>
          <a:noFill/>
        </p:spPr>
        <p:txBody>
          <a:bodyPr wrap="square" rtlCol="0">
            <a:spAutoFit/>
          </a:bodyPr>
          <a:lstStyle/>
          <a:p>
            <a:pPr defTabSz="457200"/>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Hello my name is Mrs Johnson and I am the Headteacher and part of the Inclusion Team at Woodside.</a:t>
            </a:r>
          </a:p>
          <a:p>
            <a:pPr defTabSz="457200"/>
            <a:b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br>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I work with children, teachers, parents and agencies to ensure that our pupils’ needs are met.</a:t>
            </a:r>
          </a:p>
        </p:txBody>
      </p:sp>
      <p:sp>
        <p:nvSpPr>
          <p:cNvPr id="7" name="TextBox 6"/>
          <p:cNvSpPr txBox="1"/>
          <p:nvPr/>
        </p:nvSpPr>
        <p:spPr>
          <a:xfrm>
            <a:off x="489098" y="4784179"/>
            <a:ext cx="6687022" cy="1077218"/>
          </a:xfrm>
          <a:prstGeom prst="rect">
            <a:avLst/>
          </a:prstGeom>
          <a:noFill/>
        </p:spPr>
        <p:txBody>
          <a:bodyPr wrap="square" lIns="91440" tIns="45720" rIns="91440" bIns="45720" rtlCol="0" anchor="t">
            <a:spAutoFit/>
          </a:bodyPr>
          <a:lstStyle/>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 can contact me on </a:t>
            </a:r>
          </a:p>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01827 715 507.</a:t>
            </a:r>
            <a:endParaRPr lang="en-US" sz="3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4572801"/>
            <a:ext cx="2171786" cy="2057767"/>
          </a:xfrm>
          <a:prstGeom prst="rect">
            <a:avLst/>
          </a:prstGeom>
        </p:spPr>
      </p:pic>
      <p:pic>
        <p:nvPicPr>
          <p:cNvPr id="4" name="Picture 3" descr="Info panel picture">
            <a:extLst>
              <a:ext uri="{FF2B5EF4-FFF2-40B4-BE49-F238E27FC236}">
                <a16:creationId xmlns:a16="http://schemas.microsoft.com/office/drawing/2014/main" id="{A148487B-95E5-AABD-27F4-0E9BCD6483CE}"/>
              </a:ext>
            </a:extLst>
          </p:cNvPr>
          <p:cNvPicPr>
            <a:picLocks noChangeAspect="1"/>
          </p:cNvPicPr>
          <p:nvPr/>
        </p:nvPicPr>
        <p:blipFill>
          <a:blip r:embed="rId3"/>
          <a:stretch>
            <a:fillRect/>
          </a:stretch>
        </p:blipFill>
        <p:spPr>
          <a:xfrm>
            <a:off x="2388054" y="2711223"/>
            <a:ext cx="1905000" cy="1905000"/>
          </a:xfrm>
          <a:prstGeom prst="rect">
            <a:avLst/>
          </a:prstGeom>
        </p:spPr>
      </p:pic>
    </p:spTree>
    <p:extLst>
      <p:ext uri="{BB962C8B-B14F-4D97-AF65-F5344CB8AC3E}">
        <p14:creationId xmlns:p14="http://schemas.microsoft.com/office/powerpoint/2010/main" val="302931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2773" y="548680"/>
            <a:ext cx="11451264" cy="4464496"/>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Warwickshire Local Offer</a:t>
            </a:r>
          </a:p>
          <a:p>
            <a:endPar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By law, Warwickshire Local Authority has to provide information on a website detailing all services available in </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Warwickshire for children with Special Educational Needs and Disabilities. </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This information is called The Local Offer </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and can</a:t>
            </a:r>
          </a:p>
          <a:p>
            <a:r>
              <a:rPr lang="en-GB" dirty="0">
                <a:latin typeface="Open Sans Light" panose="020B0306030504020204" pitchFamily="34" charset="0"/>
                <a:ea typeface="Open Sans Light" panose="020B0306030504020204" pitchFamily="34" charset="0"/>
                <a:cs typeface="Open Sans Light" panose="020B0306030504020204" pitchFamily="34" charset="0"/>
              </a:rPr>
              <a:t> be found at:</a:t>
            </a: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 </a:t>
            </a:r>
            <a:r>
              <a:rPr lang="en-GB" sz="3600" b="1" dirty="0">
                <a:latin typeface="Open Sans Light" panose="020B0306030504020204" pitchFamily="34" charset="0"/>
                <a:ea typeface="Open Sans Light" panose="020B0306030504020204" pitchFamily="34" charset="0"/>
                <a:cs typeface="Open Sans Light" panose="020B0306030504020204" pitchFamily="34" charset="0"/>
              </a:rPr>
              <a:t>www.warwickshire.gov.uk/send </a:t>
            </a: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latin typeface="Calibri" panose="020F0502020204030204"/>
            </a:endParaRPr>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8542" y="5176039"/>
            <a:ext cx="1403934" cy="1330227"/>
          </a:xfrm>
          <a:prstGeom prst="rect">
            <a:avLst/>
          </a:prstGeom>
        </p:spPr>
      </p:pic>
    </p:spTree>
    <p:extLst>
      <p:ext uri="{BB962C8B-B14F-4D97-AF65-F5344CB8AC3E}">
        <p14:creationId xmlns:p14="http://schemas.microsoft.com/office/powerpoint/2010/main" val="297161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036-D98E-E844-4380-222A3EE0D2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DEBEBC8-5EC6-C24D-20CD-D757E505260B}"/>
              </a:ext>
            </a:extLst>
          </p:cNvPr>
          <p:cNvSpPr>
            <a:spLocks noGrp="1"/>
          </p:cNvSpPr>
          <p:nvPr>
            <p:ph type="subTitle" idx="1"/>
          </p:nvPr>
        </p:nvSpPr>
        <p:spPr>
          <a:xfrm>
            <a:off x="1919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a:extLst>
              <a:ext uri="{FF2B5EF4-FFF2-40B4-BE49-F238E27FC236}">
                <a16:creationId xmlns:a16="http://schemas.microsoft.com/office/drawing/2014/main" id="{E4EA86FC-DB3B-D2E9-DB1D-05D1873AF7FF}"/>
              </a:ext>
            </a:extLst>
          </p:cNvPr>
          <p:cNvSpPr/>
          <p:nvPr/>
        </p:nvSpPr>
        <p:spPr>
          <a:xfrm>
            <a:off x="3968552" y="-20463"/>
            <a:ext cx="7494829" cy="4593264"/>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F696C028-67EE-9441-309B-BD780804EAE4}"/>
              </a:ext>
            </a:extLst>
          </p:cNvPr>
          <p:cNvSpPr txBox="1"/>
          <p:nvPr/>
        </p:nvSpPr>
        <p:spPr>
          <a:xfrm>
            <a:off x="5071796" y="1073126"/>
            <a:ext cx="5200668" cy="2308324"/>
          </a:xfrm>
          <a:prstGeom prst="rect">
            <a:avLst/>
          </a:prstGeom>
          <a:noFill/>
        </p:spPr>
        <p:txBody>
          <a:bodyPr wrap="square" rtlCol="0">
            <a:spAutoFit/>
          </a:bodyPr>
          <a:lstStyle/>
          <a:p>
            <a:pPr defTabSz="457200"/>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Hello my name is Mrs Bruntlett and I am the Deputy Head at Woodside.</a:t>
            </a:r>
          </a:p>
          <a:p>
            <a:pPr defTabSz="457200"/>
            <a:b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br>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I work with children, teachers, and parents to ensure that our pupils’ needs are met.</a:t>
            </a:r>
          </a:p>
        </p:txBody>
      </p:sp>
      <p:sp>
        <p:nvSpPr>
          <p:cNvPr id="7" name="TextBox 6">
            <a:extLst>
              <a:ext uri="{FF2B5EF4-FFF2-40B4-BE49-F238E27FC236}">
                <a16:creationId xmlns:a16="http://schemas.microsoft.com/office/drawing/2014/main" id="{3B8D54C8-1296-CF5C-5C84-065426FF6668}"/>
              </a:ext>
            </a:extLst>
          </p:cNvPr>
          <p:cNvSpPr txBox="1"/>
          <p:nvPr/>
        </p:nvSpPr>
        <p:spPr>
          <a:xfrm>
            <a:off x="510363" y="4784179"/>
            <a:ext cx="6665757" cy="1077218"/>
          </a:xfrm>
          <a:prstGeom prst="rect">
            <a:avLst/>
          </a:prstGeom>
          <a:noFill/>
        </p:spPr>
        <p:txBody>
          <a:bodyPr wrap="square" lIns="91440" tIns="45720" rIns="91440" bIns="45720" rtlCol="0" anchor="t">
            <a:spAutoFit/>
          </a:bodyPr>
          <a:lstStyle/>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 can contact me on </a:t>
            </a:r>
          </a:p>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01827 715 507</a:t>
            </a:r>
            <a:endParaRPr lang="en-US" dirty="0">
              <a:solidFill>
                <a:prstClr val="black"/>
              </a:solidFill>
              <a:latin typeface="Calibri" panose="020F0502020204030204"/>
            </a:endParaRPr>
          </a:p>
        </p:txBody>
      </p:sp>
      <p:pic>
        <p:nvPicPr>
          <p:cNvPr id="2" name="Picture 1" descr="Logo&#10;&#10;Description automatically generated">
            <a:extLst>
              <a:ext uri="{FF2B5EF4-FFF2-40B4-BE49-F238E27FC236}">
                <a16:creationId xmlns:a16="http://schemas.microsoft.com/office/drawing/2014/main" id="{6A56B86B-C29F-11FF-49E1-0C8FE9DD2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4572801"/>
            <a:ext cx="2171786" cy="2057767"/>
          </a:xfrm>
          <a:prstGeom prst="rect">
            <a:avLst/>
          </a:prstGeom>
        </p:spPr>
      </p:pic>
      <p:pic>
        <p:nvPicPr>
          <p:cNvPr id="1026" name="Picture 2" descr="Info panel picture">
            <a:extLst>
              <a:ext uri="{FF2B5EF4-FFF2-40B4-BE49-F238E27FC236}">
                <a16:creationId xmlns:a16="http://schemas.microsoft.com/office/drawing/2014/main" id="{ADCB0559-2070-23E8-4EFD-C5AC9D341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1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9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4160517" y="95693"/>
            <a:ext cx="7450235" cy="4464496"/>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6" name="TextBox 5"/>
          <p:cNvSpPr txBox="1"/>
          <p:nvPr/>
        </p:nvSpPr>
        <p:spPr>
          <a:xfrm>
            <a:off x="5789123" y="687674"/>
            <a:ext cx="4147626" cy="3046988"/>
          </a:xfrm>
          <a:prstGeom prst="rect">
            <a:avLst/>
          </a:prstGeom>
          <a:noFill/>
        </p:spPr>
        <p:txBody>
          <a:bodyPr wrap="square" lIns="91440" tIns="45720" rIns="91440" bIns="45720" rtlCol="0" anchor="t">
            <a:spAutoFit/>
          </a:bodyPr>
          <a:lstStyle/>
          <a:p>
            <a:pPr defTabSz="457200"/>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Hello my name is Miss Orgill and I work with the Inclusion Team.</a:t>
            </a:r>
          </a:p>
          <a:p>
            <a:pPr defTabSz="457200"/>
            <a:b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br>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I work with children, teachers, parents and agencies to ensure that our pupils’ needs are met.</a:t>
            </a:r>
          </a:p>
        </p:txBody>
      </p:sp>
      <p:sp>
        <p:nvSpPr>
          <p:cNvPr id="7" name="TextBox 6"/>
          <p:cNvSpPr txBox="1"/>
          <p:nvPr/>
        </p:nvSpPr>
        <p:spPr>
          <a:xfrm>
            <a:off x="803412" y="5034629"/>
            <a:ext cx="5256584" cy="1077218"/>
          </a:xfrm>
          <a:prstGeom prst="rect">
            <a:avLst/>
          </a:prstGeom>
          <a:noFill/>
        </p:spPr>
        <p:txBody>
          <a:bodyPr wrap="square" lIns="91440" tIns="45720" rIns="91440" bIns="45720" rtlCol="0" anchor="t">
            <a:spAutoFit/>
          </a:bodyPr>
          <a:lstStyle/>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 can contact me on 01827 715 507.</a:t>
            </a:r>
            <a:endParaRPr lang="en-US" sz="3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4572801"/>
            <a:ext cx="2171786" cy="2057767"/>
          </a:xfrm>
          <a:prstGeom prst="rect">
            <a:avLst/>
          </a:prstGeom>
        </p:spPr>
      </p:pic>
      <p:pic>
        <p:nvPicPr>
          <p:cNvPr id="8" name="Picture 7" descr="Info panel picture">
            <a:extLst>
              <a:ext uri="{FF2B5EF4-FFF2-40B4-BE49-F238E27FC236}">
                <a16:creationId xmlns:a16="http://schemas.microsoft.com/office/drawing/2014/main" id="{A7FBA26C-2F8E-ACEA-848E-D078DDA21AF3}"/>
              </a:ext>
            </a:extLst>
          </p:cNvPr>
          <p:cNvPicPr>
            <a:picLocks noChangeAspect="1"/>
          </p:cNvPicPr>
          <p:nvPr/>
        </p:nvPicPr>
        <p:blipFill>
          <a:blip r:embed="rId3"/>
          <a:stretch>
            <a:fillRect/>
          </a:stretch>
        </p:blipFill>
        <p:spPr>
          <a:xfrm>
            <a:off x="2255251" y="2670269"/>
            <a:ext cx="1905266" cy="1905266"/>
          </a:xfrm>
          <a:prstGeom prst="rect">
            <a:avLst/>
          </a:prstGeom>
        </p:spPr>
      </p:pic>
    </p:spTree>
    <p:extLst>
      <p:ext uri="{BB962C8B-B14F-4D97-AF65-F5344CB8AC3E}">
        <p14:creationId xmlns:p14="http://schemas.microsoft.com/office/powerpoint/2010/main" val="381834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9536" y="476672"/>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4518837" y="-66176"/>
            <a:ext cx="7262038" cy="4464495"/>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6" name="TextBox 5"/>
          <p:cNvSpPr txBox="1"/>
          <p:nvPr/>
        </p:nvSpPr>
        <p:spPr>
          <a:xfrm>
            <a:off x="5616787" y="827243"/>
            <a:ext cx="5113419" cy="2677656"/>
          </a:xfrm>
          <a:prstGeom prst="rect">
            <a:avLst/>
          </a:prstGeom>
          <a:noFill/>
        </p:spPr>
        <p:txBody>
          <a:bodyPr wrap="square" rtlCol="0">
            <a:spAutoFit/>
          </a:bodyPr>
          <a:lstStyle/>
          <a:p>
            <a:pPr defTabSz="457200"/>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Hello my name is Mrs Day and I work with the Inclusion Team and I am Pastoral Lead.</a:t>
            </a:r>
          </a:p>
          <a:p>
            <a:pPr defTabSz="457200"/>
            <a:b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br>
            <a:r>
              <a:rPr lang="en-GB" sz="24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I work with children, teachers, parents and agencies to ensure that our pupils’ needs are met.</a:t>
            </a:r>
          </a:p>
        </p:txBody>
      </p:sp>
      <p:sp>
        <p:nvSpPr>
          <p:cNvPr id="7" name="TextBox 6"/>
          <p:cNvSpPr txBox="1"/>
          <p:nvPr/>
        </p:nvSpPr>
        <p:spPr>
          <a:xfrm>
            <a:off x="590466" y="5041193"/>
            <a:ext cx="5256584" cy="1077218"/>
          </a:xfrm>
          <a:prstGeom prst="rect">
            <a:avLst/>
          </a:prstGeom>
          <a:noFill/>
        </p:spPr>
        <p:txBody>
          <a:bodyPr wrap="square" lIns="91440" tIns="45720" rIns="91440" bIns="45720" rtlCol="0" anchor="t">
            <a:spAutoFit/>
          </a:bodyPr>
          <a:lstStyle/>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 can contact me on 01827 715 507.</a:t>
            </a:r>
            <a:endParaRPr lang="en-US" sz="3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4572801"/>
            <a:ext cx="2171786" cy="2057767"/>
          </a:xfrm>
          <a:prstGeom prst="rect">
            <a:avLst/>
          </a:prstGeom>
        </p:spPr>
      </p:pic>
      <p:pic>
        <p:nvPicPr>
          <p:cNvPr id="4" name="Picture 3" descr="Info panel picture">
            <a:extLst>
              <a:ext uri="{FF2B5EF4-FFF2-40B4-BE49-F238E27FC236}">
                <a16:creationId xmlns:a16="http://schemas.microsoft.com/office/drawing/2014/main" id="{04974A3C-52FD-40B6-3364-6E7D9816DCE2}"/>
              </a:ext>
            </a:extLst>
          </p:cNvPr>
          <p:cNvPicPr>
            <a:picLocks noChangeAspect="1"/>
          </p:cNvPicPr>
          <p:nvPr/>
        </p:nvPicPr>
        <p:blipFill>
          <a:blip r:embed="rId3"/>
          <a:stretch>
            <a:fillRect/>
          </a:stretch>
        </p:blipFill>
        <p:spPr>
          <a:xfrm>
            <a:off x="2449286" y="2711223"/>
            <a:ext cx="1905000" cy="1905000"/>
          </a:xfrm>
          <a:prstGeom prst="rect">
            <a:avLst/>
          </a:prstGeom>
        </p:spPr>
      </p:pic>
    </p:spTree>
    <p:extLst>
      <p:ext uri="{BB962C8B-B14F-4D97-AF65-F5344CB8AC3E}">
        <p14:creationId xmlns:p14="http://schemas.microsoft.com/office/powerpoint/2010/main" val="166383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9368" y="841204"/>
            <a:ext cx="8280920" cy="4464496"/>
          </a:xfrm>
        </p:spPr>
        <p:txBody>
          <a:bodyPr>
            <a:noAutofit/>
          </a:bodyPr>
          <a:lstStyle/>
          <a:p>
            <a:endParaRPr lang="en-GB" sz="1600" b="1" dirty="0"/>
          </a:p>
          <a:p>
            <a:endParaRPr lang="en-GB" sz="1600" b="1" dirty="0"/>
          </a:p>
          <a:p>
            <a:endParaRPr lang="en-GB" sz="1600" b="1" dirty="0"/>
          </a:p>
          <a:p>
            <a:endParaRPr lang="en-GB" sz="1600" b="1" dirty="0"/>
          </a:p>
          <a:p>
            <a:endParaRPr lang="en-GB" sz="1600" b="1" dirty="0"/>
          </a:p>
        </p:txBody>
      </p:sp>
      <p:sp>
        <p:nvSpPr>
          <p:cNvPr id="5" name="Oval Callout 4"/>
          <p:cNvSpPr/>
          <p:nvPr/>
        </p:nvSpPr>
        <p:spPr>
          <a:xfrm>
            <a:off x="4972786" y="332655"/>
            <a:ext cx="6988842" cy="4240145"/>
          </a:xfrm>
          <a:prstGeom prst="wedgeEllipseCallout">
            <a:avLst>
              <a:gd name="adj1" fmla="val -52770"/>
              <a:gd name="adj2" fmla="val 5006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6" name="TextBox 5"/>
          <p:cNvSpPr txBox="1"/>
          <p:nvPr/>
        </p:nvSpPr>
        <p:spPr>
          <a:xfrm>
            <a:off x="5735959" y="1086706"/>
            <a:ext cx="5258105" cy="2246769"/>
          </a:xfrm>
          <a:prstGeom prst="rect">
            <a:avLst/>
          </a:prstGeom>
          <a:noFill/>
        </p:spPr>
        <p:txBody>
          <a:bodyPr wrap="square" rtlCol="0">
            <a:spAutoFit/>
          </a:bodyPr>
          <a:lstStyle/>
          <a:p>
            <a:pPr defTabSz="457200"/>
            <a:r>
              <a:rPr lang="en-GB" sz="20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Hello my name is Miss Smallwood and I am Assistant Headteacher at Woodside and oversee Behaviour and liaise with the Inclusion Team.</a:t>
            </a:r>
          </a:p>
          <a:p>
            <a:pPr defTabSz="457200"/>
            <a:br>
              <a:rPr lang="en-GB" sz="20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br>
            <a:r>
              <a:rPr lang="en-GB" sz="2000"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I work with children, teachers and  parents to ensure that our pupils’ needs are met.</a:t>
            </a:r>
          </a:p>
        </p:txBody>
      </p:sp>
      <p:sp>
        <p:nvSpPr>
          <p:cNvPr id="7" name="TextBox 6"/>
          <p:cNvSpPr txBox="1"/>
          <p:nvPr/>
        </p:nvSpPr>
        <p:spPr>
          <a:xfrm>
            <a:off x="479374" y="5551202"/>
            <a:ext cx="5772569" cy="1077218"/>
          </a:xfrm>
          <a:prstGeom prst="rect">
            <a:avLst/>
          </a:prstGeom>
          <a:noFill/>
        </p:spPr>
        <p:txBody>
          <a:bodyPr wrap="square" rtlCol="0">
            <a:spAutoFit/>
          </a:bodyPr>
          <a:lstStyle/>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 can contact me on </a:t>
            </a:r>
          </a:p>
          <a:p>
            <a:pPr defTabSz="457200"/>
            <a:r>
              <a:rPr lang="en-GB" sz="32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01827 715 507.</a:t>
            </a:r>
          </a:p>
        </p:txBody>
      </p:sp>
      <p:pic>
        <p:nvPicPr>
          <p:cNvPr id="2" name="Picture 1" descr="Logo&#10;&#10;Description automatically generated">
            <a:extLst>
              <a:ext uri="{FF2B5EF4-FFF2-40B4-BE49-F238E27FC236}">
                <a16:creationId xmlns:a16="http://schemas.microsoft.com/office/drawing/2014/main" id="{0CD6B219-86AC-6341-C40F-A11F5D44B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4572801"/>
            <a:ext cx="2171786" cy="2057767"/>
          </a:xfrm>
          <a:prstGeom prst="rect">
            <a:avLst/>
          </a:prstGeom>
        </p:spPr>
      </p:pic>
      <p:pic>
        <p:nvPicPr>
          <p:cNvPr id="1026" name="Picture 2" descr="Info panel picture">
            <a:extLst>
              <a:ext uri="{FF2B5EF4-FFF2-40B4-BE49-F238E27FC236}">
                <a16:creationId xmlns:a16="http://schemas.microsoft.com/office/drawing/2014/main" id="{EB9492B9-F3D2-6C3E-680A-C67B2FAE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596" y="28410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3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7568" y="836712"/>
            <a:ext cx="7920880" cy="5040560"/>
          </a:xfrm>
        </p:spPr>
        <p:txBody>
          <a:bodyPr>
            <a:noAutofit/>
          </a:bodyPr>
          <a:lstStyle/>
          <a:p>
            <a:r>
              <a:rPr lang="en-GB" sz="36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Open and honest communication</a:t>
            </a:r>
          </a:p>
          <a:p>
            <a:r>
              <a:rPr lang="en-GB" sz="1800" dirty="0">
                <a:latin typeface="Open Sans Light" panose="020B0306030504020204" pitchFamily="34" charset="0"/>
                <a:ea typeface="Open Sans Light" panose="020B0306030504020204" pitchFamily="34" charset="0"/>
                <a:cs typeface="Open Sans Light" panose="020B0306030504020204" pitchFamily="34" charset="0"/>
              </a:rPr>
              <a:t>If you have a concern about your child, Mrs Day and Miss Orgill are available to speak to you. We always encourage you to speak to your child’s class teacher first. </a:t>
            </a:r>
          </a:p>
          <a:p>
            <a:r>
              <a:rPr lang="en-GB" sz="2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What happens if there is a concern about progress?</a:t>
            </a:r>
          </a:p>
          <a:p>
            <a:endParaRPr lang="en-GB" sz="28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2800" dirty="0"/>
          </a:p>
        </p:txBody>
      </p:sp>
      <p:sp>
        <p:nvSpPr>
          <p:cNvPr id="2" name="Right Arrow Callout 1"/>
          <p:cNvSpPr/>
          <p:nvPr/>
        </p:nvSpPr>
        <p:spPr>
          <a:xfrm>
            <a:off x="1930338" y="3857628"/>
            <a:ext cx="2022523" cy="2019644"/>
          </a:xfrm>
          <a:prstGeom prst="rightArrowCallout">
            <a:avLst>
              <a:gd name="adj1" fmla="val 25000"/>
              <a:gd name="adj2" fmla="val 25000"/>
              <a:gd name="adj3" fmla="val 25000"/>
              <a:gd name="adj4" fmla="val 58564"/>
            </a:avLst>
          </a:prstGeom>
          <a:solidFill>
            <a:srgbClr val="941100"/>
          </a:solid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6" name="Right Arrow Callout 5"/>
          <p:cNvSpPr/>
          <p:nvPr/>
        </p:nvSpPr>
        <p:spPr>
          <a:xfrm>
            <a:off x="3935760" y="3861048"/>
            <a:ext cx="2376264" cy="2016224"/>
          </a:xfrm>
          <a:prstGeom prst="rightArrowCallout">
            <a:avLst>
              <a:gd name="adj1" fmla="val 25000"/>
              <a:gd name="adj2" fmla="val 25000"/>
              <a:gd name="adj3" fmla="val 25000"/>
              <a:gd name="adj4" fmla="val 58564"/>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7" name="Right Arrow Callout 6"/>
          <p:cNvSpPr/>
          <p:nvPr/>
        </p:nvSpPr>
        <p:spPr>
          <a:xfrm>
            <a:off x="6312024" y="3861048"/>
            <a:ext cx="2376264" cy="2016224"/>
          </a:xfrm>
          <a:prstGeom prst="rightArrowCallout">
            <a:avLst>
              <a:gd name="adj1" fmla="val 25000"/>
              <a:gd name="adj2" fmla="val 25000"/>
              <a:gd name="adj3" fmla="val 25000"/>
              <a:gd name="adj4" fmla="val 56559"/>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8" name="Right Arrow Callout 7"/>
          <p:cNvSpPr/>
          <p:nvPr/>
        </p:nvSpPr>
        <p:spPr>
          <a:xfrm>
            <a:off x="8667768" y="3853790"/>
            <a:ext cx="1785950" cy="2075540"/>
          </a:xfrm>
          <a:prstGeom prst="rightArrowCallout">
            <a:avLst/>
          </a:prstGeom>
          <a:solidFill>
            <a:srgbClr val="94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9" name="Rectangle 8"/>
          <p:cNvSpPr/>
          <p:nvPr/>
        </p:nvSpPr>
        <p:spPr>
          <a:xfrm>
            <a:off x="1969278" y="3284984"/>
            <a:ext cx="1197764" cy="523220"/>
          </a:xfrm>
          <a:prstGeom prst="rect">
            <a:avLst/>
          </a:prstGeom>
          <a:noFill/>
        </p:spPr>
        <p:txBody>
          <a:bodyPr wrap="none" lIns="91440" tIns="45720" rIns="91440" bIns="45720">
            <a:spAutoFit/>
          </a:bodyPr>
          <a:lstStyle/>
          <a:p>
            <a:pPr algn="ctr" defTabSz="457200"/>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rPr>
              <a:t>Assess</a:t>
            </a:r>
          </a:p>
        </p:txBody>
      </p:sp>
      <p:sp>
        <p:nvSpPr>
          <p:cNvPr id="10" name="Rectangle 9"/>
          <p:cNvSpPr/>
          <p:nvPr/>
        </p:nvSpPr>
        <p:spPr>
          <a:xfrm>
            <a:off x="6645067" y="3284984"/>
            <a:ext cx="615874" cy="523220"/>
          </a:xfrm>
          <a:prstGeom prst="rect">
            <a:avLst/>
          </a:prstGeom>
          <a:noFill/>
        </p:spPr>
        <p:txBody>
          <a:bodyPr wrap="none" lIns="91440" tIns="45720" rIns="91440" bIns="45720">
            <a:spAutoFit/>
          </a:bodyPr>
          <a:lstStyle/>
          <a:p>
            <a:pPr algn="ctr" defTabSz="457200"/>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rPr>
              <a:t>Do</a:t>
            </a:r>
            <a:endParaRPr lang="en-GB"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endParaRPr>
          </a:p>
        </p:txBody>
      </p:sp>
      <p:sp>
        <p:nvSpPr>
          <p:cNvPr id="12" name="Rectangle 11"/>
          <p:cNvSpPr/>
          <p:nvPr/>
        </p:nvSpPr>
        <p:spPr>
          <a:xfrm>
            <a:off x="4151784" y="3283843"/>
            <a:ext cx="972109" cy="523220"/>
          </a:xfrm>
          <a:prstGeom prst="rect">
            <a:avLst/>
          </a:prstGeom>
          <a:noFill/>
        </p:spPr>
        <p:txBody>
          <a:bodyPr wrap="square" lIns="91440" tIns="45720" rIns="91440" bIns="45720">
            <a:spAutoFit/>
          </a:bodyPr>
          <a:lstStyle/>
          <a:p>
            <a:pPr algn="ctr" defTabSz="457200"/>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rPr>
              <a:t>Plan</a:t>
            </a:r>
            <a:endParaRPr lang="en-GB"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endParaRPr>
          </a:p>
        </p:txBody>
      </p:sp>
      <p:sp>
        <p:nvSpPr>
          <p:cNvPr id="13" name="Rectangle 12"/>
          <p:cNvSpPr/>
          <p:nvPr/>
        </p:nvSpPr>
        <p:spPr>
          <a:xfrm>
            <a:off x="8596330" y="3284984"/>
            <a:ext cx="1314784" cy="523220"/>
          </a:xfrm>
          <a:prstGeom prst="rect">
            <a:avLst/>
          </a:prstGeom>
          <a:noFill/>
        </p:spPr>
        <p:txBody>
          <a:bodyPr wrap="none" lIns="91440" tIns="45720" rIns="91440" bIns="45720">
            <a:spAutoFit/>
          </a:bodyPr>
          <a:lstStyle/>
          <a:p>
            <a:pPr algn="ctr" defTabSz="457200"/>
            <a:r>
              <a:rPr lang="en-US"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rPr>
              <a:t>Review</a:t>
            </a:r>
            <a:endParaRPr lang="en-GB" sz="2800" b="1" dirty="0">
              <a:ln w="18000">
                <a:solidFill>
                  <a:srgbClr val="941100"/>
                </a:solidFill>
                <a:prstDash val="solid"/>
                <a:miter lim="800000"/>
              </a:ln>
              <a:solidFill>
                <a:srgbClr val="941100"/>
              </a:solidFill>
              <a:effectLst>
                <a:outerShdw blurRad="25500" dist="23000" dir="7020000" algn="tl">
                  <a:srgbClr val="000000">
                    <a:alpha val="50000"/>
                  </a:srgbClr>
                </a:outerShdw>
              </a:effectLst>
              <a:latin typeface="Calibri" panose="020F0502020204030204"/>
            </a:endParaRPr>
          </a:p>
        </p:txBody>
      </p:sp>
      <p:sp>
        <p:nvSpPr>
          <p:cNvPr id="11" name="TextBox 10"/>
          <p:cNvSpPr txBox="1"/>
          <p:nvPr/>
        </p:nvSpPr>
        <p:spPr>
          <a:xfrm>
            <a:off x="2017686" y="4005064"/>
            <a:ext cx="1006481" cy="1569660"/>
          </a:xfrm>
          <a:prstGeom prst="rect">
            <a:avLst/>
          </a:prstGeom>
          <a:solidFill>
            <a:srgbClr val="941100"/>
          </a:solidFill>
        </p:spPr>
        <p:txBody>
          <a:bodyPr wrap="square" rtlCol="0">
            <a:spAutoFit/>
          </a:bodyPr>
          <a:lstStyle/>
          <a:p>
            <a:pPr defTabSz="457200"/>
            <a:r>
              <a:rPr lang="en-GB" sz="1200" dirty="0">
                <a:solidFill>
                  <a:prstClr val="white"/>
                </a:solidFill>
                <a:latin typeface="Calibri" panose="020F0502020204030204"/>
              </a:rPr>
              <a:t>Concerns from teachers/</a:t>
            </a:r>
          </a:p>
          <a:p>
            <a:pPr defTabSz="457200"/>
            <a:r>
              <a:rPr lang="en-GB" sz="1200" dirty="0">
                <a:solidFill>
                  <a:prstClr val="white"/>
                </a:solidFill>
                <a:latin typeface="Calibri" panose="020F0502020204030204"/>
              </a:rPr>
              <a:t>parents about progress are made and recorded</a:t>
            </a:r>
          </a:p>
        </p:txBody>
      </p:sp>
      <p:sp>
        <p:nvSpPr>
          <p:cNvPr id="15" name="TextBox 14"/>
          <p:cNvSpPr txBox="1"/>
          <p:nvPr/>
        </p:nvSpPr>
        <p:spPr>
          <a:xfrm>
            <a:off x="4071200" y="4014192"/>
            <a:ext cx="1052692" cy="1569660"/>
          </a:xfrm>
          <a:prstGeom prst="rect">
            <a:avLst/>
          </a:prstGeom>
          <a:noFill/>
        </p:spPr>
        <p:txBody>
          <a:bodyPr wrap="square" rtlCol="0">
            <a:spAutoFit/>
          </a:bodyPr>
          <a:lstStyle/>
          <a:p>
            <a:pPr defTabSz="457200"/>
            <a:r>
              <a:rPr lang="en-GB" sz="1200" dirty="0">
                <a:solidFill>
                  <a:prstClr val="white"/>
                </a:solidFill>
                <a:latin typeface="Calibri" panose="020F0502020204030204"/>
              </a:rPr>
              <a:t>Teachers and parents will meet with the SEN Team to discuss the child and produce a support plan.</a:t>
            </a:r>
          </a:p>
        </p:txBody>
      </p:sp>
      <p:sp>
        <p:nvSpPr>
          <p:cNvPr id="16" name="TextBox 15"/>
          <p:cNvSpPr txBox="1"/>
          <p:nvPr/>
        </p:nvSpPr>
        <p:spPr>
          <a:xfrm>
            <a:off x="6447464" y="4021118"/>
            <a:ext cx="1052692" cy="1384995"/>
          </a:xfrm>
          <a:prstGeom prst="rect">
            <a:avLst/>
          </a:prstGeom>
          <a:noFill/>
        </p:spPr>
        <p:txBody>
          <a:bodyPr wrap="square" rtlCol="0">
            <a:spAutoFit/>
          </a:bodyPr>
          <a:lstStyle/>
          <a:p>
            <a:pPr defTabSz="457200"/>
            <a:r>
              <a:rPr lang="en-GB" sz="1200" dirty="0">
                <a:solidFill>
                  <a:prstClr val="white"/>
                </a:solidFill>
                <a:latin typeface="Calibri" panose="020F0502020204030204"/>
              </a:rPr>
              <a:t>Provision is given to the child. </a:t>
            </a:r>
          </a:p>
          <a:p>
            <a:pPr defTabSz="457200"/>
            <a:r>
              <a:rPr lang="en-GB" sz="1200" dirty="0">
                <a:solidFill>
                  <a:prstClr val="white"/>
                </a:solidFill>
                <a:latin typeface="Calibri" panose="020F0502020204030204"/>
              </a:rPr>
              <a:t>Input from the teacher,</a:t>
            </a:r>
          </a:p>
          <a:p>
            <a:pPr defTabSz="457200"/>
            <a:r>
              <a:rPr lang="en-GB" sz="1200" dirty="0">
                <a:solidFill>
                  <a:prstClr val="white"/>
                </a:solidFill>
                <a:latin typeface="Calibri" panose="020F0502020204030204"/>
              </a:rPr>
              <a:t>pupil and SEN Team </a:t>
            </a:r>
          </a:p>
        </p:txBody>
      </p:sp>
      <p:sp>
        <p:nvSpPr>
          <p:cNvPr id="17" name="TextBox 16"/>
          <p:cNvSpPr txBox="1"/>
          <p:nvPr/>
        </p:nvSpPr>
        <p:spPr>
          <a:xfrm>
            <a:off x="8748796" y="3940895"/>
            <a:ext cx="1052692" cy="1615827"/>
          </a:xfrm>
          <a:prstGeom prst="rect">
            <a:avLst/>
          </a:prstGeom>
          <a:noFill/>
        </p:spPr>
        <p:txBody>
          <a:bodyPr wrap="square" rtlCol="0">
            <a:spAutoFit/>
          </a:bodyPr>
          <a:lstStyle/>
          <a:p>
            <a:pPr defTabSz="457200"/>
            <a:r>
              <a:rPr lang="en-GB" sz="1100" dirty="0">
                <a:solidFill>
                  <a:prstClr val="white"/>
                </a:solidFill>
                <a:latin typeface="Calibri" panose="020F0502020204030204"/>
              </a:rPr>
              <a:t>If there are still concerns then SENCO will arrange for external support and agencies to become involved.</a:t>
            </a:r>
          </a:p>
        </p:txBody>
      </p:sp>
    </p:spTree>
    <p:extLst>
      <p:ext uri="{BB962C8B-B14F-4D97-AF65-F5344CB8AC3E}">
        <p14:creationId xmlns:p14="http://schemas.microsoft.com/office/powerpoint/2010/main" val="289930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3646" y="1360967"/>
            <a:ext cx="10940902" cy="4295554"/>
          </a:xfrm>
        </p:spPr>
        <p:txBody>
          <a:bodyPr>
            <a:noAutofit/>
          </a:bodyPr>
          <a:lstStyle/>
          <a:p>
            <a:endParaRPr lang="en-GB" sz="3200" b="1" dirty="0"/>
          </a:p>
          <a:p>
            <a:r>
              <a:rPr lang="en-GB" sz="3200" b="1" dirty="0">
                <a:solidFill>
                  <a:srgbClr val="941100"/>
                </a:solidFill>
                <a:latin typeface="Open Sans Light" panose="020B0306030504020204" pitchFamily="34" charset="0"/>
                <a:ea typeface="Open Sans Light" panose="020B0306030504020204" pitchFamily="34" charset="0"/>
                <a:cs typeface="Open Sans Light" panose="020B0306030504020204" pitchFamily="34" charset="0"/>
              </a:rPr>
              <a:t>How will the School let me know if they have any concerns?</a:t>
            </a:r>
          </a:p>
          <a:p>
            <a:endParaRPr lang="en-GB" sz="1600" i="1"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2000" b="1" i="1" dirty="0">
                <a:latin typeface="Open Sans Light" panose="020B0306030504020204" pitchFamily="34" charset="0"/>
                <a:ea typeface="Open Sans Light" panose="020B0306030504020204" pitchFamily="34" charset="0"/>
                <a:cs typeface="Open Sans Light" panose="020B0306030504020204" pitchFamily="34" charset="0"/>
              </a:rPr>
              <a:t>If School thinks your child needs extra support, we will always talk to you about this</a:t>
            </a: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In the first instance your child’s class teacher will liaise with you by arranging a meeting in school to discuss progress.</a:t>
            </a: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There are scheduled progress meetings in the Autumn, Spring and Summer term which provide an opportunity to discuss any concerns with their learning.</a:t>
            </a:r>
          </a:p>
          <a:p>
            <a:pPr algn="l">
              <a:buClr>
                <a:schemeClr val="bg1"/>
              </a:buClr>
            </a:pP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Clr>
                <a:schemeClr val="bg1"/>
              </a:buClr>
              <a:buFont typeface="Arial" panose="020B0604020202020204" pitchFamily="34" charset="0"/>
              <a:buChar char="•"/>
            </a:pPr>
            <a:r>
              <a:rPr lang="en-GB" sz="2000" dirty="0">
                <a:latin typeface="Open Sans Light" panose="020B0306030504020204" pitchFamily="34" charset="0"/>
                <a:ea typeface="Open Sans Light" panose="020B0306030504020204" pitchFamily="34" charset="0"/>
                <a:cs typeface="Open Sans Light" panose="020B0306030504020204" pitchFamily="34" charset="0"/>
              </a:rPr>
              <a:t>The School’s graduated approach to meeting learning difficulties has been designed so that parent/carers will be informed if their child has been identified as requiring additional support.</a:t>
            </a:r>
          </a:p>
          <a:p>
            <a:pPr marL="285750" indent="-285750" algn="l">
              <a:buClr>
                <a:schemeClr val="bg1"/>
              </a:buClr>
              <a:buFont typeface="Arial" panose="020B0604020202020204" pitchFamily="34" charset="0"/>
              <a:buChar char="•"/>
            </a:pPr>
            <a:endParaRPr lang="en-GB" sz="1600" i="1" dirty="0"/>
          </a:p>
        </p:txBody>
      </p:sp>
      <p:pic>
        <p:nvPicPr>
          <p:cNvPr id="6" name="Picture 5" descr="Logo&#10;&#10;Description automatically generated">
            <a:extLst>
              <a:ext uri="{FF2B5EF4-FFF2-40B4-BE49-F238E27FC236}">
                <a16:creationId xmlns:a16="http://schemas.microsoft.com/office/drawing/2014/main" id="{9D8F2711-3F99-14A2-0679-7CFB6B2C1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316" y="79088"/>
            <a:ext cx="1551368" cy="1470012"/>
          </a:xfrm>
          <a:prstGeom prst="rect">
            <a:avLst/>
          </a:prstGeom>
        </p:spPr>
      </p:pic>
    </p:spTree>
    <p:extLst>
      <p:ext uri="{BB962C8B-B14F-4D97-AF65-F5344CB8AC3E}">
        <p14:creationId xmlns:p14="http://schemas.microsoft.com/office/powerpoint/2010/main" val="7766938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55</TotalTime>
  <Words>3434</Words>
  <Application>Microsoft Office PowerPoint</Application>
  <PresentationFormat>Widescreen</PresentationFormat>
  <Paragraphs>358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Calibri</vt:lpstr>
      <vt:lpstr>Calibri Light</vt:lpstr>
      <vt:lpstr>Open Sans Light</vt:lpstr>
      <vt:lpstr>Wingdings</vt:lpstr>
      <vt:lpstr>1_Office Theme</vt:lpstr>
      <vt:lpstr>SEND School  Local Offer Information Report 2025-26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Orgill</dc:creator>
  <cp:lastModifiedBy>Natasha Johnson</cp:lastModifiedBy>
  <cp:revision>2</cp:revision>
  <dcterms:created xsi:type="dcterms:W3CDTF">2025-09-15T09:36:08Z</dcterms:created>
  <dcterms:modified xsi:type="dcterms:W3CDTF">2025-09-15T18:46:46Z</dcterms:modified>
</cp:coreProperties>
</file>