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30"/>
  </p:notesMasterIdLst>
  <p:handoutMasterIdLst>
    <p:handoutMasterId r:id="rId31"/>
  </p:handoutMasterIdLst>
  <p:sldIdLst>
    <p:sldId id="256" r:id="rId2"/>
    <p:sldId id="261" r:id="rId3"/>
    <p:sldId id="263" r:id="rId4"/>
    <p:sldId id="326" r:id="rId5"/>
    <p:sldId id="327" r:id="rId6"/>
    <p:sldId id="271" r:id="rId7"/>
    <p:sldId id="333" r:id="rId8"/>
    <p:sldId id="297" r:id="rId9"/>
    <p:sldId id="325" r:id="rId10"/>
    <p:sldId id="335" r:id="rId11"/>
    <p:sldId id="334" r:id="rId12"/>
    <p:sldId id="339" r:id="rId13"/>
    <p:sldId id="340" r:id="rId14"/>
    <p:sldId id="337" r:id="rId15"/>
    <p:sldId id="338" r:id="rId16"/>
    <p:sldId id="341" r:id="rId17"/>
    <p:sldId id="304" r:id="rId18"/>
    <p:sldId id="299" r:id="rId19"/>
    <p:sldId id="329" r:id="rId20"/>
    <p:sldId id="328" r:id="rId21"/>
    <p:sldId id="330" r:id="rId22"/>
    <p:sldId id="300" r:id="rId23"/>
    <p:sldId id="322" r:id="rId24"/>
    <p:sldId id="262" r:id="rId25"/>
    <p:sldId id="331" r:id="rId26"/>
    <p:sldId id="303" r:id="rId27"/>
    <p:sldId id="276" r:id="rId28"/>
    <p:sldId id="302"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063DA-F2B6-482A-A5AD-6C578A144FDB}" v="1" dt="2025-09-10T14:12:05.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9" autoAdjust="0"/>
    <p:restoredTop sz="62963" autoAdjust="0"/>
  </p:normalViewPr>
  <p:slideViewPr>
    <p:cSldViewPr>
      <p:cViewPr varScale="1">
        <p:scale>
          <a:sx n="40" d="100"/>
          <a:sy n="40" d="100"/>
        </p:scale>
        <p:origin x="2068" y="2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eine Groucott" userId="2f50b5d2-7bfa-4e8d-b964-bbd5c3c540df" providerId="ADAL" clId="{B39D7D51-7CF3-41F2-8F31-2EAF7678E436}"/>
    <pc:docChg chg="modSld">
      <pc:chgData name="Madeleine Groucott" userId="2f50b5d2-7bfa-4e8d-b964-bbd5c3c540df" providerId="ADAL" clId="{B39D7D51-7CF3-41F2-8F31-2EAF7678E436}" dt="2025-09-10T14:12:42.271" v="66" actId="20577"/>
      <pc:docMkLst>
        <pc:docMk/>
      </pc:docMkLst>
      <pc:sldChg chg="delSp modSp mod">
        <pc:chgData name="Madeleine Groucott" userId="2f50b5d2-7bfa-4e8d-b964-bbd5c3c540df" providerId="ADAL" clId="{B39D7D51-7CF3-41F2-8F31-2EAF7678E436}" dt="2025-09-10T14:12:42.271" v="66" actId="20577"/>
        <pc:sldMkLst>
          <pc:docMk/>
          <pc:sldMk cId="310544755" sldId="329"/>
        </pc:sldMkLst>
        <pc:spChg chg="mod">
          <ac:chgData name="Madeleine Groucott" userId="2f50b5d2-7bfa-4e8d-b964-bbd5c3c540df" providerId="ADAL" clId="{B39D7D51-7CF3-41F2-8F31-2EAF7678E436}" dt="2025-09-10T14:12:42.271" v="66" actId="20577"/>
          <ac:spMkLst>
            <pc:docMk/>
            <pc:sldMk cId="310544755" sldId="329"/>
            <ac:spMk id="3" creationId="{DE8E70AB-A485-49BE-C9AB-DB48E2619D4B}"/>
          </ac:spMkLst>
        </pc:spChg>
        <pc:picChg chg="del">
          <ac:chgData name="Madeleine Groucott" userId="2f50b5d2-7bfa-4e8d-b964-bbd5c3c540df" providerId="ADAL" clId="{B39D7D51-7CF3-41F2-8F31-2EAF7678E436}" dt="2025-09-10T14:12:05.060" v="0" actId="478"/>
          <ac:picMkLst>
            <pc:docMk/>
            <pc:sldMk cId="310544755" sldId="329"/>
            <ac:picMk id="11268" creationId="{379A1C9F-C2BA-F5E5-BE53-DA677A08A2E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ADA2B-66A3-43FE-84FF-F377010455B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C9B3327-F665-4969-9488-F448F0596381}">
      <dgm:prSet/>
      <dgm:spPr/>
      <dgm:t>
        <a:bodyPr/>
        <a:lstStyle/>
        <a:p>
          <a:pPr>
            <a:lnSpc>
              <a:spcPct val="100000"/>
            </a:lnSpc>
            <a:defRPr cap="all"/>
          </a:pPr>
          <a:r>
            <a:rPr lang="en-US" b="1" dirty="0"/>
            <a:t>READY</a:t>
          </a:r>
          <a:endParaRPr lang="en-US" dirty="0"/>
        </a:p>
      </dgm:t>
    </dgm:pt>
    <dgm:pt modelId="{C5C565FD-D755-4831-80FC-0129A6D91816}" type="parTrans" cxnId="{96FA8104-0927-4C4B-8E53-39C7DDA85310}">
      <dgm:prSet/>
      <dgm:spPr/>
      <dgm:t>
        <a:bodyPr/>
        <a:lstStyle/>
        <a:p>
          <a:endParaRPr lang="en-US"/>
        </a:p>
      </dgm:t>
    </dgm:pt>
    <dgm:pt modelId="{D2CD817C-524F-4D85-8C7B-A5BD2D266FCE}" type="sibTrans" cxnId="{96FA8104-0927-4C4B-8E53-39C7DDA85310}">
      <dgm:prSet/>
      <dgm:spPr/>
      <dgm:t>
        <a:bodyPr/>
        <a:lstStyle/>
        <a:p>
          <a:endParaRPr lang="en-US"/>
        </a:p>
      </dgm:t>
    </dgm:pt>
    <dgm:pt modelId="{07D6576D-7342-41FB-910C-C999AA957236}">
      <dgm:prSet/>
      <dgm:spPr/>
      <dgm:t>
        <a:bodyPr/>
        <a:lstStyle/>
        <a:p>
          <a:pPr>
            <a:lnSpc>
              <a:spcPct val="100000"/>
            </a:lnSpc>
            <a:defRPr cap="all"/>
          </a:pPr>
          <a:r>
            <a:rPr lang="en-US" b="1" dirty="0"/>
            <a:t>RESPECTFUL</a:t>
          </a:r>
          <a:endParaRPr lang="en-US" dirty="0"/>
        </a:p>
      </dgm:t>
    </dgm:pt>
    <dgm:pt modelId="{55B47ADF-E146-4350-BE79-E4623E8B494B}" type="parTrans" cxnId="{8A017074-150B-4A7B-A12C-E564EE5548FD}">
      <dgm:prSet/>
      <dgm:spPr/>
      <dgm:t>
        <a:bodyPr/>
        <a:lstStyle/>
        <a:p>
          <a:endParaRPr lang="en-US"/>
        </a:p>
      </dgm:t>
    </dgm:pt>
    <dgm:pt modelId="{FAF0EDA3-FB23-4D36-AE70-9E0870148BA3}" type="sibTrans" cxnId="{8A017074-150B-4A7B-A12C-E564EE5548FD}">
      <dgm:prSet/>
      <dgm:spPr/>
      <dgm:t>
        <a:bodyPr/>
        <a:lstStyle/>
        <a:p>
          <a:endParaRPr lang="en-US"/>
        </a:p>
      </dgm:t>
    </dgm:pt>
    <dgm:pt modelId="{F9EF4B45-719A-415C-9F78-BDD212B63623}">
      <dgm:prSet/>
      <dgm:spPr/>
      <dgm:t>
        <a:bodyPr/>
        <a:lstStyle/>
        <a:p>
          <a:pPr>
            <a:lnSpc>
              <a:spcPct val="100000"/>
            </a:lnSpc>
            <a:defRPr cap="all"/>
          </a:pPr>
          <a:r>
            <a:rPr lang="en-US" b="1" dirty="0"/>
            <a:t>SAFE</a:t>
          </a:r>
          <a:endParaRPr lang="en-US" dirty="0"/>
        </a:p>
      </dgm:t>
    </dgm:pt>
    <dgm:pt modelId="{65D75D96-5855-4F25-B8B4-FCCA95304DEE}" type="parTrans" cxnId="{6792954A-A52B-426F-80E6-938A0AA90E54}">
      <dgm:prSet/>
      <dgm:spPr/>
      <dgm:t>
        <a:bodyPr/>
        <a:lstStyle/>
        <a:p>
          <a:endParaRPr lang="en-US"/>
        </a:p>
      </dgm:t>
    </dgm:pt>
    <dgm:pt modelId="{82B27324-C6AA-4300-A09C-8FA0B8F64143}" type="sibTrans" cxnId="{6792954A-A52B-426F-80E6-938A0AA90E54}">
      <dgm:prSet/>
      <dgm:spPr/>
      <dgm:t>
        <a:bodyPr/>
        <a:lstStyle/>
        <a:p>
          <a:endParaRPr lang="en-US"/>
        </a:p>
      </dgm:t>
    </dgm:pt>
    <dgm:pt modelId="{B77AC8E3-36D1-4482-9A3D-B43F67DC729C}" type="pres">
      <dgm:prSet presAssocID="{36AADA2B-66A3-43FE-84FF-F377010455B4}" presName="root" presStyleCnt="0">
        <dgm:presLayoutVars>
          <dgm:dir/>
          <dgm:resizeHandles val="exact"/>
        </dgm:presLayoutVars>
      </dgm:prSet>
      <dgm:spPr/>
    </dgm:pt>
    <dgm:pt modelId="{141AF637-7F20-4F42-A850-0DFCC3CB2E9E}" type="pres">
      <dgm:prSet presAssocID="{6C9B3327-F665-4969-9488-F448F0596381}" presName="compNode" presStyleCnt="0"/>
      <dgm:spPr/>
    </dgm:pt>
    <dgm:pt modelId="{386F2CCE-43E9-4B29-97B0-EC9BA3DB4B86}" type="pres">
      <dgm:prSet presAssocID="{6C9B3327-F665-4969-9488-F448F0596381}" presName="iconBgRect" presStyleLbl="bgShp" presStyleIdx="0" presStyleCnt="3"/>
      <dgm:spPr/>
    </dgm:pt>
    <dgm:pt modelId="{35B8CE0B-2EB8-48EF-A6EB-233DB8F536D6}" type="pres">
      <dgm:prSet presAssocID="{6C9B3327-F665-4969-9488-F448F0596381}" presName="iconRect" presStyleLbl="node1" presStyleIdx="0" presStyleCnt="3" custLinFactNeighborY="396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01A235FD-C9A8-43D2-89A1-E1709035CF87}" type="pres">
      <dgm:prSet presAssocID="{6C9B3327-F665-4969-9488-F448F0596381}" presName="spaceRect" presStyleCnt="0"/>
      <dgm:spPr/>
    </dgm:pt>
    <dgm:pt modelId="{1F3A8C17-3233-49DB-9EAF-82375ACC0B31}" type="pres">
      <dgm:prSet presAssocID="{6C9B3327-F665-4969-9488-F448F0596381}" presName="textRect" presStyleLbl="revTx" presStyleIdx="0" presStyleCnt="3">
        <dgm:presLayoutVars>
          <dgm:chMax val="1"/>
          <dgm:chPref val="1"/>
        </dgm:presLayoutVars>
      </dgm:prSet>
      <dgm:spPr/>
    </dgm:pt>
    <dgm:pt modelId="{EF30D977-BF52-4208-BCC8-E743BD7E97D0}" type="pres">
      <dgm:prSet presAssocID="{D2CD817C-524F-4D85-8C7B-A5BD2D266FCE}" presName="sibTrans" presStyleCnt="0"/>
      <dgm:spPr/>
    </dgm:pt>
    <dgm:pt modelId="{BEC8B20E-B522-4473-B612-4F8C4B36AFEE}" type="pres">
      <dgm:prSet presAssocID="{07D6576D-7342-41FB-910C-C999AA957236}" presName="compNode" presStyleCnt="0"/>
      <dgm:spPr/>
    </dgm:pt>
    <dgm:pt modelId="{3C57CAD8-5FEE-4775-B8CC-FF5D38E59A41}" type="pres">
      <dgm:prSet presAssocID="{07D6576D-7342-41FB-910C-C999AA957236}" presName="iconBgRect" presStyleLbl="bgShp" presStyleIdx="1" presStyleCnt="3"/>
      <dgm:spPr/>
    </dgm:pt>
    <dgm:pt modelId="{4812ED7D-F60B-4350-845D-CBFA357C1DF0}" type="pres">
      <dgm:prSet presAssocID="{07D6576D-7342-41FB-910C-C999AA9572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umbs Up Sign"/>
        </a:ext>
      </dgm:extLst>
    </dgm:pt>
    <dgm:pt modelId="{A804327F-CE82-4161-A54D-EE85BC7FAB9F}" type="pres">
      <dgm:prSet presAssocID="{07D6576D-7342-41FB-910C-C999AA957236}" presName="spaceRect" presStyleCnt="0"/>
      <dgm:spPr/>
    </dgm:pt>
    <dgm:pt modelId="{5C45ABAC-7B37-4360-AB69-71007E38093A}" type="pres">
      <dgm:prSet presAssocID="{07D6576D-7342-41FB-910C-C999AA957236}" presName="textRect" presStyleLbl="revTx" presStyleIdx="1" presStyleCnt="3">
        <dgm:presLayoutVars>
          <dgm:chMax val="1"/>
          <dgm:chPref val="1"/>
        </dgm:presLayoutVars>
      </dgm:prSet>
      <dgm:spPr/>
    </dgm:pt>
    <dgm:pt modelId="{CBC33DB3-3C2E-4AD5-80DB-84E8C8B1FF3F}" type="pres">
      <dgm:prSet presAssocID="{FAF0EDA3-FB23-4D36-AE70-9E0870148BA3}" presName="sibTrans" presStyleCnt="0"/>
      <dgm:spPr/>
    </dgm:pt>
    <dgm:pt modelId="{B7184760-BEA3-4EBE-AF58-9E24BC9D8913}" type="pres">
      <dgm:prSet presAssocID="{F9EF4B45-719A-415C-9F78-BDD212B63623}" presName="compNode" presStyleCnt="0"/>
      <dgm:spPr/>
    </dgm:pt>
    <dgm:pt modelId="{B8D53FD9-1255-4CEC-BE12-42B3884FE0C7}" type="pres">
      <dgm:prSet presAssocID="{F9EF4B45-719A-415C-9F78-BDD212B63623}" presName="iconBgRect" presStyleLbl="bgShp" presStyleIdx="2" presStyleCnt="3"/>
      <dgm:spPr/>
    </dgm:pt>
    <dgm:pt modelId="{39B84D56-3823-4417-AA21-615C9CE45E3A}" type="pres">
      <dgm:prSet presAssocID="{F9EF4B45-719A-415C-9F78-BDD212B636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afe"/>
        </a:ext>
      </dgm:extLst>
    </dgm:pt>
    <dgm:pt modelId="{8D40F203-00CB-4D65-9FC1-95182AE1418E}" type="pres">
      <dgm:prSet presAssocID="{F9EF4B45-719A-415C-9F78-BDD212B63623}" presName="spaceRect" presStyleCnt="0"/>
      <dgm:spPr/>
    </dgm:pt>
    <dgm:pt modelId="{B0EA35BB-AB04-4D4F-9AA5-8CA05AE90C7E}" type="pres">
      <dgm:prSet presAssocID="{F9EF4B45-719A-415C-9F78-BDD212B63623}" presName="textRect" presStyleLbl="revTx" presStyleIdx="2" presStyleCnt="3">
        <dgm:presLayoutVars>
          <dgm:chMax val="1"/>
          <dgm:chPref val="1"/>
        </dgm:presLayoutVars>
      </dgm:prSet>
      <dgm:spPr/>
    </dgm:pt>
  </dgm:ptLst>
  <dgm:cxnLst>
    <dgm:cxn modelId="{96FA8104-0927-4C4B-8E53-39C7DDA85310}" srcId="{36AADA2B-66A3-43FE-84FF-F377010455B4}" destId="{6C9B3327-F665-4969-9488-F448F0596381}" srcOrd="0" destOrd="0" parTransId="{C5C565FD-D755-4831-80FC-0129A6D91816}" sibTransId="{D2CD817C-524F-4D85-8C7B-A5BD2D266FCE}"/>
    <dgm:cxn modelId="{E1F1C73A-01F9-4447-9E39-D9AE04C2B7FF}" type="presOf" srcId="{36AADA2B-66A3-43FE-84FF-F377010455B4}" destId="{B77AC8E3-36D1-4482-9A3D-B43F67DC729C}" srcOrd="0" destOrd="0" presId="urn:microsoft.com/office/officeart/2018/5/layout/IconCircleLabelList"/>
    <dgm:cxn modelId="{6792954A-A52B-426F-80E6-938A0AA90E54}" srcId="{36AADA2B-66A3-43FE-84FF-F377010455B4}" destId="{F9EF4B45-719A-415C-9F78-BDD212B63623}" srcOrd="2" destOrd="0" parTransId="{65D75D96-5855-4F25-B8B4-FCCA95304DEE}" sibTransId="{82B27324-C6AA-4300-A09C-8FA0B8F64143}"/>
    <dgm:cxn modelId="{8A017074-150B-4A7B-A12C-E564EE5548FD}" srcId="{36AADA2B-66A3-43FE-84FF-F377010455B4}" destId="{07D6576D-7342-41FB-910C-C999AA957236}" srcOrd="1" destOrd="0" parTransId="{55B47ADF-E146-4350-BE79-E4623E8B494B}" sibTransId="{FAF0EDA3-FB23-4D36-AE70-9E0870148BA3}"/>
    <dgm:cxn modelId="{F0A90C57-51D9-F545-B44B-B0C0C833B7C8}" type="presOf" srcId="{F9EF4B45-719A-415C-9F78-BDD212B63623}" destId="{B0EA35BB-AB04-4D4F-9AA5-8CA05AE90C7E}" srcOrd="0" destOrd="0" presId="urn:microsoft.com/office/officeart/2018/5/layout/IconCircleLabelList"/>
    <dgm:cxn modelId="{7162A787-4280-4947-BC5F-0A0EA55CEA8E}" type="presOf" srcId="{07D6576D-7342-41FB-910C-C999AA957236}" destId="{5C45ABAC-7B37-4360-AB69-71007E38093A}" srcOrd="0" destOrd="0" presId="urn:microsoft.com/office/officeart/2018/5/layout/IconCircleLabelList"/>
    <dgm:cxn modelId="{D0D80EA7-399F-3C4C-A3A7-C4BD6FC26A23}" type="presOf" srcId="{6C9B3327-F665-4969-9488-F448F0596381}" destId="{1F3A8C17-3233-49DB-9EAF-82375ACC0B31}" srcOrd="0" destOrd="0" presId="urn:microsoft.com/office/officeart/2018/5/layout/IconCircleLabelList"/>
    <dgm:cxn modelId="{37DBE9A6-B959-A444-9DFF-822605E7B264}" type="presParOf" srcId="{B77AC8E3-36D1-4482-9A3D-B43F67DC729C}" destId="{141AF637-7F20-4F42-A850-0DFCC3CB2E9E}" srcOrd="0" destOrd="0" presId="urn:microsoft.com/office/officeart/2018/5/layout/IconCircleLabelList"/>
    <dgm:cxn modelId="{64C48377-4048-F840-94A4-103E04ADBFE1}" type="presParOf" srcId="{141AF637-7F20-4F42-A850-0DFCC3CB2E9E}" destId="{386F2CCE-43E9-4B29-97B0-EC9BA3DB4B86}" srcOrd="0" destOrd="0" presId="urn:microsoft.com/office/officeart/2018/5/layout/IconCircleLabelList"/>
    <dgm:cxn modelId="{7B603C28-3228-9245-A4DB-3B615EA15AE8}" type="presParOf" srcId="{141AF637-7F20-4F42-A850-0DFCC3CB2E9E}" destId="{35B8CE0B-2EB8-48EF-A6EB-233DB8F536D6}" srcOrd="1" destOrd="0" presId="urn:microsoft.com/office/officeart/2018/5/layout/IconCircleLabelList"/>
    <dgm:cxn modelId="{90F253BF-8E9F-5848-BBB9-6EFA40B2F71B}" type="presParOf" srcId="{141AF637-7F20-4F42-A850-0DFCC3CB2E9E}" destId="{01A235FD-C9A8-43D2-89A1-E1709035CF87}" srcOrd="2" destOrd="0" presId="urn:microsoft.com/office/officeart/2018/5/layout/IconCircleLabelList"/>
    <dgm:cxn modelId="{42843601-1730-694F-8C9F-0C579316423D}" type="presParOf" srcId="{141AF637-7F20-4F42-A850-0DFCC3CB2E9E}" destId="{1F3A8C17-3233-49DB-9EAF-82375ACC0B31}" srcOrd="3" destOrd="0" presId="urn:microsoft.com/office/officeart/2018/5/layout/IconCircleLabelList"/>
    <dgm:cxn modelId="{392B05A5-03D1-5646-918B-FDB906A81F30}" type="presParOf" srcId="{B77AC8E3-36D1-4482-9A3D-B43F67DC729C}" destId="{EF30D977-BF52-4208-BCC8-E743BD7E97D0}" srcOrd="1" destOrd="0" presId="urn:microsoft.com/office/officeart/2018/5/layout/IconCircleLabelList"/>
    <dgm:cxn modelId="{D4F3A22C-5CB3-F34E-98B1-8B317B8298DC}" type="presParOf" srcId="{B77AC8E3-36D1-4482-9A3D-B43F67DC729C}" destId="{BEC8B20E-B522-4473-B612-4F8C4B36AFEE}" srcOrd="2" destOrd="0" presId="urn:microsoft.com/office/officeart/2018/5/layout/IconCircleLabelList"/>
    <dgm:cxn modelId="{B87607CD-D08F-2A44-A186-6540D443F1A6}" type="presParOf" srcId="{BEC8B20E-B522-4473-B612-4F8C4B36AFEE}" destId="{3C57CAD8-5FEE-4775-B8CC-FF5D38E59A41}" srcOrd="0" destOrd="0" presId="urn:microsoft.com/office/officeart/2018/5/layout/IconCircleLabelList"/>
    <dgm:cxn modelId="{805BB53B-B52E-6A4E-90AA-170037D5E025}" type="presParOf" srcId="{BEC8B20E-B522-4473-B612-4F8C4B36AFEE}" destId="{4812ED7D-F60B-4350-845D-CBFA357C1DF0}" srcOrd="1" destOrd="0" presId="urn:microsoft.com/office/officeart/2018/5/layout/IconCircleLabelList"/>
    <dgm:cxn modelId="{08CD04EA-77F7-2E43-9498-1673489EC124}" type="presParOf" srcId="{BEC8B20E-B522-4473-B612-4F8C4B36AFEE}" destId="{A804327F-CE82-4161-A54D-EE85BC7FAB9F}" srcOrd="2" destOrd="0" presId="urn:microsoft.com/office/officeart/2018/5/layout/IconCircleLabelList"/>
    <dgm:cxn modelId="{CA5AC79D-70B5-754E-AD59-27B5544C695F}" type="presParOf" srcId="{BEC8B20E-B522-4473-B612-4F8C4B36AFEE}" destId="{5C45ABAC-7B37-4360-AB69-71007E38093A}" srcOrd="3" destOrd="0" presId="urn:microsoft.com/office/officeart/2018/5/layout/IconCircleLabelList"/>
    <dgm:cxn modelId="{8612765E-8A78-6E49-AD82-B87CB85AE82F}" type="presParOf" srcId="{B77AC8E3-36D1-4482-9A3D-B43F67DC729C}" destId="{CBC33DB3-3C2E-4AD5-80DB-84E8C8B1FF3F}" srcOrd="3" destOrd="0" presId="urn:microsoft.com/office/officeart/2018/5/layout/IconCircleLabelList"/>
    <dgm:cxn modelId="{6FA6D135-BC46-4146-9352-473716C5AB60}" type="presParOf" srcId="{B77AC8E3-36D1-4482-9A3D-B43F67DC729C}" destId="{B7184760-BEA3-4EBE-AF58-9E24BC9D8913}" srcOrd="4" destOrd="0" presId="urn:microsoft.com/office/officeart/2018/5/layout/IconCircleLabelList"/>
    <dgm:cxn modelId="{40F4B4AA-AA1F-6344-9011-C7FF43932F7F}" type="presParOf" srcId="{B7184760-BEA3-4EBE-AF58-9E24BC9D8913}" destId="{B8D53FD9-1255-4CEC-BE12-42B3884FE0C7}" srcOrd="0" destOrd="0" presId="urn:microsoft.com/office/officeart/2018/5/layout/IconCircleLabelList"/>
    <dgm:cxn modelId="{407BC705-2E52-944F-84E3-F44DB43C2701}" type="presParOf" srcId="{B7184760-BEA3-4EBE-AF58-9E24BC9D8913}" destId="{39B84D56-3823-4417-AA21-615C9CE45E3A}" srcOrd="1" destOrd="0" presId="urn:microsoft.com/office/officeart/2018/5/layout/IconCircleLabelList"/>
    <dgm:cxn modelId="{E53B2A95-0B5B-2841-8E31-AA27CED69E42}" type="presParOf" srcId="{B7184760-BEA3-4EBE-AF58-9E24BC9D8913}" destId="{8D40F203-00CB-4D65-9FC1-95182AE1418E}" srcOrd="2" destOrd="0" presId="urn:microsoft.com/office/officeart/2018/5/layout/IconCircleLabelList"/>
    <dgm:cxn modelId="{6DBC4160-B38D-3047-B013-4B68E79F13E2}" type="presParOf" srcId="{B7184760-BEA3-4EBE-AF58-9E24BC9D8913}" destId="{B0EA35BB-AB04-4D4F-9AA5-8CA05AE90C7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2CCE-43E9-4B29-97B0-EC9BA3DB4B86}">
      <dsp:nvSpPr>
        <dsp:cNvPr id="0" name=""/>
        <dsp:cNvSpPr/>
      </dsp:nvSpPr>
      <dsp:spPr>
        <a:xfrm>
          <a:off x="281992"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B8CE0B-2EB8-48EF-A6EB-233DB8F536D6}">
      <dsp:nvSpPr>
        <dsp:cNvPr id="0" name=""/>
        <dsp:cNvSpPr/>
      </dsp:nvSpPr>
      <dsp:spPr>
        <a:xfrm>
          <a:off x="468460" y="900541"/>
          <a:ext cx="502031" cy="50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A8C17-3233-49DB-9EAF-82375ACC0B31}">
      <dsp:nvSpPr>
        <dsp:cNvPr id="0" name=""/>
        <dsp:cNvSpPr/>
      </dsp:nvSpPr>
      <dsp:spPr>
        <a:xfrm>
          <a:off x="2288"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READY</a:t>
          </a:r>
          <a:endParaRPr lang="en-US" sz="2200" kern="1200" dirty="0"/>
        </a:p>
      </dsp:txBody>
      <dsp:txXfrm>
        <a:off x="2288" y="1841682"/>
        <a:ext cx="1434374" cy="573750"/>
      </dsp:txXfrm>
    </dsp:sp>
    <dsp:sp modelId="{3C57CAD8-5FEE-4775-B8CC-FF5D38E59A41}">
      <dsp:nvSpPr>
        <dsp:cNvPr id="0" name=""/>
        <dsp:cNvSpPr/>
      </dsp:nvSpPr>
      <dsp:spPr>
        <a:xfrm>
          <a:off x="1967382"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2ED7D-F60B-4350-845D-CBFA357C1DF0}">
      <dsp:nvSpPr>
        <dsp:cNvPr id="0" name=""/>
        <dsp:cNvSpPr/>
      </dsp:nvSpPr>
      <dsp:spPr>
        <a:xfrm>
          <a:off x="2153851" y="880650"/>
          <a:ext cx="502031" cy="50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5ABAC-7B37-4360-AB69-71007E38093A}">
      <dsp:nvSpPr>
        <dsp:cNvPr id="0" name=""/>
        <dsp:cNvSpPr/>
      </dsp:nvSpPr>
      <dsp:spPr>
        <a:xfrm>
          <a:off x="1687679"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RESPECTFUL</a:t>
          </a:r>
          <a:endParaRPr lang="en-US" sz="2200" kern="1200" dirty="0"/>
        </a:p>
      </dsp:txBody>
      <dsp:txXfrm>
        <a:off x="1687679" y="1841682"/>
        <a:ext cx="1434374" cy="573750"/>
      </dsp:txXfrm>
    </dsp:sp>
    <dsp:sp modelId="{B8D53FD9-1255-4CEC-BE12-42B3884FE0C7}">
      <dsp:nvSpPr>
        <dsp:cNvPr id="0" name=""/>
        <dsp:cNvSpPr/>
      </dsp:nvSpPr>
      <dsp:spPr>
        <a:xfrm>
          <a:off x="3652773"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84D56-3823-4417-AA21-615C9CE45E3A}">
      <dsp:nvSpPr>
        <dsp:cNvPr id="0" name=""/>
        <dsp:cNvSpPr/>
      </dsp:nvSpPr>
      <dsp:spPr>
        <a:xfrm>
          <a:off x="3839242" y="880650"/>
          <a:ext cx="502031" cy="50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A35BB-AB04-4D4F-9AA5-8CA05AE90C7E}">
      <dsp:nvSpPr>
        <dsp:cNvPr id="0" name=""/>
        <dsp:cNvSpPr/>
      </dsp:nvSpPr>
      <dsp:spPr>
        <a:xfrm>
          <a:off x="3373070"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SAFE</a:t>
          </a:r>
          <a:endParaRPr lang="en-US" sz="2200" kern="1200" dirty="0"/>
        </a:p>
      </dsp:txBody>
      <dsp:txXfrm>
        <a:off x="3373070" y="1841682"/>
        <a:ext cx="1434374" cy="57375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CCDD5CE-D4BD-4803-82F0-2EC9939B94B6}" type="datetimeFigureOut">
              <a:rPr lang="en-GB" smtClean="0"/>
              <a:pPr/>
              <a:t>10/09/2025</a:t>
            </a:fld>
            <a:endParaRPr lang="en-GB"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5E65D4E2-A7B5-41CE-B2FF-8F49378FFCFB}" type="slidenum">
              <a:rPr lang="en-GB" smtClean="0"/>
              <a:pPr/>
              <a:t>‹#›</a:t>
            </a:fld>
            <a:endParaRPr lang="en-GB" dirty="0"/>
          </a:p>
        </p:txBody>
      </p:sp>
    </p:spTree>
    <p:extLst>
      <p:ext uri="{BB962C8B-B14F-4D97-AF65-F5344CB8AC3E}">
        <p14:creationId xmlns:p14="http://schemas.microsoft.com/office/powerpoint/2010/main" val="2626818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A0A5D7B-01D0-4FC6-97C4-D44E26A8EA52}" type="datetimeFigureOut">
              <a:rPr lang="en-GB" smtClean="0"/>
              <a:t>10/09/2025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38BEC54-B191-479A-8D38-D64ABE40FA47}" type="slidenum">
              <a:rPr lang="en-GB" smtClean="0"/>
              <a:t>‹#›</a:t>
            </a:fld>
            <a:endParaRPr lang="en-GB"/>
          </a:p>
        </p:txBody>
      </p:sp>
    </p:spTree>
    <p:extLst>
      <p:ext uri="{BB962C8B-B14F-4D97-AF65-F5344CB8AC3E}">
        <p14:creationId xmlns:p14="http://schemas.microsoft.com/office/powerpoint/2010/main" val="81909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together, in partnership – parents, children, BDMAT, community</a:t>
            </a:r>
          </a:p>
          <a:p>
            <a:r>
              <a:rPr lang="en-GB" dirty="0"/>
              <a:t>Importance of growth, inspiring and loving one another and living life in all its’ fullness- about happy , well-rounded children, who enjoy success and positive well-being.</a:t>
            </a:r>
          </a:p>
        </p:txBody>
      </p:sp>
      <p:sp>
        <p:nvSpPr>
          <p:cNvPr id="4" name="Slide Number Placeholder 3"/>
          <p:cNvSpPr>
            <a:spLocks noGrp="1"/>
          </p:cNvSpPr>
          <p:nvPr>
            <p:ph type="sldNum" sz="quarter" idx="5"/>
          </p:nvPr>
        </p:nvSpPr>
        <p:spPr/>
        <p:txBody>
          <a:bodyPr/>
          <a:lstStyle/>
          <a:p>
            <a:fld id="{038BEC54-B191-479A-8D38-D64ABE40FA47}" type="slidenum">
              <a:rPr lang="en-GB" smtClean="0"/>
              <a:t>2</a:t>
            </a:fld>
            <a:endParaRPr lang="en-GB"/>
          </a:p>
        </p:txBody>
      </p:sp>
    </p:spTree>
    <p:extLst>
      <p:ext uri="{BB962C8B-B14F-4D97-AF65-F5344CB8AC3E}">
        <p14:creationId xmlns:p14="http://schemas.microsoft.com/office/powerpoint/2010/main" val="61837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Along with Mrs Johnson, SEND team is made up of Miss Orgill – SENCo and Mrs Day - SENCO Assistant and Pastoral Lead (pastoral = focus on supporting a child’s overall well 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SEND </a:t>
            </a:r>
            <a:r>
              <a:rPr lang="en-GB" dirty="0" err="1"/>
              <a:t>chn</a:t>
            </a:r>
            <a:r>
              <a:rPr lang="en-GB" dirty="0"/>
              <a:t> are supported through learning plan targets which are set and reviewed termly. Some </a:t>
            </a:r>
            <a:r>
              <a:rPr lang="en-GB" dirty="0" err="1"/>
              <a:t>chn</a:t>
            </a:r>
            <a:r>
              <a:rPr lang="en-GB" dirty="0"/>
              <a:t> need further support and have Educational Health Care Plans or on the pathway to receiving one. We have a school SALT, Play Therapist and OT who we pay for privately as a school as well as an  Ep a private  to support our </a:t>
            </a:r>
            <a:r>
              <a:rPr lang="en-GB" dirty="0" err="1"/>
              <a:t>chn</a:t>
            </a:r>
            <a:r>
              <a:rPr lang="en-GB" dirty="0"/>
              <a:t> and give them the right support they need. </a:t>
            </a:r>
          </a:p>
          <a:p>
            <a:endParaRPr lang="en-GB" dirty="0"/>
          </a:p>
          <a:p>
            <a:r>
              <a:rPr lang="en-GB" dirty="0"/>
              <a:t>Nurture runs every afternoon for </a:t>
            </a:r>
            <a:r>
              <a:rPr lang="en-GB" dirty="0" err="1"/>
              <a:t>chn</a:t>
            </a:r>
            <a:r>
              <a:rPr lang="en-GB" dirty="0"/>
              <a:t> who need emotional and social support – in Sunshine Room. Mrs Day and Mrs Logan leading.</a:t>
            </a:r>
          </a:p>
          <a:p>
            <a:r>
              <a:rPr lang="en-GB" dirty="0"/>
              <a:t>Mrs Logan, Mrs Day and Mrs Sadler undertaking ELSA training (ELSA – Emotional, Learning Support Assistant)</a:t>
            </a:r>
          </a:p>
          <a:p>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18</a:t>
            </a:fld>
            <a:endParaRPr lang="en-GB"/>
          </a:p>
        </p:txBody>
      </p:sp>
    </p:spTree>
    <p:extLst>
      <p:ext uri="{BB962C8B-B14F-4D97-AF65-F5344CB8AC3E}">
        <p14:creationId xmlns:p14="http://schemas.microsoft.com/office/powerpoint/2010/main" val="3332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46D4-5151-DB6F-EBE9-9A2C0E448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AE9A7-CF2B-508A-C810-5DDE410F2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35763-34E1-CA53-F25F-0F41090BA94F}"/>
              </a:ext>
            </a:extLst>
          </p:cNvPr>
          <p:cNvSpPr>
            <a:spLocks noGrp="1"/>
          </p:cNvSpPr>
          <p:nvPr>
            <p:ph type="body" idx="1"/>
          </p:nvPr>
        </p:nvSpPr>
        <p:spPr/>
        <p:txBody>
          <a:bodyPr/>
          <a:lstStyle/>
          <a:p>
            <a:r>
              <a:rPr lang="en-GB" dirty="0"/>
              <a:t>Please ensure children are wearing the correct uniform – preparing them for high school.</a:t>
            </a:r>
          </a:p>
          <a:p>
            <a:r>
              <a:rPr lang="en-GB" dirty="0"/>
              <a:t>Stud earrings – to be taken out/covered for PE</a:t>
            </a:r>
          </a:p>
          <a:p>
            <a:r>
              <a:rPr lang="en-GB" dirty="0"/>
              <a:t>Hair up for PE sessions</a:t>
            </a:r>
          </a:p>
          <a:p>
            <a:r>
              <a:rPr lang="en-GB" dirty="0"/>
              <a:t>Belongings labelled</a:t>
            </a:r>
          </a:p>
        </p:txBody>
      </p:sp>
      <p:sp>
        <p:nvSpPr>
          <p:cNvPr id="4" name="Slide Number Placeholder 3">
            <a:extLst>
              <a:ext uri="{FF2B5EF4-FFF2-40B4-BE49-F238E27FC236}">
                <a16:creationId xmlns:a16="http://schemas.microsoft.com/office/drawing/2014/main" id="{525BB653-BBA8-4C85-660A-66CFD8955AAA}"/>
              </a:ext>
            </a:extLst>
          </p:cNvPr>
          <p:cNvSpPr>
            <a:spLocks noGrp="1"/>
          </p:cNvSpPr>
          <p:nvPr>
            <p:ph type="sldNum" sz="quarter" idx="5"/>
          </p:nvPr>
        </p:nvSpPr>
        <p:spPr/>
        <p:txBody>
          <a:bodyPr/>
          <a:lstStyle/>
          <a:p>
            <a:fld id="{038BEC54-B191-479A-8D38-D64ABE40FA47}" type="slidenum">
              <a:rPr lang="en-GB" smtClean="0"/>
              <a:t>19</a:t>
            </a:fld>
            <a:endParaRPr lang="en-GB"/>
          </a:p>
        </p:txBody>
      </p:sp>
    </p:spTree>
    <p:extLst>
      <p:ext uri="{BB962C8B-B14F-4D97-AF65-F5344CB8AC3E}">
        <p14:creationId xmlns:p14="http://schemas.microsoft.com/office/powerpoint/2010/main" val="29170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DFF19-0175-5BD0-6EFD-2F840A826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D675D-61A4-DF7D-8B29-9A03BA103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2AD78-6EC0-2F33-6148-D4F5144FA2FC}"/>
              </a:ext>
            </a:extLst>
          </p:cNvPr>
          <p:cNvSpPr>
            <a:spLocks noGrp="1"/>
          </p:cNvSpPr>
          <p:nvPr>
            <p:ph type="body" idx="1"/>
          </p:nvPr>
        </p:nvSpPr>
        <p:spPr/>
        <p:txBody>
          <a:bodyPr/>
          <a:lstStyle/>
          <a:p>
            <a:r>
              <a:rPr lang="en-GB" dirty="0"/>
              <a:t>Children need to be in school and in school on time.</a:t>
            </a:r>
          </a:p>
        </p:txBody>
      </p:sp>
      <p:sp>
        <p:nvSpPr>
          <p:cNvPr id="4" name="Slide Number Placeholder 3">
            <a:extLst>
              <a:ext uri="{FF2B5EF4-FFF2-40B4-BE49-F238E27FC236}">
                <a16:creationId xmlns:a16="http://schemas.microsoft.com/office/drawing/2014/main" id="{76C25D43-C0AB-6A01-E84E-301A1F4D4982}"/>
              </a:ext>
            </a:extLst>
          </p:cNvPr>
          <p:cNvSpPr>
            <a:spLocks noGrp="1"/>
          </p:cNvSpPr>
          <p:nvPr>
            <p:ph type="sldNum" sz="quarter" idx="5"/>
          </p:nvPr>
        </p:nvSpPr>
        <p:spPr/>
        <p:txBody>
          <a:bodyPr/>
          <a:lstStyle/>
          <a:p>
            <a:fld id="{038BEC54-B191-479A-8D38-D64ABE40FA47}" type="slidenum">
              <a:rPr lang="en-GB" smtClean="0"/>
              <a:t>20</a:t>
            </a:fld>
            <a:endParaRPr lang="en-GB"/>
          </a:p>
        </p:txBody>
      </p:sp>
    </p:spTree>
    <p:extLst>
      <p:ext uri="{BB962C8B-B14F-4D97-AF65-F5344CB8AC3E}">
        <p14:creationId xmlns:p14="http://schemas.microsoft.com/office/powerpoint/2010/main" val="208264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F76A6-3897-BCAF-2242-506E80468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DA16E-7E56-2BF2-693D-DA8EC452E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AEB75-A3AA-12C9-C134-664DBC8015C8}"/>
              </a:ext>
            </a:extLst>
          </p:cNvPr>
          <p:cNvSpPr>
            <a:spLocks noGrp="1"/>
          </p:cNvSpPr>
          <p:nvPr>
            <p:ph type="body" idx="1"/>
          </p:nvPr>
        </p:nvSpPr>
        <p:spPr/>
        <p:txBody>
          <a:bodyPr/>
          <a:lstStyle/>
          <a:p>
            <a:r>
              <a:rPr lang="en-GB" dirty="0"/>
              <a:t>Holidays will not be approved unless it is extenuating circumstances (ruling based on DfE legislation)</a:t>
            </a:r>
          </a:p>
          <a:p>
            <a:r>
              <a:rPr lang="en-GB" dirty="0"/>
              <a:t>School does not receive fine money</a:t>
            </a:r>
          </a:p>
          <a:p>
            <a:endParaRPr lang="en-GB" dirty="0"/>
          </a:p>
          <a:p>
            <a:r>
              <a:rPr lang="en-GB" dirty="0"/>
              <a:t>Attendance strategy will be uploaded onto website</a:t>
            </a:r>
          </a:p>
        </p:txBody>
      </p:sp>
      <p:sp>
        <p:nvSpPr>
          <p:cNvPr id="4" name="Slide Number Placeholder 3">
            <a:extLst>
              <a:ext uri="{FF2B5EF4-FFF2-40B4-BE49-F238E27FC236}">
                <a16:creationId xmlns:a16="http://schemas.microsoft.com/office/drawing/2014/main" id="{462E6B63-5943-E6D9-739D-92A00AAEFC62}"/>
              </a:ext>
            </a:extLst>
          </p:cNvPr>
          <p:cNvSpPr>
            <a:spLocks noGrp="1"/>
          </p:cNvSpPr>
          <p:nvPr>
            <p:ph type="sldNum" sz="quarter" idx="5"/>
          </p:nvPr>
        </p:nvSpPr>
        <p:spPr/>
        <p:txBody>
          <a:bodyPr/>
          <a:lstStyle/>
          <a:p>
            <a:fld id="{038BEC54-B191-479A-8D38-D64ABE40FA47}" type="slidenum">
              <a:rPr lang="en-GB" smtClean="0"/>
              <a:t>21</a:t>
            </a:fld>
            <a:endParaRPr lang="en-GB"/>
          </a:p>
        </p:txBody>
      </p:sp>
    </p:spTree>
    <p:extLst>
      <p:ext uri="{BB962C8B-B14F-4D97-AF65-F5344CB8AC3E}">
        <p14:creationId xmlns:p14="http://schemas.microsoft.com/office/powerpoint/2010/main" val="172269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Positive rewards – weekly headteacher’s award, star pupil, </a:t>
            </a:r>
            <a:r>
              <a:rPr lang="en-GB" dirty="0" err="1"/>
              <a:t>houspoints</a:t>
            </a:r>
            <a:r>
              <a:rPr lang="en-GB" dirty="0"/>
              <a:t>, recognition board, certificates, book vending machine</a:t>
            </a:r>
          </a:p>
          <a:p>
            <a:r>
              <a:rPr lang="en-GB" dirty="0"/>
              <a:t>We have a no nonsense approach to bullying. Bullying is dealt with effectively and immediately by SLT. Sometimes children and parents can use the word bullied , when in fact it is a disagreement or fall out. Bullying is persistent behaviour towards another individual – online, face to face etc. </a:t>
            </a:r>
          </a:p>
          <a:p>
            <a:r>
              <a:rPr lang="en-GB" dirty="0"/>
              <a:t>Behaviour at Woodside is good and we are proud of how our </a:t>
            </a:r>
            <a:r>
              <a:rPr lang="en-GB" dirty="0" err="1"/>
              <a:t>chn</a:t>
            </a:r>
            <a:r>
              <a:rPr lang="en-GB" dirty="0"/>
              <a:t> know our school rules and follow them- They know they need to be ready to learn , be respectful to all in order to keep everyone safe.  Behaviour and </a:t>
            </a:r>
            <a:r>
              <a:rPr lang="en-GB" dirty="0" err="1"/>
              <a:t>Att</a:t>
            </a:r>
            <a:r>
              <a:rPr lang="en-GB" dirty="0"/>
              <a:t>- commented as being outstanding- Ofsted May 24</a:t>
            </a:r>
          </a:p>
          <a:p>
            <a:r>
              <a:rPr lang="en-GB" dirty="0"/>
              <a:t>Restorative conversations</a:t>
            </a:r>
          </a:p>
        </p:txBody>
      </p:sp>
      <p:sp>
        <p:nvSpPr>
          <p:cNvPr id="4" name="Slide Number Placeholder 3"/>
          <p:cNvSpPr>
            <a:spLocks noGrp="1"/>
          </p:cNvSpPr>
          <p:nvPr>
            <p:ph type="sldNum" sz="quarter" idx="5"/>
          </p:nvPr>
        </p:nvSpPr>
        <p:spPr/>
        <p:txBody>
          <a:bodyPr/>
          <a:lstStyle/>
          <a:p>
            <a:fld id="{038BEC54-B191-479A-8D38-D64ABE40FA47}" type="slidenum">
              <a:rPr lang="en-GB" smtClean="0"/>
              <a:t>22</a:t>
            </a:fld>
            <a:endParaRPr lang="en-GB"/>
          </a:p>
        </p:txBody>
      </p:sp>
    </p:spTree>
    <p:extLst>
      <p:ext uri="{BB962C8B-B14F-4D97-AF65-F5344CB8AC3E}">
        <p14:creationId xmlns:p14="http://schemas.microsoft.com/office/powerpoint/2010/main" val="118564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Channels of communication have changed.</a:t>
            </a:r>
          </a:p>
          <a:p>
            <a:r>
              <a:rPr lang="en-GB" b="0" i="0" dirty="0">
                <a:solidFill>
                  <a:srgbClr val="202124"/>
                </a:solidFill>
                <a:effectLst/>
                <a:latin typeface="Google Sans"/>
              </a:rPr>
              <a:t>Office – new front of house Mrs Obery (afternoons pm)</a:t>
            </a:r>
          </a:p>
          <a:p>
            <a:r>
              <a:rPr lang="en-GB" b="0" i="0" dirty="0">
                <a:solidFill>
                  <a:srgbClr val="202124"/>
                </a:solidFill>
                <a:effectLst/>
                <a:latin typeface="Google Sans"/>
              </a:rPr>
              <a:t>No emails to staff on their email addresses – please send to office who will forward</a:t>
            </a:r>
          </a:p>
          <a:p>
            <a:r>
              <a:rPr lang="en-GB" b="0" i="0" dirty="0">
                <a:solidFill>
                  <a:srgbClr val="202124"/>
                </a:solidFill>
                <a:effectLst/>
                <a:latin typeface="Google Sans"/>
              </a:rPr>
              <a:t>Weekly newsletter/reminders</a:t>
            </a:r>
          </a:p>
          <a:p>
            <a:r>
              <a:rPr lang="en-GB" b="0" i="0" dirty="0">
                <a:solidFill>
                  <a:srgbClr val="202124"/>
                </a:solidFill>
                <a:effectLst/>
                <a:latin typeface="Google Sans"/>
              </a:rPr>
              <a:t>Behaviour/rewards (</a:t>
            </a:r>
            <a:r>
              <a:rPr lang="en-GB" b="0" i="0" dirty="0" err="1">
                <a:solidFill>
                  <a:srgbClr val="202124"/>
                </a:solidFill>
                <a:effectLst/>
                <a:latin typeface="Google Sans"/>
              </a:rPr>
              <a:t>arbor</a:t>
            </a:r>
            <a:r>
              <a:rPr lang="en-GB" b="0" i="0" dirty="0">
                <a:solidFill>
                  <a:srgbClr val="202124"/>
                </a:solidFill>
                <a:effectLst/>
                <a:latin typeface="Google Sans"/>
              </a:rPr>
              <a:t>) to follow this academic year</a:t>
            </a:r>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23</a:t>
            </a:fld>
            <a:endParaRPr lang="en-GB"/>
          </a:p>
        </p:txBody>
      </p:sp>
    </p:spTree>
    <p:extLst>
      <p:ext uri="{BB962C8B-B14F-4D97-AF65-F5344CB8AC3E}">
        <p14:creationId xmlns:p14="http://schemas.microsoft.com/office/powerpoint/2010/main" val="23664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need to speak to a member of staff, please do so in the correct way. </a:t>
            </a:r>
          </a:p>
          <a:p>
            <a:r>
              <a:rPr lang="en-GB" dirty="0"/>
              <a:t>Headteacher/deputy headteacher/Assistant headteacher’s doors are always open but sometimes if they don’t teach your child they won’t know about an incident that day that has happened in class. </a:t>
            </a:r>
          </a:p>
          <a:p>
            <a:r>
              <a:rPr lang="en-GB" dirty="0"/>
              <a:t>It is better to contact the class teacher first and then if you are not happy, phase leader, then Mrs Bruntlett and then Mrs Johnson.</a:t>
            </a:r>
          </a:p>
        </p:txBody>
      </p:sp>
      <p:sp>
        <p:nvSpPr>
          <p:cNvPr id="4" name="Slide Number Placeholder 3"/>
          <p:cNvSpPr>
            <a:spLocks noGrp="1"/>
          </p:cNvSpPr>
          <p:nvPr>
            <p:ph type="sldNum" sz="quarter" idx="5"/>
          </p:nvPr>
        </p:nvSpPr>
        <p:spPr/>
        <p:txBody>
          <a:bodyPr/>
          <a:lstStyle/>
          <a:p>
            <a:fld id="{038BEC54-B191-479A-8D38-D64ABE40FA47}" type="slidenum">
              <a:rPr lang="en-GB" smtClean="0"/>
              <a:t>24</a:t>
            </a:fld>
            <a:endParaRPr lang="en-GB"/>
          </a:p>
        </p:txBody>
      </p:sp>
    </p:spTree>
    <p:extLst>
      <p:ext uri="{BB962C8B-B14F-4D97-AF65-F5344CB8AC3E}">
        <p14:creationId xmlns:p14="http://schemas.microsoft.com/office/powerpoint/2010/main" val="267340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D36A-9A85-077F-B146-7A425FB3D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5FFBA-5FB4-0FD3-323F-7607A5327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F04DD-2848-77E4-0170-8B7962C9D063}"/>
              </a:ext>
            </a:extLst>
          </p:cNvPr>
          <p:cNvSpPr>
            <a:spLocks noGrp="1"/>
          </p:cNvSpPr>
          <p:nvPr>
            <p:ph type="body" idx="1"/>
          </p:nvPr>
        </p:nvSpPr>
        <p:spPr/>
        <p:txBody>
          <a:bodyPr/>
          <a:lstStyle/>
          <a:p>
            <a:r>
              <a:rPr lang="en-GB" dirty="0"/>
              <a:t>If you need to speak to a member of staff, please do so in the correct way. </a:t>
            </a:r>
          </a:p>
          <a:p>
            <a:r>
              <a:rPr lang="en-GB" dirty="0"/>
              <a:t>Headteacher/deputy headteacher/Assistant headteacher’s doors are always open but sometimes if they don’t teach your child they won’t know about an incident that day that has happened in class. </a:t>
            </a:r>
          </a:p>
          <a:p>
            <a:r>
              <a:rPr lang="en-GB" dirty="0"/>
              <a:t>It is better to contact the class teacher first and then if you are not happy, phase leader, then Mrs Bruntlett and then Mrs Johnson.</a:t>
            </a:r>
          </a:p>
        </p:txBody>
      </p:sp>
      <p:sp>
        <p:nvSpPr>
          <p:cNvPr id="4" name="Slide Number Placeholder 3">
            <a:extLst>
              <a:ext uri="{FF2B5EF4-FFF2-40B4-BE49-F238E27FC236}">
                <a16:creationId xmlns:a16="http://schemas.microsoft.com/office/drawing/2014/main" id="{E8C809A1-97E6-CEA7-854B-FF77B73B2A24}"/>
              </a:ext>
            </a:extLst>
          </p:cNvPr>
          <p:cNvSpPr>
            <a:spLocks noGrp="1"/>
          </p:cNvSpPr>
          <p:nvPr>
            <p:ph type="sldNum" sz="quarter" idx="5"/>
          </p:nvPr>
        </p:nvSpPr>
        <p:spPr/>
        <p:txBody>
          <a:bodyPr/>
          <a:lstStyle/>
          <a:p>
            <a:fld id="{038BEC54-B191-479A-8D38-D64ABE40FA47}" type="slidenum">
              <a:rPr lang="en-GB" smtClean="0"/>
              <a:t>25</a:t>
            </a:fld>
            <a:endParaRPr lang="en-GB"/>
          </a:p>
        </p:txBody>
      </p:sp>
    </p:spTree>
    <p:extLst>
      <p:ext uri="{BB962C8B-B14F-4D97-AF65-F5344CB8AC3E}">
        <p14:creationId xmlns:p14="http://schemas.microsoft.com/office/powerpoint/2010/main" val="3494900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Keeping children safe is everyone’s responsibility – Please discuss with parents the importance of keeping their child safe at home. Checking devices- phones, XBOX etc</a:t>
            </a:r>
          </a:p>
          <a:p>
            <a:r>
              <a:rPr lang="en-GB" dirty="0"/>
              <a:t>Mobile phone reminder – BDMAT no smartphones  (National initiative being rolled out in all schools in the future). Staff will not deal with behaviour issues related to apps where parents have chosen to ignore the age ratings</a:t>
            </a:r>
          </a:p>
          <a:p>
            <a:r>
              <a:rPr lang="en-GB" dirty="0"/>
              <a:t>School offers workshops led by Loudmouth, NSPCC, Connect for Health (Warwickshire School Nursing) to educate and promote positive behaviours</a:t>
            </a:r>
          </a:p>
        </p:txBody>
      </p:sp>
      <p:sp>
        <p:nvSpPr>
          <p:cNvPr id="4" name="Slide Number Placeholder 3"/>
          <p:cNvSpPr>
            <a:spLocks noGrp="1"/>
          </p:cNvSpPr>
          <p:nvPr>
            <p:ph type="sldNum" sz="quarter" idx="5"/>
          </p:nvPr>
        </p:nvSpPr>
        <p:spPr/>
        <p:txBody>
          <a:bodyPr/>
          <a:lstStyle/>
          <a:p>
            <a:fld id="{038BEC54-B191-479A-8D38-D64ABE40FA47}" type="slidenum">
              <a:rPr lang="en-GB" smtClean="0"/>
              <a:t>26</a:t>
            </a:fld>
            <a:endParaRPr lang="en-GB"/>
          </a:p>
        </p:txBody>
      </p:sp>
    </p:spTree>
    <p:extLst>
      <p:ext uri="{BB962C8B-B14F-4D97-AF65-F5344CB8AC3E}">
        <p14:creationId xmlns:p14="http://schemas.microsoft.com/office/powerpoint/2010/main" val="291142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keep talking- if you don’t tell us about issues we can’t fix them, we are an open book at Woodside and encourage partnership with parents. Work with us and if you have concerns come and speak to us rather than off load on social media platforms – as this doesn’t resolve the actual issue. </a:t>
            </a:r>
          </a:p>
          <a:p>
            <a:r>
              <a:rPr lang="en-GB" dirty="0"/>
              <a:t>Be patient and remember as a school we don’t always get it right but we try our very best and are  exceptionally proud of the journey we have been on and how much us as staff want the very best for all our </a:t>
            </a:r>
            <a:r>
              <a:rPr lang="en-GB" dirty="0" err="1"/>
              <a:t>chn</a:t>
            </a:r>
            <a:r>
              <a:rPr lang="en-GB" dirty="0"/>
              <a:t> , community and our wonderful village school. </a:t>
            </a:r>
          </a:p>
          <a:p>
            <a:r>
              <a:rPr lang="en-GB" dirty="0"/>
              <a:t>Contact the school if have already looked at calendar, reminder </a:t>
            </a:r>
            <a:r>
              <a:rPr lang="en-GB" dirty="0" err="1"/>
              <a:t>sna</a:t>
            </a:r>
            <a:r>
              <a:rPr lang="en-GB" dirty="0"/>
              <a:t> </a:t>
            </a:r>
            <a:r>
              <a:rPr lang="en-GB" dirty="0" err="1"/>
              <a:t>dwebsite</a:t>
            </a:r>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27</a:t>
            </a:fld>
            <a:endParaRPr lang="en-GB"/>
          </a:p>
        </p:txBody>
      </p:sp>
    </p:spTree>
    <p:extLst>
      <p:ext uri="{BB962C8B-B14F-4D97-AF65-F5344CB8AC3E}">
        <p14:creationId xmlns:p14="http://schemas.microsoft.com/office/powerpoint/2010/main" val="26644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expect </a:t>
            </a:r>
            <a:r>
              <a:rPr lang="en-GB" dirty="0" err="1"/>
              <a:t>chn</a:t>
            </a:r>
            <a:r>
              <a:rPr lang="en-GB" dirty="0"/>
              <a:t> to live out our values and we model them as staff. Importance as a faith school. </a:t>
            </a:r>
          </a:p>
        </p:txBody>
      </p:sp>
      <p:sp>
        <p:nvSpPr>
          <p:cNvPr id="4" name="Slide Number Placeholder 3"/>
          <p:cNvSpPr>
            <a:spLocks noGrp="1"/>
          </p:cNvSpPr>
          <p:nvPr>
            <p:ph type="sldNum" sz="quarter" idx="5"/>
          </p:nvPr>
        </p:nvSpPr>
        <p:spPr/>
        <p:txBody>
          <a:bodyPr/>
          <a:lstStyle/>
          <a:p>
            <a:fld id="{038BEC54-B191-479A-8D38-D64ABE40FA47}" type="slidenum">
              <a:rPr lang="en-GB" smtClean="0"/>
              <a:t>3</a:t>
            </a:fld>
            <a:endParaRPr lang="en-GB"/>
          </a:p>
        </p:txBody>
      </p:sp>
    </p:spTree>
    <p:extLst>
      <p:ext uri="{BB962C8B-B14F-4D97-AF65-F5344CB8AC3E}">
        <p14:creationId xmlns:p14="http://schemas.microsoft.com/office/powerpoint/2010/main" val="2966580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offer catch up programmes-interventions in school. At the moment, we are currently baselining </a:t>
            </a:r>
            <a:r>
              <a:rPr lang="en-GB" dirty="0" err="1"/>
              <a:t>chn</a:t>
            </a:r>
            <a:r>
              <a:rPr lang="en-GB" dirty="0"/>
              <a:t> to see where they are on their return to school and what support if any individual children need. </a:t>
            </a:r>
          </a:p>
        </p:txBody>
      </p:sp>
      <p:sp>
        <p:nvSpPr>
          <p:cNvPr id="4" name="Slide Number Placeholder 3"/>
          <p:cNvSpPr>
            <a:spLocks noGrp="1"/>
          </p:cNvSpPr>
          <p:nvPr>
            <p:ph type="sldNum" sz="quarter" idx="5"/>
          </p:nvPr>
        </p:nvSpPr>
        <p:spPr/>
        <p:txBody>
          <a:bodyPr/>
          <a:lstStyle/>
          <a:p>
            <a:fld id="{038BEC54-B191-479A-8D38-D64ABE40FA47}" type="slidenum">
              <a:rPr lang="en-GB" smtClean="0"/>
              <a:t>28</a:t>
            </a:fld>
            <a:endParaRPr lang="en-GB"/>
          </a:p>
        </p:txBody>
      </p:sp>
    </p:spTree>
    <p:extLst>
      <p:ext uri="{BB962C8B-B14F-4D97-AF65-F5344CB8AC3E}">
        <p14:creationId xmlns:p14="http://schemas.microsoft.com/office/powerpoint/2010/main" val="73822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6212-9648-E6A6-1221-27A4C1AF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E29BD-CCDA-9C1A-157D-CE999A886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21B8D-15D6-5F70-FB63-61C3C31FD618}"/>
              </a:ext>
            </a:extLst>
          </p:cNvPr>
          <p:cNvSpPr>
            <a:spLocks noGrp="1"/>
          </p:cNvSpPr>
          <p:nvPr>
            <p:ph type="body" idx="1"/>
          </p:nvPr>
        </p:nvSpPr>
        <p:spPr/>
        <p:txBody>
          <a:bodyPr/>
          <a:lstStyle/>
          <a:p>
            <a:r>
              <a:rPr lang="en-GB" dirty="0" err="1"/>
              <a:t>Chn</a:t>
            </a:r>
            <a:r>
              <a:rPr lang="en-GB" dirty="0"/>
              <a:t> know the rules and what is expected of them. </a:t>
            </a:r>
          </a:p>
        </p:txBody>
      </p:sp>
      <p:sp>
        <p:nvSpPr>
          <p:cNvPr id="4" name="Slide Number Placeholder 3">
            <a:extLst>
              <a:ext uri="{FF2B5EF4-FFF2-40B4-BE49-F238E27FC236}">
                <a16:creationId xmlns:a16="http://schemas.microsoft.com/office/drawing/2014/main" id="{A7534248-7768-D8F6-5D35-DAED25E6C520}"/>
              </a:ext>
            </a:extLst>
          </p:cNvPr>
          <p:cNvSpPr>
            <a:spLocks noGrp="1"/>
          </p:cNvSpPr>
          <p:nvPr>
            <p:ph type="sldNum" sz="quarter" idx="5"/>
          </p:nvPr>
        </p:nvSpPr>
        <p:spPr/>
        <p:txBody>
          <a:bodyPr/>
          <a:lstStyle/>
          <a:p>
            <a:fld id="{038BEC54-B191-479A-8D38-D64ABE40FA47}" type="slidenum">
              <a:rPr lang="en-GB" smtClean="0"/>
              <a:t>4</a:t>
            </a:fld>
            <a:endParaRPr lang="en-GB"/>
          </a:p>
        </p:txBody>
      </p:sp>
    </p:spTree>
    <p:extLst>
      <p:ext uri="{BB962C8B-B14F-4D97-AF65-F5344CB8AC3E}">
        <p14:creationId xmlns:p14="http://schemas.microsoft.com/office/powerpoint/2010/main" val="94786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C9667-E47A-6A9A-8340-3A913B380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B656-13FA-14AD-0088-DA094194E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60C6F-844F-D214-8459-C17A9BF39E8E}"/>
              </a:ext>
            </a:extLst>
          </p:cNvPr>
          <p:cNvSpPr>
            <a:spLocks noGrp="1"/>
          </p:cNvSpPr>
          <p:nvPr>
            <p:ph type="body" idx="1"/>
          </p:nvPr>
        </p:nvSpPr>
        <p:spPr/>
        <p:txBody>
          <a:bodyPr/>
          <a:lstStyle/>
          <a:p>
            <a:r>
              <a:rPr lang="en-GB" dirty="0"/>
              <a:t>Throughout the summer, the school has undergone a lot of changes.</a:t>
            </a:r>
          </a:p>
          <a:p>
            <a:r>
              <a:rPr lang="en-GB" dirty="0"/>
              <a:t>SRP – communication and interaction hub for children with autism and EHCPs who need specialist support</a:t>
            </a:r>
          </a:p>
          <a:p>
            <a:r>
              <a:rPr lang="en-GB" dirty="0"/>
              <a:t>Nursery</a:t>
            </a:r>
          </a:p>
          <a:p>
            <a:r>
              <a:rPr lang="en-GB" dirty="0"/>
              <a:t>Tours will be offered once all children are settled into the academic year to aww these change</a:t>
            </a:r>
          </a:p>
        </p:txBody>
      </p:sp>
      <p:sp>
        <p:nvSpPr>
          <p:cNvPr id="4" name="Slide Number Placeholder 3">
            <a:extLst>
              <a:ext uri="{FF2B5EF4-FFF2-40B4-BE49-F238E27FC236}">
                <a16:creationId xmlns:a16="http://schemas.microsoft.com/office/drawing/2014/main" id="{8578882C-721A-B3FC-880E-5E58369C319D}"/>
              </a:ext>
            </a:extLst>
          </p:cNvPr>
          <p:cNvSpPr>
            <a:spLocks noGrp="1"/>
          </p:cNvSpPr>
          <p:nvPr>
            <p:ph type="sldNum" sz="quarter" idx="5"/>
          </p:nvPr>
        </p:nvSpPr>
        <p:spPr/>
        <p:txBody>
          <a:bodyPr/>
          <a:lstStyle/>
          <a:p>
            <a:fld id="{038BEC54-B191-479A-8D38-D64ABE40FA47}" type="slidenum">
              <a:rPr lang="en-GB" smtClean="0"/>
              <a:t>5</a:t>
            </a:fld>
            <a:endParaRPr lang="en-GB"/>
          </a:p>
        </p:txBody>
      </p:sp>
    </p:spTree>
    <p:extLst>
      <p:ext uri="{BB962C8B-B14F-4D97-AF65-F5344CB8AC3E}">
        <p14:creationId xmlns:p14="http://schemas.microsoft.com/office/powerpoint/2010/main" val="176191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our SIP priorities for this academic year.  As a school this is what we will be working on.</a:t>
            </a:r>
          </a:p>
        </p:txBody>
      </p:sp>
      <p:sp>
        <p:nvSpPr>
          <p:cNvPr id="4" name="Slide Number Placeholder 3"/>
          <p:cNvSpPr>
            <a:spLocks noGrp="1"/>
          </p:cNvSpPr>
          <p:nvPr>
            <p:ph type="sldNum" sz="quarter" idx="5"/>
          </p:nvPr>
        </p:nvSpPr>
        <p:spPr/>
        <p:txBody>
          <a:bodyPr/>
          <a:lstStyle/>
          <a:p>
            <a:fld id="{038BEC54-B191-479A-8D38-D64ABE40FA47}" type="slidenum">
              <a:rPr lang="en-GB" smtClean="0"/>
              <a:t>6</a:t>
            </a:fld>
            <a:endParaRPr lang="en-GB"/>
          </a:p>
        </p:txBody>
      </p:sp>
    </p:spTree>
    <p:extLst>
      <p:ext uri="{BB962C8B-B14F-4D97-AF65-F5344CB8AC3E}">
        <p14:creationId xmlns:p14="http://schemas.microsoft.com/office/powerpoint/2010/main" val="262542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next few weeks, overviews for each year group will be available on the website stating what Topics/Themes children will be covering and outcomes they will be producing in all subjects.</a:t>
            </a:r>
          </a:p>
          <a:p>
            <a:endParaRPr lang="en-GB" dirty="0"/>
          </a:p>
          <a:p>
            <a:r>
              <a:rPr lang="en-GB" dirty="0"/>
              <a:t>‘School Calendar of Events’ has gone out detailing parent workshops, special days, parents’ meetings – aim to work together</a:t>
            </a:r>
          </a:p>
        </p:txBody>
      </p:sp>
      <p:sp>
        <p:nvSpPr>
          <p:cNvPr id="4" name="Slide Number Placeholder 3"/>
          <p:cNvSpPr>
            <a:spLocks noGrp="1"/>
          </p:cNvSpPr>
          <p:nvPr>
            <p:ph type="sldNum" sz="quarter" idx="5"/>
          </p:nvPr>
        </p:nvSpPr>
        <p:spPr/>
        <p:txBody>
          <a:bodyPr/>
          <a:lstStyle/>
          <a:p>
            <a:fld id="{038BEC54-B191-479A-8D38-D64ABE40FA47}" type="slidenum">
              <a:rPr lang="en-GB" smtClean="0"/>
              <a:t>8</a:t>
            </a:fld>
            <a:endParaRPr lang="en-GB"/>
          </a:p>
        </p:txBody>
      </p:sp>
    </p:spTree>
    <p:extLst>
      <p:ext uri="{BB962C8B-B14F-4D97-AF65-F5344CB8AC3E}">
        <p14:creationId xmlns:p14="http://schemas.microsoft.com/office/powerpoint/2010/main" val="326531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Ongoing aim to create a bespoke curriculum for our children.</a:t>
            </a:r>
          </a:p>
          <a:p>
            <a:r>
              <a:rPr lang="en-GB" dirty="0"/>
              <a:t>Introduction of a new Art and D&amp;T curriculum – in consultation with an external advisor</a:t>
            </a:r>
          </a:p>
          <a:p>
            <a:r>
              <a:rPr lang="en-GB" dirty="0"/>
              <a:t>PSHE – after effective implementation of My Happy Mind, we will now be utilising My Happy Mind Plus as our PSHE scheme</a:t>
            </a:r>
          </a:p>
          <a:p>
            <a:r>
              <a:rPr lang="en-GB" dirty="0"/>
              <a:t>New RE Scheme – to reflect the needs of our children, KS1 will focus on Islam and Christianity and KS2 Humanism (a non religious approach to life), Sikhi and Christianity</a:t>
            </a:r>
          </a:p>
          <a:p>
            <a:r>
              <a:rPr lang="en-GB" dirty="0"/>
              <a:t>Forest School offer – ½ a term for each year group Y1 – Y6 </a:t>
            </a:r>
            <a:r>
              <a:rPr lang="en-GB" dirty="0" err="1"/>
              <a:t>chn</a:t>
            </a:r>
            <a:r>
              <a:rPr lang="en-GB" dirty="0"/>
              <a:t>, with time at the end of the year for Reception.</a:t>
            </a:r>
          </a:p>
        </p:txBody>
      </p:sp>
      <p:sp>
        <p:nvSpPr>
          <p:cNvPr id="4" name="Slide Number Placeholder 3"/>
          <p:cNvSpPr>
            <a:spLocks noGrp="1"/>
          </p:cNvSpPr>
          <p:nvPr>
            <p:ph type="sldNum" sz="quarter" idx="5"/>
          </p:nvPr>
        </p:nvSpPr>
        <p:spPr/>
        <p:txBody>
          <a:bodyPr/>
          <a:lstStyle/>
          <a:p>
            <a:fld id="{038BEC54-B191-479A-8D38-D64ABE40FA47}" type="slidenum">
              <a:rPr lang="en-GB" smtClean="0"/>
              <a:t>9</a:t>
            </a:fld>
            <a:endParaRPr lang="en-GB"/>
          </a:p>
        </p:txBody>
      </p:sp>
    </p:spTree>
    <p:extLst>
      <p:ext uri="{BB962C8B-B14F-4D97-AF65-F5344CB8AC3E}">
        <p14:creationId xmlns:p14="http://schemas.microsoft.com/office/powerpoint/2010/main" val="313103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Meeting nearer the time. </a:t>
            </a:r>
          </a:p>
        </p:txBody>
      </p:sp>
      <p:sp>
        <p:nvSpPr>
          <p:cNvPr id="4" name="Slide Number Placeholder 3"/>
          <p:cNvSpPr>
            <a:spLocks noGrp="1"/>
          </p:cNvSpPr>
          <p:nvPr>
            <p:ph type="sldNum" sz="quarter" idx="5"/>
          </p:nvPr>
        </p:nvSpPr>
        <p:spPr/>
        <p:txBody>
          <a:bodyPr/>
          <a:lstStyle/>
          <a:p>
            <a:fld id="{038BEC54-B191-479A-8D38-D64ABE40FA47}" type="slidenum">
              <a:rPr lang="en-GB" smtClean="0"/>
              <a:t>14</a:t>
            </a:fld>
            <a:endParaRPr lang="en-GB"/>
          </a:p>
        </p:txBody>
      </p:sp>
    </p:spTree>
    <p:extLst>
      <p:ext uri="{BB962C8B-B14F-4D97-AF65-F5344CB8AC3E}">
        <p14:creationId xmlns:p14="http://schemas.microsoft.com/office/powerpoint/2010/main" val="223281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Opal-All about play opportunities for all. </a:t>
            </a:r>
          </a:p>
          <a:p>
            <a:r>
              <a:rPr lang="en-GB" dirty="0"/>
              <a:t>TAs /LSAs continue to oversee lunchtimes to improve lunchtime behaviour, relationships and provision. Since introducing, this has had positive improvements and a huge impact so far. SLT also on duty.</a:t>
            </a:r>
          </a:p>
          <a:p>
            <a:r>
              <a:rPr lang="en-GB" dirty="0"/>
              <a:t>Coat/waterproof and wellies/outdoor footwear needed in school please.</a:t>
            </a:r>
          </a:p>
          <a:p>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17</a:t>
            </a:fld>
            <a:endParaRPr lang="en-GB"/>
          </a:p>
        </p:txBody>
      </p:sp>
    </p:spTree>
    <p:extLst>
      <p:ext uri="{BB962C8B-B14F-4D97-AF65-F5344CB8AC3E}">
        <p14:creationId xmlns:p14="http://schemas.microsoft.com/office/powerpoint/2010/main" val="426446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17463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9019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27235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20451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33471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81066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83623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429283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283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54002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10/09/2025</a:t>
            </a:fld>
            <a:endParaRPr lang="en-GB"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78979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4F6C6-E138-4B6A-98AB-258DCEF450E9}" type="datetimeFigureOut">
              <a:rPr lang="en-GB" smtClean="0"/>
              <a:pPr/>
              <a:t>10/09/2025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1357563"/>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23439" y="1300357"/>
            <a:ext cx="3483937" cy="2889114"/>
          </a:xfrm>
        </p:spPr>
        <p:txBody>
          <a:bodyPr vert="horz" lIns="91440" tIns="45720" rIns="91440" bIns="45720" rtlCol="0" anchor="b">
            <a:normAutofit/>
          </a:bodyPr>
          <a:lstStyle/>
          <a:p>
            <a:pPr algn="l"/>
            <a:r>
              <a:rPr lang="en-US" sz="4700" dirty="0">
                <a:solidFill>
                  <a:schemeClr val="bg1"/>
                </a:solidFill>
              </a:rPr>
              <a:t>EYFS/KS1/KS2</a:t>
            </a:r>
            <a:br>
              <a:rPr lang="en-US" sz="4700" dirty="0">
                <a:solidFill>
                  <a:schemeClr val="bg1"/>
                </a:solidFill>
              </a:rPr>
            </a:br>
            <a:r>
              <a:rPr lang="en-US" sz="4700" dirty="0">
                <a:solidFill>
                  <a:schemeClr val="bg1"/>
                </a:solidFill>
              </a:rPr>
              <a:t>Parent Meeting</a:t>
            </a:r>
            <a:endParaRPr lang="en-US" sz="4700" kern="1200" dirty="0">
              <a:solidFill>
                <a:schemeClr val="bg1"/>
              </a:solidFill>
              <a:latin typeface="+mj-lt"/>
              <a:ea typeface="+mj-ea"/>
              <a:cs typeface="+mj-cs"/>
            </a:endParaRPr>
          </a:p>
        </p:txBody>
      </p:sp>
      <p:sp>
        <p:nvSpPr>
          <p:cNvPr id="3" name="Subtitle 2"/>
          <p:cNvSpPr>
            <a:spLocks noGrp="1"/>
          </p:cNvSpPr>
          <p:nvPr>
            <p:ph type="subTitle" idx="1"/>
          </p:nvPr>
        </p:nvSpPr>
        <p:spPr>
          <a:xfrm>
            <a:off x="4306001" y="158802"/>
            <a:ext cx="5193489" cy="1147863"/>
          </a:xfrm>
        </p:spPr>
        <p:txBody>
          <a:bodyPr vert="horz" lIns="91440" tIns="45720" rIns="91440" bIns="45720" rtlCol="0" anchor="t">
            <a:normAutofit/>
          </a:bodyPr>
          <a:lstStyle/>
          <a:p>
            <a:r>
              <a:rPr lang="en-US" sz="2600" kern="1200" dirty="0">
                <a:solidFill>
                  <a:schemeClr val="bg1"/>
                </a:solidFill>
                <a:latin typeface="+mn-lt"/>
                <a:ea typeface="+mn-ea"/>
                <a:cs typeface="+mn-cs"/>
              </a:rPr>
              <a:t>Woodside C of E Primary School</a:t>
            </a:r>
          </a:p>
          <a:p>
            <a:pPr algn="l"/>
            <a:endParaRPr lang="en-US" sz="1700" kern="1200" dirty="0">
              <a:solidFill>
                <a:schemeClr val="bg1"/>
              </a:solidFill>
              <a:latin typeface="+mn-lt"/>
              <a:ea typeface="+mn-ea"/>
              <a:cs typeface="+mn-cs"/>
            </a:endParaRPr>
          </a:p>
          <a:p>
            <a:pPr algn="l"/>
            <a:endParaRPr lang="en-US" sz="1700" kern="1200" dirty="0">
              <a:solidFill>
                <a:schemeClr val="bg1"/>
              </a:solidFill>
              <a:latin typeface="+mn-lt"/>
              <a:ea typeface="+mn-ea"/>
              <a:cs typeface="+mn-cs"/>
            </a:endParaRPr>
          </a:p>
        </p:txBody>
      </p:sp>
      <p:sp>
        <p:nvSpPr>
          <p:cNvPr id="2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728C54FE-DC32-BC4D-7C05-1AC4E36D3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6" y="1306665"/>
            <a:ext cx="3035882" cy="2876498"/>
          </a:xfrm>
          <a:prstGeom prst="rect">
            <a:avLst/>
          </a:prstGeom>
        </p:spPr>
      </p:pic>
      <p:sp>
        <p:nvSpPr>
          <p:cNvPr id="4" name="TextBox 3"/>
          <p:cNvSpPr txBox="1"/>
          <p:nvPr/>
        </p:nvSpPr>
        <p:spPr>
          <a:xfrm>
            <a:off x="2503734" y="5821333"/>
            <a:ext cx="4680520" cy="646331"/>
          </a:xfrm>
          <a:prstGeom prst="rect">
            <a:avLst/>
          </a:prstGeom>
          <a:noFill/>
        </p:spPr>
        <p:txBody>
          <a:bodyPr wrap="square" rtlCol="0">
            <a:spAutoFit/>
          </a:bodyPr>
          <a:lstStyle/>
          <a:p>
            <a:pPr algn="ctr">
              <a:spcAft>
                <a:spcPts val="600"/>
              </a:spcAft>
            </a:pPr>
            <a:r>
              <a:rPr lang="en-GB" b="1" dirty="0">
                <a:solidFill>
                  <a:schemeClr val="bg1"/>
                </a:solidFill>
              </a:rPr>
              <a:t>‘Together in God’s love we inspire and grow through living life in all its fullness’</a:t>
            </a:r>
          </a:p>
        </p:txBody>
      </p:sp>
    </p:spTree>
    <p:extLst>
      <p:ext uri="{BB962C8B-B14F-4D97-AF65-F5344CB8AC3E}">
        <p14:creationId xmlns:p14="http://schemas.microsoft.com/office/powerpoint/2010/main" val="76264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B628ED-A17C-0993-ADDE-EC43A203E1A4}"/>
              </a:ext>
            </a:extLst>
          </p:cNvPr>
          <p:cNvSpPr>
            <a:spLocks noGrp="1"/>
          </p:cNvSpPr>
          <p:nvPr>
            <p:ph idx="1"/>
          </p:nvPr>
        </p:nvSpPr>
        <p:spPr>
          <a:xfrm>
            <a:off x="0" y="260648"/>
            <a:ext cx="3347864" cy="5688632"/>
          </a:xfrm>
        </p:spPr>
        <p:txBody>
          <a:bodyPr>
            <a:noAutofit/>
          </a:bodyPr>
          <a:lstStyle/>
          <a:p>
            <a:pPr marL="0" indent="0">
              <a:buNone/>
            </a:pPr>
            <a:r>
              <a:rPr lang="en-GB" sz="2000" dirty="0">
                <a:latin typeface="Sassoon Infant Std" panose="020B0503020103030203" pitchFamily="34" charset="0"/>
              </a:rPr>
              <a:t>Continuous provision refers to all of the different provision areas (e.g. small world, water, maths, art, science, construction, role play and outdoors), learning opportunities and resources which are available for the children in your class to use. It should be linked to children's needs and interests and build on the learning happening in your class. Continuous provision should provoke learning, motivate and challenge children. </a:t>
            </a:r>
          </a:p>
          <a:p>
            <a:pPr marL="0" indent="0">
              <a:buNone/>
            </a:pPr>
            <a:endParaRPr lang="en-GB" sz="2000" dirty="0">
              <a:latin typeface="Sassoon Infant Std" panose="020B0503020103030203" pitchFamily="34" charset="0"/>
            </a:endParaRPr>
          </a:p>
          <a:p>
            <a:pPr marL="0" indent="0">
              <a:buNone/>
            </a:pPr>
            <a:r>
              <a:rPr lang="en-GB" sz="2000" dirty="0">
                <a:latin typeface="Sassoon Infant Std" panose="020B0503020103030203" pitchFamily="34" charset="0"/>
              </a:rPr>
              <a:t>Outside area coming soon!</a:t>
            </a:r>
          </a:p>
        </p:txBody>
      </p:sp>
      <p:pic>
        <p:nvPicPr>
          <p:cNvPr id="6" name="Picture 5" descr="A shelf with plastic bins and boxes on it&#10;&#10;AI-generated content may be incorrect.">
            <a:extLst>
              <a:ext uri="{FF2B5EF4-FFF2-40B4-BE49-F238E27FC236}">
                <a16:creationId xmlns:a16="http://schemas.microsoft.com/office/drawing/2014/main" id="{393F7280-5370-E504-3766-663F05EE19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157"/>
          <a:stretch>
            <a:fillRect/>
          </a:stretch>
        </p:blipFill>
        <p:spPr bwMode="auto">
          <a:xfrm>
            <a:off x="6300192" y="3736657"/>
            <a:ext cx="2580640" cy="2331085"/>
          </a:xfrm>
          <a:prstGeom prst="rect">
            <a:avLst/>
          </a:prstGeom>
          <a:noFill/>
          <a:ln>
            <a:noFill/>
          </a:ln>
          <a:extLst>
            <a:ext uri="{53640926-AAD7-44D8-BBD7-CCE9431645EC}">
              <a14:shadowObscured xmlns:a14="http://schemas.microsoft.com/office/drawing/2010/main"/>
            </a:ext>
          </a:extLst>
        </p:spPr>
      </p:pic>
      <p:pic>
        <p:nvPicPr>
          <p:cNvPr id="7" name="Picture 6" descr="A room with a play set&#10;&#10;AI-generated content may be incorrect.">
            <a:extLst>
              <a:ext uri="{FF2B5EF4-FFF2-40B4-BE49-F238E27FC236}">
                <a16:creationId xmlns:a16="http://schemas.microsoft.com/office/drawing/2014/main" id="{3C8A6D9B-ED0C-36F1-3EB0-290F679FF2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867" y="171264"/>
            <a:ext cx="2019300" cy="2688590"/>
          </a:xfrm>
          <a:prstGeom prst="rect">
            <a:avLst/>
          </a:prstGeom>
          <a:noFill/>
          <a:ln>
            <a:noFill/>
          </a:ln>
        </p:spPr>
      </p:pic>
      <p:pic>
        <p:nvPicPr>
          <p:cNvPr id="8" name="Picture 7" descr="A shelf with books and toys&#10;&#10;AI-generated content may be incorrect.">
            <a:extLst>
              <a:ext uri="{FF2B5EF4-FFF2-40B4-BE49-F238E27FC236}">
                <a16:creationId xmlns:a16="http://schemas.microsoft.com/office/drawing/2014/main" id="{0E23DAB7-3AC7-6E24-4825-2EEBA1C55E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71264"/>
            <a:ext cx="2033905" cy="2933700"/>
          </a:xfrm>
          <a:prstGeom prst="rect">
            <a:avLst/>
          </a:prstGeom>
          <a:noFill/>
          <a:ln>
            <a:noFill/>
          </a:ln>
        </p:spPr>
      </p:pic>
      <p:pic>
        <p:nvPicPr>
          <p:cNvPr id="9" name="Picture 8" descr="A shelf with books on it&#10;&#10;AI-generated content may be incorrect.">
            <a:extLst>
              <a:ext uri="{FF2B5EF4-FFF2-40B4-BE49-F238E27FC236}">
                <a16:creationId xmlns:a16="http://schemas.microsoft.com/office/drawing/2014/main" id="{17DF4FE0-DDD0-5185-04F3-5566EF86AC1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8643" y="3416616"/>
            <a:ext cx="2030730" cy="2971165"/>
          </a:xfrm>
          <a:prstGeom prst="rect">
            <a:avLst/>
          </a:prstGeom>
          <a:noFill/>
          <a:ln>
            <a:noFill/>
          </a:ln>
        </p:spPr>
      </p:pic>
    </p:spTree>
    <p:extLst>
      <p:ext uri="{BB962C8B-B14F-4D97-AF65-F5344CB8AC3E}">
        <p14:creationId xmlns:p14="http://schemas.microsoft.com/office/powerpoint/2010/main" val="201302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A65F3E-24B1-8C81-3609-623991C54F61}"/>
              </a:ext>
            </a:extLst>
          </p:cNvPr>
          <p:cNvPicPr>
            <a:picLocks noChangeAspect="1"/>
          </p:cNvPicPr>
          <p:nvPr/>
        </p:nvPicPr>
        <p:blipFill>
          <a:blip r:embed="rId2"/>
          <a:stretch>
            <a:fillRect/>
          </a:stretch>
        </p:blipFill>
        <p:spPr>
          <a:xfrm>
            <a:off x="208330" y="539837"/>
            <a:ext cx="7886700" cy="3623187"/>
          </a:xfrm>
          <a:prstGeom prst="rect">
            <a:avLst/>
          </a:prstGeom>
        </p:spPr>
      </p:pic>
      <p:pic>
        <p:nvPicPr>
          <p:cNvPr id="5" name="Picture 4">
            <a:extLst>
              <a:ext uri="{FF2B5EF4-FFF2-40B4-BE49-F238E27FC236}">
                <a16:creationId xmlns:a16="http://schemas.microsoft.com/office/drawing/2014/main" id="{08FCD555-44AF-8322-A127-03B6A3B5BF75}"/>
              </a:ext>
            </a:extLst>
          </p:cNvPr>
          <p:cNvPicPr>
            <a:picLocks noChangeAspect="1"/>
          </p:cNvPicPr>
          <p:nvPr/>
        </p:nvPicPr>
        <p:blipFill>
          <a:blip r:embed="rId3"/>
          <a:stretch>
            <a:fillRect/>
          </a:stretch>
        </p:blipFill>
        <p:spPr>
          <a:xfrm>
            <a:off x="179512" y="4293096"/>
            <a:ext cx="8125425" cy="2025067"/>
          </a:xfrm>
          <a:prstGeom prst="rect">
            <a:avLst/>
          </a:prstGeom>
        </p:spPr>
      </p:pic>
    </p:spTree>
    <p:extLst>
      <p:ext uri="{BB962C8B-B14F-4D97-AF65-F5344CB8AC3E}">
        <p14:creationId xmlns:p14="http://schemas.microsoft.com/office/powerpoint/2010/main" val="354470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029E6-AAA4-3EBB-8210-47431980BF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AE1585D-01FB-79F2-77E7-84CAC1BAA42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7B3B4F3-3EAA-4121-F13A-ECA29C2A8799}"/>
              </a:ext>
            </a:extLst>
          </p:cNvPr>
          <p:cNvPicPr>
            <a:picLocks noChangeAspect="1"/>
          </p:cNvPicPr>
          <p:nvPr/>
        </p:nvPicPr>
        <p:blipFill>
          <a:blip r:embed="rId2"/>
          <a:stretch>
            <a:fillRect/>
          </a:stretch>
        </p:blipFill>
        <p:spPr>
          <a:xfrm>
            <a:off x="0" y="137270"/>
            <a:ext cx="4434866" cy="6355603"/>
          </a:xfrm>
          <a:prstGeom prst="rect">
            <a:avLst/>
          </a:prstGeom>
        </p:spPr>
      </p:pic>
      <p:pic>
        <p:nvPicPr>
          <p:cNvPr id="7" name="Picture 6">
            <a:extLst>
              <a:ext uri="{FF2B5EF4-FFF2-40B4-BE49-F238E27FC236}">
                <a16:creationId xmlns:a16="http://schemas.microsoft.com/office/drawing/2014/main" id="{C57DDF21-F80D-0723-65D3-8A92034DD4F0}"/>
              </a:ext>
            </a:extLst>
          </p:cNvPr>
          <p:cNvPicPr>
            <a:picLocks noChangeAspect="1"/>
          </p:cNvPicPr>
          <p:nvPr/>
        </p:nvPicPr>
        <p:blipFill>
          <a:blip r:embed="rId3"/>
          <a:stretch>
            <a:fillRect/>
          </a:stretch>
        </p:blipFill>
        <p:spPr>
          <a:xfrm>
            <a:off x="4572000" y="162803"/>
            <a:ext cx="4434866" cy="6355603"/>
          </a:xfrm>
          <a:prstGeom prst="rect">
            <a:avLst/>
          </a:prstGeom>
        </p:spPr>
      </p:pic>
    </p:spTree>
    <p:extLst>
      <p:ext uri="{BB962C8B-B14F-4D97-AF65-F5344CB8AC3E}">
        <p14:creationId xmlns:p14="http://schemas.microsoft.com/office/powerpoint/2010/main" val="98958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D9BF-C4D9-84B7-B920-434C1B164D0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28DF98-7A02-E47C-246A-1D2E1C8A421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B626A64-292E-DB24-0968-B08DE522C02D}"/>
              </a:ext>
            </a:extLst>
          </p:cNvPr>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37815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D79C-AFEA-A464-587E-F16C5B4C60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EF0269-4EBB-4D5E-1BD1-3125A42DD05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02B2B3D-98F5-4110-E8B7-8340D30F814A}"/>
              </a:ext>
            </a:extLst>
          </p:cNvPr>
          <p:cNvPicPr>
            <a:picLocks noChangeAspect="1"/>
          </p:cNvPicPr>
          <p:nvPr/>
        </p:nvPicPr>
        <p:blipFill>
          <a:blip r:embed="rId3"/>
          <a:stretch>
            <a:fillRect/>
          </a:stretch>
        </p:blipFill>
        <p:spPr>
          <a:xfrm>
            <a:off x="2285802" y="1714351"/>
            <a:ext cx="4572396" cy="3429297"/>
          </a:xfrm>
          <a:prstGeom prst="rect">
            <a:avLst/>
          </a:prstGeom>
        </p:spPr>
      </p:pic>
      <p:pic>
        <p:nvPicPr>
          <p:cNvPr id="6" name="Picture 5">
            <a:extLst>
              <a:ext uri="{FF2B5EF4-FFF2-40B4-BE49-F238E27FC236}">
                <a16:creationId xmlns:a16="http://schemas.microsoft.com/office/drawing/2014/main" id="{46851F8F-FA24-FD62-932A-F49A5AEB7BF9}"/>
              </a:ext>
            </a:extLst>
          </p:cNvPr>
          <p:cNvPicPr>
            <a:picLocks noChangeAspect="1"/>
          </p:cNvPicPr>
          <p:nvPr/>
        </p:nvPicPr>
        <p:blipFill>
          <a:blip r:embed="rId4"/>
          <a:srcRect t="18500"/>
          <a:stretch>
            <a:fillRect/>
          </a:stretch>
        </p:blipFill>
        <p:spPr>
          <a:xfrm>
            <a:off x="176866" y="22310"/>
            <a:ext cx="8967133" cy="6742424"/>
          </a:xfrm>
          <a:prstGeom prst="rect">
            <a:avLst/>
          </a:prstGeom>
        </p:spPr>
      </p:pic>
      <p:sp>
        <p:nvSpPr>
          <p:cNvPr id="7" name="TextBox 6">
            <a:extLst>
              <a:ext uri="{FF2B5EF4-FFF2-40B4-BE49-F238E27FC236}">
                <a16:creationId xmlns:a16="http://schemas.microsoft.com/office/drawing/2014/main" id="{A86E1F95-8261-7CCA-5803-A4F6C3A7329A}"/>
              </a:ext>
            </a:extLst>
          </p:cNvPr>
          <p:cNvSpPr txBox="1"/>
          <p:nvPr/>
        </p:nvSpPr>
        <p:spPr>
          <a:xfrm>
            <a:off x="3203848" y="6434741"/>
            <a:ext cx="5763286" cy="374326"/>
          </a:xfrm>
          <a:prstGeom prst="rect">
            <a:avLst/>
          </a:prstGeom>
          <a:noFill/>
        </p:spPr>
        <p:txBody>
          <a:bodyPr wrap="square" rtlCol="0">
            <a:spAutoFit/>
          </a:bodyPr>
          <a:lstStyle/>
          <a:p>
            <a:r>
              <a:rPr lang="en-GB" dirty="0"/>
              <a:t>Parent meeting nearer the time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326244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69EC-118F-509B-3015-2299A8860BDA}"/>
              </a:ext>
            </a:extLst>
          </p:cNvPr>
          <p:cNvSpPr>
            <a:spLocks noGrp="1"/>
          </p:cNvSpPr>
          <p:nvPr>
            <p:ph type="title"/>
          </p:nvPr>
        </p:nvSpPr>
        <p:spPr/>
        <p:txBody>
          <a:bodyPr/>
          <a:lstStyle/>
          <a:p>
            <a:pPr algn="ctr"/>
            <a:r>
              <a:rPr lang="en-GB" dirty="0">
                <a:latin typeface="Sassoon Infant Std" panose="020B0503020103030203" pitchFamily="34" charset="0"/>
              </a:rPr>
              <a:t>Reading Routines</a:t>
            </a:r>
          </a:p>
        </p:txBody>
      </p:sp>
      <p:sp>
        <p:nvSpPr>
          <p:cNvPr id="3" name="Content Placeholder 2">
            <a:extLst>
              <a:ext uri="{FF2B5EF4-FFF2-40B4-BE49-F238E27FC236}">
                <a16:creationId xmlns:a16="http://schemas.microsoft.com/office/drawing/2014/main" id="{09949BE7-B342-BB5C-FC74-598A2B0B8877}"/>
              </a:ext>
            </a:extLst>
          </p:cNvPr>
          <p:cNvSpPr>
            <a:spLocks noGrp="1"/>
          </p:cNvSpPr>
          <p:nvPr>
            <p:ph idx="1"/>
          </p:nvPr>
        </p:nvSpPr>
        <p:spPr/>
        <p:txBody>
          <a:bodyPr>
            <a:normAutofit/>
          </a:bodyPr>
          <a:lstStyle/>
          <a:p>
            <a:pPr marL="0" indent="0" algn="ctr">
              <a:buNone/>
            </a:pPr>
            <a:r>
              <a:rPr lang="en-GB" sz="3200" dirty="0">
                <a:latin typeface="Sassoon Infant Std" panose="020B0503020103030203" pitchFamily="34" charset="0"/>
              </a:rPr>
              <a:t>Monday- Homework sheet, LW reading book handed out. </a:t>
            </a:r>
          </a:p>
          <a:p>
            <a:pPr marL="0" indent="0" algn="ctr">
              <a:buNone/>
            </a:pPr>
            <a:r>
              <a:rPr lang="en-GB" sz="3200" dirty="0">
                <a:latin typeface="Sassoon Infant Std" panose="020B0503020103030203" pitchFamily="34" charset="0"/>
              </a:rPr>
              <a:t>Friday- Little Wandle Book collected in. Sharing book given out and swapped over the following week. </a:t>
            </a:r>
          </a:p>
          <a:p>
            <a:pPr marL="0" indent="0" algn="ctr">
              <a:buNone/>
            </a:pPr>
            <a:endParaRPr lang="en-GB" sz="3200" dirty="0">
              <a:latin typeface="Sassoon Infant Std" panose="020B0503020103030203" pitchFamily="34" charset="0"/>
            </a:endParaRPr>
          </a:p>
          <a:p>
            <a:pPr marL="0" indent="0" algn="ctr">
              <a:buNone/>
            </a:pPr>
            <a:r>
              <a:rPr lang="en-GB" sz="3200" dirty="0">
                <a:latin typeface="Sassoon Infant Std" panose="020B0503020103030203" pitchFamily="34" charset="0"/>
              </a:rPr>
              <a:t>Please bring folders in each day </a:t>
            </a:r>
            <a:r>
              <a:rPr lang="en-GB" sz="3200" dirty="0">
                <a:latin typeface="Sassoon Infant Std" panose="020B0503020103030203" pitchFamily="34" charset="0"/>
                <a:sym typeface="Wingdings" panose="05000000000000000000" pitchFamily="2" charset="2"/>
              </a:rPr>
              <a:t> </a:t>
            </a:r>
            <a:endParaRPr lang="en-GB" sz="3200" dirty="0">
              <a:latin typeface="Sassoon Infant Std" panose="020B0503020103030203" pitchFamily="34" charset="0"/>
            </a:endParaRPr>
          </a:p>
        </p:txBody>
      </p:sp>
    </p:spTree>
    <p:extLst>
      <p:ext uri="{BB962C8B-B14F-4D97-AF65-F5344CB8AC3E}">
        <p14:creationId xmlns:p14="http://schemas.microsoft.com/office/powerpoint/2010/main" val="1153816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FB6B-90ED-CF27-A37D-63D4D886B450}"/>
              </a:ext>
            </a:extLst>
          </p:cNvPr>
          <p:cNvSpPr>
            <a:spLocks noGrp="1"/>
          </p:cNvSpPr>
          <p:nvPr>
            <p:ph type="title"/>
          </p:nvPr>
        </p:nvSpPr>
        <p:spPr/>
        <p:txBody>
          <a:bodyPr/>
          <a:lstStyle/>
          <a:p>
            <a:pPr algn="ctr"/>
            <a:r>
              <a:rPr lang="en-GB" dirty="0">
                <a:latin typeface="Sassoon Infant Std" panose="020B0503020103030203" pitchFamily="34" charset="0"/>
              </a:rPr>
              <a:t>Children need each day…</a:t>
            </a:r>
          </a:p>
        </p:txBody>
      </p:sp>
      <p:sp>
        <p:nvSpPr>
          <p:cNvPr id="3" name="Content Placeholder 2">
            <a:extLst>
              <a:ext uri="{FF2B5EF4-FFF2-40B4-BE49-F238E27FC236}">
                <a16:creationId xmlns:a16="http://schemas.microsoft.com/office/drawing/2014/main" id="{51728DA7-A020-0B1F-C403-B98C91619B9E}"/>
              </a:ext>
            </a:extLst>
          </p:cNvPr>
          <p:cNvSpPr>
            <a:spLocks noGrp="1"/>
          </p:cNvSpPr>
          <p:nvPr>
            <p:ph idx="1"/>
          </p:nvPr>
        </p:nvSpPr>
        <p:spPr/>
        <p:txBody>
          <a:bodyPr/>
          <a:lstStyle/>
          <a:p>
            <a:r>
              <a:rPr lang="en-GB" dirty="0">
                <a:latin typeface="Sassoon Infant Std" panose="020B0503020103030203" pitchFamily="34" charset="0"/>
              </a:rPr>
              <a:t>Reading folder with their reading diary and book in. Sharing books in bags for Friday. </a:t>
            </a:r>
          </a:p>
          <a:p>
            <a:r>
              <a:rPr lang="en-GB" dirty="0">
                <a:latin typeface="Sassoon Infant Std" panose="020B0503020103030203" pitchFamily="34" charset="0"/>
              </a:rPr>
              <a:t>All clothing to be named.</a:t>
            </a:r>
          </a:p>
          <a:p>
            <a:r>
              <a:rPr lang="en-GB" dirty="0">
                <a:latin typeface="Sassoon Infant Std" panose="020B0503020103030203" pitchFamily="34" charset="0"/>
              </a:rPr>
              <a:t>Spare set of clothes in case of accidents.</a:t>
            </a:r>
          </a:p>
          <a:p>
            <a:r>
              <a:rPr lang="en-GB" dirty="0">
                <a:latin typeface="Sassoon Infant Std" panose="020B0503020103030203" pitchFamily="34" charset="0"/>
              </a:rPr>
              <a:t>Named water bottle.</a:t>
            </a:r>
          </a:p>
          <a:p>
            <a:endParaRPr lang="en-GB" dirty="0">
              <a:latin typeface="Sassoon Infant Std" panose="020B0503020103030203" pitchFamily="34" charset="0"/>
            </a:endParaRPr>
          </a:p>
          <a:p>
            <a:r>
              <a:rPr lang="en-GB" dirty="0">
                <a:latin typeface="Sassoon Infant Std" panose="020B0503020103030203" pitchFamily="34" charset="0"/>
              </a:rPr>
              <a:t>Our PE days are Tuesdays and Fridays. </a:t>
            </a:r>
          </a:p>
        </p:txBody>
      </p:sp>
    </p:spTree>
    <p:extLst>
      <p:ext uri="{BB962C8B-B14F-4D97-AF65-F5344CB8AC3E}">
        <p14:creationId xmlns:p14="http://schemas.microsoft.com/office/powerpoint/2010/main" val="44537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r>
              <a:rPr lang="en-GB" sz="3600" b="1" i="1" dirty="0">
                <a:solidFill>
                  <a:srgbClr val="941100"/>
                </a:solidFill>
              </a:rPr>
              <a:t>LUNCHTIMES </a:t>
            </a:r>
          </a:p>
          <a:p>
            <a:r>
              <a:rPr lang="en-GB" sz="3600" b="1" i="1" dirty="0">
                <a:solidFill>
                  <a:srgbClr val="941100"/>
                </a:solidFill>
              </a:rPr>
              <a:t>OPAL PROVISION</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314" name="Picture 2" descr="OPAL Outdoor Play and Learning CIC - OPAL's approach means children enjoy  lunchtime so much they don't want it to be over! But don't just take it  from us, see what one">
            <a:extLst>
              <a:ext uri="{FF2B5EF4-FFF2-40B4-BE49-F238E27FC236}">
                <a16:creationId xmlns:a16="http://schemas.microsoft.com/office/drawing/2014/main" id="{2CB75869-AB80-1A35-EC2E-CFE0406CB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705" y="4722068"/>
            <a:ext cx="40386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opal play">
            <a:extLst>
              <a:ext uri="{FF2B5EF4-FFF2-40B4-BE49-F238E27FC236}">
                <a16:creationId xmlns:a16="http://schemas.microsoft.com/office/drawing/2014/main" id="{99388518-1B8E-02D4-C305-5F0300206B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858" y="1700808"/>
            <a:ext cx="3804295" cy="284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98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SEND SUPPORT</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SEND Strategy 2019 - 2024">
            <a:extLst>
              <a:ext uri="{FF2B5EF4-FFF2-40B4-BE49-F238E27FC236}">
                <a16:creationId xmlns:a16="http://schemas.microsoft.com/office/drawing/2014/main" id="{64A92020-D275-F05F-CAC1-CC6460A09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503" y="2924944"/>
            <a:ext cx="3822700" cy="24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5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B74498-3E7A-A571-A43B-98FE6DFE1D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E8E70AB-A485-49BE-C9AB-DB48E2619D4B}"/>
              </a:ext>
            </a:extLst>
          </p:cNvPr>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UNIFORM</a:t>
            </a:r>
          </a:p>
          <a:p>
            <a:r>
              <a:rPr lang="en-GB" sz="3600" b="1" i="1" dirty="0">
                <a:solidFill>
                  <a:srgbClr val="941100"/>
                </a:solidFill>
              </a:rPr>
              <a:t>-LABELS</a:t>
            </a:r>
          </a:p>
          <a:p>
            <a:r>
              <a:rPr lang="en-GB" sz="3600" b="1" i="1" dirty="0">
                <a:solidFill>
                  <a:srgbClr val="941100"/>
                </a:solidFill>
              </a:rPr>
              <a:t>-HAIR UP</a:t>
            </a:r>
          </a:p>
          <a:p>
            <a:r>
              <a:rPr lang="en-GB" sz="3600" b="1" i="1" dirty="0">
                <a:solidFill>
                  <a:srgbClr val="941100"/>
                </a:solidFill>
              </a:rPr>
              <a:t>-PE SESSIONS</a:t>
            </a:r>
          </a:p>
          <a:p>
            <a:r>
              <a:rPr lang="en-GB" sz="3600" b="1" i="1" dirty="0">
                <a:solidFill>
                  <a:srgbClr val="941100"/>
                </a:solidFill>
              </a:rPr>
              <a:t>-EARRINGS</a:t>
            </a:r>
          </a:p>
        </p:txBody>
      </p:sp>
      <p:sp>
        <p:nvSpPr>
          <p:cNvPr id="8" name="Rectangle 7">
            <a:extLst>
              <a:ext uri="{FF2B5EF4-FFF2-40B4-BE49-F238E27FC236}">
                <a16:creationId xmlns:a16="http://schemas.microsoft.com/office/drawing/2014/main" id="{97EDE0F0-11D6-C5C9-252D-1217D9758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32C5189E-E9EA-10DF-8080-72B633137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FFFA6214-3A19-11A4-D14B-C890DE381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1E9ED1AE-C1C1-1E23-F52A-C99151EDE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4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l="706" r="2446"/>
          <a:stretch/>
        </p:blipFill>
        <p:spPr>
          <a:xfrm>
            <a:off x="15" y="857257"/>
            <a:ext cx="5257407" cy="5143493"/>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2" name="Title 1">
            <a:extLst>
              <a:ext uri="{FF2B5EF4-FFF2-40B4-BE49-F238E27FC236}">
                <a16:creationId xmlns:a16="http://schemas.microsoft.com/office/drawing/2014/main" id="{897C2A98-ED8E-2648-97DA-281D9E464CE5}"/>
              </a:ext>
            </a:extLst>
          </p:cNvPr>
          <p:cNvSpPr>
            <a:spLocks noGrp="1"/>
          </p:cNvSpPr>
          <p:nvPr>
            <p:ph type="title"/>
          </p:nvPr>
        </p:nvSpPr>
        <p:spPr>
          <a:xfrm>
            <a:off x="5101076" y="1218667"/>
            <a:ext cx="3614964" cy="994172"/>
          </a:xfrm>
        </p:spPr>
        <p:txBody>
          <a:bodyPr vert="horz" lIns="68580" tIns="34290" rIns="68580" bIns="34290" rtlCol="0" anchor="ctr">
            <a:normAutofit/>
          </a:bodyPr>
          <a:lstStyle/>
          <a:p>
            <a:r>
              <a:rPr lang="en-US" sz="3300" b="1" dirty="0"/>
              <a:t>OUR VISION and MOTTO</a:t>
            </a:r>
          </a:p>
        </p:txBody>
      </p:sp>
      <p:sp>
        <p:nvSpPr>
          <p:cNvPr id="4" name="Text Placeholder 3">
            <a:extLst>
              <a:ext uri="{FF2B5EF4-FFF2-40B4-BE49-F238E27FC236}">
                <a16:creationId xmlns:a16="http://schemas.microsoft.com/office/drawing/2014/main" id="{B420BE52-9043-01B1-B45C-27512E7B5835}"/>
              </a:ext>
            </a:extLst>
          </p:cNvPr>
          <p:cNvSpPr>
            <a:spLocks noGrp="1"/>
          </p:cNvSpPr>
          <p:nvPr>
            <p:ph type="body" sz="half" idx="2"/>
          </p:nvPr>
        </p:nvSpPr>
        <p:spPr>
          <a:xfrm>
            <a:off x="5101077" y="2212839"/>
            <a:ext cx="3614963" cy="3184661"/>
          </a:xfrm>
        </p:spPr>
        <p:txBody>
          <a:bodyPr vert="horz" lIns="68580" tIns="34290" rIns="68580" bIns="34290" rtlCol="0" anchor="t">
            <a:normAutofit/>
          </a:bodyPr>
          <a:lstStyle/>
          <a:p>
            <a:pPr algn="ctr"/>
            <a:endParaRPr lang="en-US" sz="1350" dirty="0"/>
          </a:p>
          <a:p>
            <a:pPr algn="ctr"/>
            <a:r>
              <a:rPr lang="en-US" sz="2100" b="1" dirty="0"/>
              <a:t>‘Together in God’s love we inspire and grow through living life in all its’ fullness’</a:t>
            </a:r>
          </a:p>
          <a:p>
            <a:pPr algn="ctr"/>
            <a:endParaRPr lang="en-US" sz="2100" b="1" dirty="0"/>
          </a:p>
          <a:p>
            <a:pPr algn="ctr"/>
            <a:r>
              <a:rPr lang="en-US" sz="2100" b="1" dirty="0"/>
              <a:t>John 10:10</a:t>
            </a:r>
          </a:p>
          <a:p>
            <a:pPr algn="ctr"/>
            <a:endParaRPr lang="en-US" sz="1800" b="1" dirty="0"/>
          </a:p>
          <a:p>
            <a:pPr algn="ctr"/>
            <a:endParaRPr lang="en-US" sz="1800" b="1" dirty="0"/>
          </a:p>
          <a:p>
            <a:endParaRPr lang="en-US" sz="1800" b="1" dirty="0"/>
          </a:p>
          <a:p>
            <a:pPr indent="-171450">
              <a:buFont typeface="Arial" panose="020B0604020202020204" pitchFamily="34" charset="0"/>
              <a:buChar char="•"/>
            </a:pPr>
            <a:endParaRPr lang="en-US" sz="1350" b="1" dirty="0"/>
          </a:p>
        </p:txBody>
      </p:sp>
    </p:spTree>
    <p:extLst>
      <p:ext uri="{BB962C8B-B14F-4D97-AF65-F5344CB8AC3E}">
        <p14:creationId xmlns:p14="http://schemas.microsoft.com/office/powerpoint/2010/main" val="344247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A155C2-FA1B-6047-BB61-09477E31415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0EC410-0293-3BA1-2230-ABEBBFE5D5A0}"/>
              </a:ext>
            </a:extLst>
          </p:cNvPr>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r>
              <a:rPr lang="en-GB" sz="3600" b="1" i="1" dirty="0">
                <a:solidFill>
                  <a:srgbClr val="941100"/>
                </a:solidFill>
              </a:rPr>
              <a:t>ATTENDANCE</a:t>
            </a:r>
          </a:p>
          <a:p>
            <a:r>
              <a:rPr lang="en-GB" sz="3600" b="1" i="1" dirty="0">
                <a:solidFill>
                  <a:srgbClr val="941100"/>
                </a:solidFill>
              </a:rPr>
              <a:t>We always teach phonics first!</a:t>
            </a:r>
          </a:p>
        </p:txBody>
      </p:sp>
      <p:sp>
        <p:nvSpPr>
          <p:cNvPr id="8" name="Rectangle 7">
            <a:extLst>
              <a:ext uri="{FF2B5EF4-FFF2-40B4-BE49-F238E27FC236}">
                <a16:creationId xmlns:a16="http://schemas.microsoft.com/office/drawing/2014/main" id="{B80D516E-5525-F0D7-1AEE-429509D2A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A41B0875-D9E4-014D-96FB-9A7AC15AC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81298915-B3BC-11D1-9DE6-F35F63B0A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075D8532-023B-3270-400C-46EE0C0AFB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Vasectomy Policies">
            <a:extLst>
              <a:ext uri="{FF2B5EF4-FFF2-40B4-BE49-F238E27FC236}">
                <a16:creationId xmlns:a16="http://schemas.microsoft.com/office/drawing/2014/main" id="{DE291A9E-BF89-A0F0-B4DC-0BCF77A52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219" y="2780928"/>
            <a:ext cx="2260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2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09A43C-D9A1-5B2E-A988-2FD865AE209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2D3E855-6016-5D88-6C83-7E3655209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5062E414-9173-5A46-DA63-1E30C155F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1">
            <a:extLst>
              <a:ext uri="{FF2B5EF4-FFF2-40B4-BE49-F238E27FC236}">
                <a16:creationId xmlns:a16="http://schemas.microsoft.com/office/drawing/2014/main" id="{E72F76B2-B4D3-5305-F2C4-82262101B3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5000018-5785-8FFE-71CF-40EC576005B4}"/>
              </a:ext>
            </a:extLst>
          </p:cNvPr>
          <p:cNvPicPr>
            <a:picLocks noChangeAspect="1"/>
          </p:cNvPicPr>
          <p:nvPr/>
        </p:nvPicPr>
        <p:blipFill>
          <a:blip r:embed="rId3"/>
          <a:srcRect l="31100" t="30500" r="27950" b="3501"/>
          <a:stretch>
            <a:fillRect/>
          </a:stretch>
        </p:blipFill>
        <p:spPr>
          <a:xfrm>
            <a:off x="395536" y="0"/>
            <a:ext cx="8097449" cy="6824877"/>
          </a:xfrm>
          <a:prstGeom prst="rect">
            <a:avLst/>
          </a:prstGeom>
        </p:spPr>
      </p:pic>
      <p:sp>
        <p:nvSpPr>
          <p:cNvPr id="11" name="TextBox 10">
            <a:extLst>
              <a:ext uri="{FF2B5EF4-FFF2-40B4-BE49-F238E27FC236}">
                <a16:creationId xmlns:a16="http://schemas.microsoft.com/office/drawing/2014/main" id="{C8A5C579-365F-93A3-3C8C-9D26A75C921C}"/>
              </a:ext>
            </a:extLst>
          </p:cNvPr>
          <p:cNvSpPr txBox="1"/>
          <p:nvPr/>
        </p:nvSpPr>
        <p:spPr>
          <a:xfrm>
            <a:off x="5038747" y="412060"/>
            <a:ext cx="4572000" cy="1200329"/>
          </a:xfrm>
          <a:prstGeom prst="rect">
            <a:avLst/>
          </a:prstGeom>
          <a:noFill/>
        </p:spPr>
        <p:txBody>
          <a:bodyPr wrap="square">
            <a:spAutoFit/>
          </a:bodyPr>
          <a:lstStyle/>
          <a:p>
            <a:pPr algn="ctr"/>
            <a:r>
              <a:rPr lang="en-GB" sz="3600" b="1" i="1" dirty="0">
                <a:solidFill>
                  <a:srgbClr val="941100"/>
                </a:solidFill>
              </a:rPr>
              <a:t>ATTENDANCE</a:t>
            </a:r>
          </a:p>
          <a:p>
            <a:pPr algn="ctr"/>
            <a:r>
              <a:rPr lang="en-GB" sz="3600" b="1" i="1" dirty="0">
                <a:solidFill>
                  <a:srgbClr val="941100"/>
                </a:solidFill>
              </a:rPr>
              <a:t>PARENT GUIDE</a:t>
            </a:r>
          </a:p>
        </p:txBody>
      </p:sp>
    </p:spTree>
    <p:extLst>
      <p:ext uri="{BB962C8B-B14F-4D97-AF65-F5344CB8AC3E}">
        <p14:creationId xmlns:p14="http://schemas.microsoft.com/office/powerpoint/2010/main" val="89775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BEHAVIOUR AND ANTI BULLYING</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Vasectomy Policies">
            <a:extLst>
              <a:ext uri="{FF2B5EF4-FFF2-40B4-BE49-F238E27FC236}">
                <a16:creationId xmlns:a16="http://schemas.microsoft.com/office/drawing/2014/main" id="{2F2539A2-1B64-0070-FB37-E2E232768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645024"/>
            <a:ext cx="2260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28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Communication</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Live-Marking' in Science - Danes Education Trust Blog Danes Education Trust  Blog">
            <a:extLst>
              <a:ext uri="{FF2B5EF4-FFF2-40B4-BE49-F238E27FC236}">
                <a16:creationId xmlns:a16="http://schemas.microsoft.com/office/drawing/2014/main" id="{4578A453-0C36-4A08-BE2C-3259AA536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636912"/>
            <a:ext cx="2559889" cy="255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45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7584" y="404664"/>
            <a:ext cx="6688832" cy="1800200"/>
          </a:xfrm>
        </p:spPr>
        <p:txBody>
          <a:bodyPr>
            <a:noAutofit/>
          </a:bodyPr>
          <a:lstStyle/>
          <a:p>
            <a:endParaRPr lang="en-GB" sz="3200" b="1" dirty="0"/>
          </a:p>
          <a:p>
            <a:endParaRPr lang="en-GB" sz="3200" b="1" dirty="0"/>
          </a:p>
          <a:p>
            <a:r>
              <a:rPr lang="en-GB" sz="3200" b="1" dirty="0">
                <a:solidFill>
                  <a:srgbClr val="941100"/>
                </a:solidFill>
              </a:rPr>
              <a:t>Communication</a:t>
            </a:r>
            <a:endParaRPr lang="en-GB" sz="1600" i="1" dirty="0"/>
          </a:p>
          <a:p>
            <a:pPr marL="285750" indent="-285750" algn="l">
              <a:buClr>
                <a:schemeClr val="bg1"/>
              </a:buClr>
              <a:buFont typeface="Arial" panose="020B0604020202020204" pitchFamily="34" charset="0"/>
              <a:buChar char="•"/>
            </a:pPr>
            <a:endParaRPr lang="en-GB" sz="1600" i="1" dirty="0"/>
          </a:p>
        </p:txBody>
      </p:sp>
      <p:pic>
        <p:nvPicPr>
          <p:cNvPr id="6" name="Picture 5" descr="Logo&#10;&#10;Description automatically generated">
            <a:extLst>
              <a:ext uri="{FF2B5EF4-FFF2-40B4-BE49-F238E27FC236}">
                <a16:creationId xmlns:a16="http://schemas.microsoft.com/office/drawing/2014/main" id="{9D8F2711-3F99-14A2-0679-7CFB6B2C1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316" y="79088"/>
            <a:ext cx="1551368" cy="1470012"/>
          </a:xfrm>
          <a:prstGeom prst="rect">
            <a:avLst/>
          </a:prstGeom>
        </p:spPr>
      </p:pic>
      <p:graphicFrame>
        <p:nvGraphicFramePr>
          <p:cNvPr id="2" name="Table 3">
            <a:extLst>
              <a:ext uri="{FF2B5EF4-FFF2-40B4-BE49-F238E27FC236}">
                <a16:creationId xmlns:a16="http://schemas.microsoft.com/office/drawing/2014/main" id="{CB379195-C80C-9303-B5CD-FBDA8CD48081}"/>
              </a:ext>
            </a:extLst>
          </p:cNvPr>
          <p:cNvGraphicFramePr>
            <a:graphicFrameLocks noGrp="1"/>
          </p:cNvGraphicFramePr>
          <p:nvPr>
            <p:extLst>
              <p:ext uri="{D42A27DB-BD31-4B8C-83A1-F6EECF244321}">
                <p14:modId xmlns:p14="http://schemas.microsoft.com/office/powerpoint/2010/main" val="1672422190"/>
              </p:ext>
            </p:extLst>
          </p:nvPr>
        </p:nvGraphicFramePr>
        <p:xfrm>
          <a:off x="251520" y="1988840"/>
          <a:ext cx="8784976" cy="475488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4051918457"/>
                    </a:ext>
                  </a:extLst>
                </a:gridCol>
                <a:gridCol w="4392488">
                  <a:extLst>
                    <a:ext uri="{9D8B030D-6E8A-4147-A177-3AD203B41FA5}">
                      <a16:colId xmlns:a16="http://schemas.microsoft.com/office/drawing/2014/main" val="1664078625"/>
                    </a:ext>
                  </a:extLst>
                </a:gridCol>
              </a:tblGrid>
              <a:tr h="2448272">
                <a:tc>
                  <a:txBody>
                    <a:bodyPr/>
                    <a:lstStyle/>
                    <a:p>
                      <a:r>
                        <a:rPr lang="en-GB" sz="1800" b="1" i="1" dirty="0">
                          <a:solidFill>
                            <a:schemeClr val="tx1"/>
                          </a:solidFill>
                        </a:rPr>
                        <a:t>If we think your child needs extra support, we will always talk to you about this</a:t>
                      </a:r>
                    </a:p>
                    <a:p>
                      <a:pPr marL="285750" indent="-285750" algn="l">
                        <a:buClr>
                          <a:schemeClr val="bg1"/>
                        </a:buClr>
                        <a:buFont typeface="Arial" panose="020B0604020202020204" pitchFamily="34" charset="0"/>
                        <a:buChar char="•"/>
                      </a:pPr>
                      <a:r>
                        <a:rPr lang="en-GB" sz="1800" dirty="0"/>
                        <a:t>In the first instance, your child’s class teacher will liaise with you by arranging a meeting in school to discuss progress.</a:t>
                      </a:r>
                    </a:p>
                    <a:p>
                      <a:pPr algn="l">
                        <a:buClr>
                          <a:schemeClr val="bg1"/>
                        </a:buClr>
                      </a:pPr>
                      <a:endParaRPr lang="en-GB" sz="1800" dirty="0"/>
                    </a:p>
                    <a:p>
                      <a:pPr marL="285750" indent="-285750" algn="l">
                        <a:buClr>
                          <a:schemeClr val="bg1"/>
                        </a:buClr>
                        <a:buFont typeface="Arial" panose="020B0604020202020204" pitchFamily="34" charset="0"/>
                        <a:buChar char="•"/>
                      </a:pPr>
                      <a:r>
                        <a:rPr lang="en-GB" sz="1800" dirty="0"/>
                        <a:t>There are scheduled progress meetings (parents evening) in the Autumn, Spring and Summer term which will provide an opportunity to discuss any concerns with their learning.</a:t>
                      </a:r>
                    </a:p>
                    <a:p>
                      <a:pPr marL="285750" indent="-285750" algn="l">
                        <a:buClr>
                          <a:schemeClr val="bg1"/>
                        </a:buClr>
                        <a:buFont typeface="Arial" panose="020B0604020202020204" pitchFamily="34" charset="0"/>
                        <a:buChar char="•"/>
                      </a:pPr>
                      <a:endParaRPr lang="en-GB" sz="1800"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solidFill>
                            <a:schemeClr val="tx1"/>
                          </a:solidFill>
                        </a:rPr>
                        <a:t>If you have any concerns,  our door is always open.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In the first instance, please speak to your child’s class teacher.  Teachers are around at the start and end of the day for ‘a quick word’ but sometimes this may not be an appropriate moment for a discussion. Please contact the office to make an appointment to meet with the class teacher.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If there are further concerns , please make an appointment with your child’s phase leader, then Mrs Bruntlett or Mrs Johnson.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130072929"/>
                  </a:ext>
                </a:extLst>
              </a:tr>
            </a:tbl>
          </a:graphicData>
        </a:graphic>
      </p:graphicFrame>
    </p:spTree>
    <p:extLst>
      <p:ext uri="{BB962C8B-B14F-4D97-AF65-F5344CB8AC3E}">
        <p14:creationId xmlns:p14="http://schemas.microsoft.com/office/powerpoint/2010/main" val="776693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8D26A-025E-03A2-F64B-EB8B36DAD3D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7BA73AE-729E-86FC-04A3-18CFBAF5222D}"/>
              </a:ext>
            </a:extLst>
          </p:cNvPr>
          <p:cNvPicPr>
            <a:picLocks noChangeAspect="1"/>
          </p:cNvPicPr>
          <p:nvPr/>
        </p:nvPicPr>
        <p:blipFill>
          <a:blip r:embed="rId3"/>
          <a:srcRect l="26376" t="26001" r="27949" b="10535"/>
          <a:stretch>
            <a:fillRect/>
          </a:stretch>
        </p:blipFill>
        <p:spPr>
          <a:xfrm>
            <a:off x="3572" y="15601"/>
            <a:ext cx="9032924" cy="6589414"/>
          </a:xfrm>
          <a:prstGeom prst="rect">
            <a:avLst/>
          </a:prstGeom>
        </p:spPr>
      </p:pic>
    </p:spTree>
    <p:extLst>
      <p:ext uri="{BB962C8B-B14F-4D97-AF65-F5344CB8AC3E}">
        <p14:creationId xmlns:p14="http://schemas.microsoft.com/office/powerpoint/2010/main" val="3960820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SAFEGUARDING</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Image result for keeping children safe parents">
            <a:extLst>
              <a:ext uri="{FF2B5EF4-FFF2-40B4-BE49-F238E27FC236}">
                <a16:creationId xmlns:a16="http://schemas.microsoft.com/office/drawing/2014/main" id="{B2E17B57-A183-80C0-FA36-F139620F4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837" y="3284984"/>
            <a:ext cx="4027021" cy="223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8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7564" y="382537"/>
            <a:ext cx="7920880" cy="4955998"/>
          </a:xfrm>
        </p:spPr>
        <p:txBody>
          <a:bodyPr>
            <a:noAutofit/>
          </a:bodyPr>
          <a:lstStyle/>
          <a:p>
            <a:r>
              <a:rPr lang="en-GB" sz="3600" b="1" dirty="0">
                <a:solidFill>
                  <a:srgbClr val="941100"/>
                </a:solidFill>
              </a:rPr>
              <a:t>Next steps…</a:t>
            </a:r>
          </a:p>
          <a:p>
            <a:endParaRPr lang="en-GB" sz="3600" b="1" dirty="0">
              <a:solidFill>
                <a:srgbClr val="941100"/>
              </a:solidFill>
            </a:endParaRPr>
          </a:p>
          <a:p>
            <a:endParaRPr lang="en-GB" sz="3600" b="1" dirty="0">
              <a:solidFill>
                <a:srgbClr val="941100"/>
              </a:solidFill>
            </a:endParaRPr>
          </a:p>
          <a:p>
            <a:endParaRPr lang="en-GB" sz="2800" b="1" dirty="0">
              <a:solidFill>
                <a:srgbClr val="941100"/>
              </a:solidFill>
            </a:endParaRPr>
          </a:p>
          <a:p>
            <a:endParaRPr lang="en-GB" sz="2800" b="1" dirty="0">
              <a:solidFill>
                <a:srgbClr val="941100"/>
              </a:solidFill>
            </a:endParaRPr>
          </a:p>
          <a:p>
            <a:endParaRPr lang="en-GB" sz="2800" b="1" dirty="0">
              <a:solidFill>
                <a:srgbClr val="941100"/>
              </a:solidFill>
            </a:endParaRPr>
          </a:p>
          <a:p>
            <a:endParaRPr lang="en-GB" sz="2800" b="1" dirty="0">
              <a:solidFill>
                <a:srgbClr val="941100"/>
              </a:solidFill>
            </a:endParaRP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EC1A70A6-C332-0666-BDA9-F62EC15B4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pic>
        <p:nvPicPr>
          <p:cNvPr id="15362" name="Picture 2" descr="Open door sign we are hanging signboard Royalty Free Vector">
            <a:extLst>
              <a:ext uri="{FF2B5EF4-FFF2-40B4-BE49-F238E27FC236}">
                <a16:creationId xmlns:a16="http://schemas.microsoft.com/office/drawing/2014/main" id="{D54B3C50-2A5E-F4A2-62F6-48D5AA63F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06" y="1143000"/>
            <a:ext cx="21209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800AA68-A2D8-3B62-CE2F-C0D1B400EE8B}"/>
              </a:ext>
            </a:extLst>
          </p:cNvPr>
          <p:cNvPicPr>
            <a:picLocks noChangeAspect="1"/>
          </p:cNvPicPr>
          <p:nvPr/>
        </p:nvPicPr>
        <p:blipFill>
          <a:blip r:embed="rId5"/>
          <a:stretch>
            <a:fillRect/>
          </a:stretch>
        </p:blipFill>
        <p:spPr>
          <a:xfrm>
            <a:off x="3195986" y="1631007"/>
            <a:ext cx="2604472" cy="1729978"/>
          </a:xfrm>
          <a:prstGeom prst="rect">
            <a:avLst/>
          </a:prstGeom>
        </p:spPr>
      </p:pic>
      <p:pic>
        <p:nvPicPr>
          <p:cNvPr id="15364" name="Picture 4" descr="Pennsylvania Department of Transportation (PennDOT) - If you see something,  say something. We can't fix it if we don't know it's broken. Report your  roadway concerns at customercare.penndot.gov #TuesdayThoughts  #NationalCatDay | Facebook">
            <a:extLst>
              <a:ext uri="{FF2B5EF4-FFF2-40B4-BE49-F238E27FC236}">
                <a16:creationId xmlns:a16="http://schemas.microsoft.com/office/drawing/2014/main" id="{E514D275-41CA-ACFE-790E-54DDD73E3B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0194" y="977900"/>
            <a:ext cx="19812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35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EXTRA CATCH UP PROGRAMMES</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268" name="Picture 4" descr="How Do Interventions Work? Guide to Planning An Intervention">
            <a:extLst>
              <a:ext uri="{FF2B5EF4-FFF2-40B4-BE49-F238E27FC236}">
                <a16:creationId xmlns:a16="http://schemas.microsoft.com/office/drawing/2014/main" id="{E3603E7A-01B7-0029-B678-BE48A73AA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125" y="3285744"/>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6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2A98-ED8E-2648-97DA-281D9E464CE5}"/>
              </a:ext>
            </a:extLst>
          </p:cNvPr>
          <p:cNvSpPr>
            <a:spLocks noGrp="1"/>
          </p:cNvSpPr>
          <p:nvPr>
            <p:ph type="title"/>
          </p:nvPr>
        </p:nvSpPr>
        <p:spPr>
          <a:xfrm>
            <a:off x="4716869" y="1459744"/>
            <a:ext cx="3944780" cy="994172"/>
          </a:xfrm>
        </p:spPr>
        <p:txBody>
          <a:bodyPr vert="horz" lIns="68580" tIns="34290" rIns="68580" bIns="34290" rtlCol="0" anchor="ctr">
            <a:normAutofit/>
          </a:bodyPr>
          <a:lstStyle/>
          <a:p>
            <a:r>
              <a:rPr lang="en-US" sz="3300" b="1" dirty="0"/>
              <a:t>OUR SCHOOL VALUES</a:t>
            </a:r>
            <a:br>
              <a:rPr lang="en-US" sz="3300" b="1" dirty="0"/>
            </a:br>
            <a:endParaRPr lang="en-US" sz="3300" b="1" dirty="0"/>
          </a:p>
        </p:txBody>
      </p:sp>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t="5138" r="-2" b="5136"/>
          <a:stretch/>
        </p:blipFill>
        <p:spPr>
          <a:xfrm>
            <a:off x="1" y="857252"/>
            <a:ext cx="4397791" cy="3738686"/>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4" name="Text Placeholder 3">
            <a:extLst>
              <a:ext uri="{FF2B5EF4-FFF2-40B4-BE49-F238E27FC236}">
                <a16:creationId xmlns:a16="http://schemas.microsoft.com/office/drawing/2014/main" id="{B420BE52-9043-01B1-B45C-27512E7B5835}"/>
              </a:ext>
            </a:extLst>
          </p:cNvPr>
          <p:cNvSpPr>
            <a:spLocks noGrp="1"/>
          </p:cNvSpPr>
          <p:nvPr>
            <p:ph type="body" sz="half" idx="2"/>
          </p:nvPr>
        </p:nvSpPr>
        <p:spPr>
          <a:xfrm>
            <a:off x="4716868" y="2566514"/>
            <a:ext cx="3944786" cy="2531940"/>
          </a:xfrm>
        </p:spPr>
        <p:txBody>
          <a:bodyPr vert="horz" lIns="68580" tIns="34290" rIns="68580" bIns="34290" rtlCol="0" anchor="t">
            <a:normAutofit fontScale="55000" lnSpcReduction="20000"/>
          </a:bodyPr>
          <a:lstStyle/>
          <a:p>
            <a:pPr indent="-171450">
              <a:buFont typeface="Arial" panose="020B0604020202020204" pitchFamily="34" charset="0"/>
              <a:buChar char="•"/>
            </a:pPr>
            <a:endParaRPr lang="en-US" sz="1350" b="1" dirty="0"/>
          </a:p>
          <a:p>
            <a:pPr indent="-171450">
              <a:buFont typeface="Arial" panose="020B0604020202020204" pitchFamily="34" charset="0"/>
              <a:buChar char="•"/>
            </a:pPr>
            <a:r>
              <a:rPr lang="en-US" sz="4950" b="1" dirty="0"/>
              <a:t>HOPE </a:t>
            </a:r>
          </a:p>
          <a:p>
            <a:pPr indent="-171450">
              <a:buFont typeface="Arial" panose="020B0604020202020204" pitchFamily="34" charset="0"/>
              <a:buChar char="•"/>
            </a:pPr>
            <a:r>
              <a:rPr lang="en-US" sz="4950" b="1" dirty="0"/>
              <a:t>LOVE</a:t>
            </a:r>
          </a:p>
          <a:p>
            <a:pPr indent="-171450">
              <a:buFont typeface="Arial" panose="020B0604020202020204" pitchFamily="34" charset="0"/>
              <a:buChar char="•"/>
            </a:pPr>
            <a:r>
              <a:rPr lang="en-US" sz="4950" b="1" dirty="0"/>
              <a:t>FORGIVENESS</a:t>
            </a:r>
          </a:p>
          <a:p>
            <a:pPr indent="-171450">
              <a:buFont typeface="Arial" panose="020B0604020202020204" pitchFamily="34" charset="0"/>
              <a:buChar char="•"/>
            </a:pPr>
            <a:r>
              <a:rPr lang="en-US" sz="4950" b="1" dirty="0"/>
              <a:t>RESPECT</a:t>
            </a:r>
          </a:p>
          <a:p>
            <a:pPr indent="-171450">
              <a:buFont typeface="Arial" panose="020B0604020202020204" pitchFamily="34" charset="0"/>
              <a:buChar char="•"/>
            </a:pPr>
            <a:r>
              <a:rPr lang="en-US" sz="4950" b="1" dirty="0"/>
              <a:t>CHALLENGING INJUSTICE</a:t>
            </a:r>
          </a:p>
          <a:p>
            <a:pPr indent="-171450">
              <a:buFont typeface="Arial" panose="020B0604020202020204" pitchFamily="34" charset="0"/>
              <a:buChar char="•"/>
            </a:pPr>
            <a:endParaRPr lang="en-US" sz="1350" b="1" dirty="0"/>
          </a:p>
          <a:p>
            <a:pPr indent="-171450">
              <a:buFont typeface="Arial" panose="020B0604020202020204" pitchFamily="34" charset="0"/>
              <a:buChar char="•"/>
            </a:pPr>
            <a:endParaRPr lang="en-US" sz="1350" b="1" dirty="0"/>
          </a:p>
        </p:txBody>
      </p:sp>
    </p:spTree>
    <p:extLst>
      <p:ext uri="{BB962C8B-B14F-4D97-AF65-F5344CB8AC3E}">
        <p14:creationId xmlns:p14="http://schemas.microsoft.com/office/powerpoint/2010/main" val="213710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72EE-9504-2D14-3F3F-476AC1A5B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03F68-0C42-58A0-52E1-93AC05D94512}"/>
              </a:ext>
            </a:extLst>
          </p:cNvPr>
          <p:cNvSpPr>
            <a:spLocks noGrp="1"/>
          </p:cNvSpPr>
          <p:nvPr>
            <p:ph type="title"/>
          </p:nvPr>
        </p:nvSpPr>
        <p:spPr>
          <a:xfrm>
            <a:off x="4716869" y="1459744"/>
            <a:ext cx="3944780" cy="994172"/>
          </a:xfrm>
        </p:spPr>
        <p:txBody>
          <a:bodyPr vert="horz" lIns="68580" tIns="34290" rIns="68580" bIns="34290" rtlCol="0" anchor="ctr">
            <a:normAutofit/>
          </a:bodyPr>
          <a:lstStyle/>
          <a:p>
            <a:r>
              <a:rPr lang="en-US" sz="3300" b="1" dirty="0"/>
              <a:t>OUR SCHOOL RULES</a:t>
            </a:r>
            <a:br>
              <a:rPr lang="en-US" sz="3300" b="1" dirty="0"/>
            </a:br>
            <a:endParaRPr lang="en-US" sz="3300" b="1" dirty="0"/>
          </a:p>
        </p:txBody>
      </p:sp>
      <p:pic>
        <p:nvPicPr>
          <p:cNvPr id="6" name="Content Placeholder 5" descr="Logo&#10;&#10;Description automatically generated">
            <a:extLst>
              <a:ext uri="{FF2B5EF4-FFF2-40B4-BE49-F238E27FC236}">
                <a16:creationId xmlns:a16="http://schemas.microsoft.com/office/drawing/2014/main" id="{454C09A9-DCCE-8A90-EC57-3E033967B536}"/>
              </a:ext>
            </a:extLst>
          </p:cNvPr>
          <p:cNvPicPr>
            <a:picLocks noGrp="1" noChangeAspect="1"/>
          </p:cNvPicPr>
          <p:nvPr>
            <p:ph idx="1"/>
          </p:nvPr>
        </p:nvPicPr>
        <p:blipFill rotWithShape="1">
          <a:blip r:embed="rId3"/>
          <a:srcRect t="5138" r="-2" b="5136"/>
          <a:stretch/>
        </p:blipFill>
        <p:spPr>
          <a:xfrm>
            <a:off x="1" y="857252"/>
            <a:ext cx="4397791" cy="3738686"/>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graphicFrame>
        <p:nvGraphicFramePr>
          <p:cNvPr id="49" name="Text Placeholder 3">
            <a:extLst>
              <a:ext uri="{FF2B5EF4-FFF2-40B4-BE49-F238E27FC236}">
                <a16:creationId xmlns:a16="http://schemas.microsoft.com/office/drawing/2014/main" id="{768F566A-ABE7-B600-6B5D-CCFC5055397B}"/>
              </a:ext>
            </a:extLst>
          </p:cNvPr>
          <p:cNvGraphicFramePr/>
          <p:nvPr/>
        </p:nvGraphicFramePr>
        <p:xfrm>
          <a:off x="3995936" y="2780928"/>
          <a:ext cx="4809734" cy="3109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053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4BC65-5594-57A9-F868-767A8EE3DA1F}"/>
            </a:ext>
          </a:extLst>
        </p:cNvPr>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515519D9-4D41-6929-3F7C-B14B5523C181}"/>
              </a:ext>
            </a:extLst>
          </p:cNvPr>
          <p:cNvPicPr>
            <a:picLocks noGrp="1" noChangeAspect="1"/>
          </p:cNvPicPr>
          <p:nvPr>
            <p:ph idx="1"/>
          </p:nvPr>
        </p:nvPicPr>
        <p:blipFill rotWithShape="1">
          <a:blip r:embed="rId3"/>
          <a:srcRect l="706" r="2446"/>
          <a:stretch/>
        </p:blipFill>
        <p:spPr>
          <a:xfrm>
            <a:off x="15" y="857257"/>
            <a:ext cx="5257407" cy="5143493"/>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4" name="Text Placeholder 3">
            <a:extLst>
              <a:ext uri="{FF2B5EF4-FFF2-40B4-BE49-F238E27FC236}">
                <a16:creationId xmlns:a16="http://schemas.microsoft.com/office/drawing/2014/main" id="{62432C1B-9F25-2800-A269-02511E6288A5}"/>
              </a:ext>
            </a:extLst>
          </p:cNvPr>
          <p:cNvSpPr>
            <a:spLocks noGrp="1"/>
          </p:cNvSpPr>
          <p:nvPr>
            <p:ph type="body" sz="half" idx="2"/>
          </p:nvPr>
        </p:nvSpPr>
        <p:spPr>
          <a:xfrm>
            <a:off x="5076056" y="620688"/>
            <a:ext cx="3614963" cy="4968552"/>
          </a:xfrm>
        </p:spPr>
        <p:txBody>
          <a:bodyPr vert="horz" lIns="68580" tIns="34290" rIns="68580" bIns="34290" rtlCol="0" anchor="t">
            <a:normAutofit fontScale="77500" lnSpcReduction="20000"/>
          </a:bodyPr>
          <a:lstStyle/>
          <a:p>
            <a:pPr algn="ctr"/>
            <a:endParaRPr lang="en-US" sz="1350" dirty="0"/>
          </a:p>
          <a:p>
            <a:pPr algn="ctr"/>
            <a:r>
              <a:rPr lang="en-US" sz="5300" b="1" dirty="0"/>
              <a:t>OUR SCHOOL’S GROWTH</a:t>
            </a:r>
          </a:p>
          <a:p>
            <a:pPr algn="ctr"/>
            <a:endParaRPr lang="en-US" sz="3300" b="1" dirty="0"/>
          </a:p>
          <a:p>
            <a:pPr algn="ctr"/>
            <a:endParaRPr lang="en-US" sz="3300" b="1" dirty="0"/>
          </a:p>
          <a:p>
            <a:pPr marL="285750" indent="-285750">
              <a:buFont typeface="Arial" panose="020B0604020202020204" pitchFamily="34" charset="0"/>
              <a:buChar char="•"/>
            </a:pPr>
            <a:r>
              <a:rPr lang="en-US" sz="3500" b="1" dirty="0"/>
              <a:t>SRP – Specialist Resource Provision </a:t>
            </a:r>
            <a:r>
              <a:rPr lang="en-US" sz="2800" b="1" dirty="0"/>
              <a:t>(8 Children)</a:t>
            </a:r>
          </a:p>
          <a:p>
            <a:pPr marL="285750" indent="-285750">
              <a:buFont typeface="Arial" panose="020B0604020202020204" pitchFamily="34" charset="0"/>
              <a:buChar char="•"/>
            </a:pPr>
            <a:endParaRPr lang="en-US" sz="3500" b="1" dirty="0"/>
          </a:p>
          <a:p>
            <a:pPr marL="285750" indent="-285750">
              <a:buFont typeface="Arial" panose="020B0604020202020204" pitchFamily="34" charset="0"/>
              <a:buChar char="•"/>
            </a:pPr>
            <a:r>
              <a:rPr lang="en-US" sz="3500" b="1" dirty="0"/>
              <a:t>Nursery :</a:t>
            </a:r>
          </a:p>
          <a:p>
            <a:pPr algn="ctr"/>
            <a:r>
              <a:rPr lang="en-US" sz="2900" b="1" dirty="0"/>
              <a:t>Roots: 2/3 year old (8 Children)</a:t>
            </a:r>
          </a:p>
          <a:p>
            <a:pPr algn="ctr"/>
            <a:r>
              <a:rPr lang="en-US" sz="2900" b="1" dirty="0"/>
              <a:t>Shoots: 3/4 (26 children, full or part time)</a:t>
            </a:r>
          </a:p>
          <a:p>
            <a:pPr algn="ctr"/>
            <a:endParaRPr lang="en-US" sz="2900" b="1" dirty="0"/>
          </a:p>
          <a:p>
            <a:pPr algn="ctr"/>
            <a:endParaRPr lang="en-US" sz="1800" b="1" dirty="0"/>
          </a:p>
          <a:p>
            <a:endParaRPr lang="en-US" sz="1800" b="1" dirty="0"/>
          </a:p>
          <a:p>
            <a:pPr indent="-171450">
              <a:buFont typeface="Arial" panose="020B0604020202020204" pitchFamily="34" charset="0"/>
              <a:buChar char="•"/>
            </a:pPr>
            <a:endParaRPr lang="en-US" sz="1350" b="1" dirty="0"/>
          </a:p>
        </p:txBody>
      </p:sp>
      <p:sp>
        <p:nvSpPr>
          <p:cNvPr id="5" name="Title 4">
            <a:extLst>
              <a:ext uri="{FF2B5EF4-FFF2-40B4-BE49-F238E27FC236}">
                <a16:creationId xmlns:a16="http://schemas.microsoft.com/office/drawing/2014/main" id="{3DC9F233-3A14-64D0-93FB-59686E2C2AFC}"/>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35799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l="706" r="2446"/>
          <a:stretch/>
        </p:blipFill>
        <p:spPr>
          <a:xfrm>
            <a:off x="3886578" y="857257"/>
            <a:ext cx="5257422" cy="5143493"/>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72" name="TextBox 2">
            <a:extLst>
              <a:ext uri="{FF2B5EF4-FFF2-40B4-BE49-F238E27FC236}">
                <a16:creationId xmlns:a16="http://schemas.microsoft.com/office/drawing/2014/main" id="{DFD484A7-C753-C20F-7048-D824FD978E5A}"/>
              </a:ext>
            </a:extLst>
          </p:cNvPr>
          <p:cNvSpPr txBox="1"/>
          <p:nvPr/>
        </p:nvSpPr>
        <p:spPr>
          <a:xfrm>
            <a:off x="179512" y="1727846"/>
            <a:ext cx="4246496" cy="3402308"/>
          </a:xfrm>
          <a:prstGeom prst="rect">
            <a:avLst/>
          </a:prstGeom>
        </p:spPr>
        <p:txBody>
          <a:bodyPr vert="horz" lIns="68580" tIns="34290" rIns="68580" bIns="34290" rtlCol="0" anchor="t">
            <a:noAutofit/>
          </a:bodyPr>
          <a:lstStyle/>
          <a:p>
            <a:pPr marL="342900" indent="-342900">
              <a:buAutoNum type="arabicPeriod"/>
            </a:pPr>
            <a:r>
              <a:rPr lang="en-GB" b="1" dirty="0"/>
              <a:t>Ensure all pupils ‘belong’ and thrive in every lesson through quality adaptive teaching.</a:t>
            </a:r>
          </a:p>
          <a:p>
            <a:pPr marL="342900" indent="-342900">
              <a:buAutoNum type="arabicPeriod"/>
            </a:pPr>
            <a:r>
              <a:rPr lang="en-GB" b="1" dirty="0"/>
              <a:t>Embed the quality of the depth, breadth, and coverage of the curriculum. (focus on Art, DT and R.E</a:t>
            </a:r>
          </a:p>
          <a:p>
            <a:pPr marL="342900" indent="-342900">
              <a:buAutoNum type="arabicPeriod"/>
            </a:pPr>
            <a:r>
              <a:rPr lang="en-GB" b="1" dirty="0"/>
              <a:t>Further embed the quality of teaching, learning and assessment to improve the combined % in R, W and M in all year groups.</a:t>
            </a:r>
          </a:p>
          <a:p>
            <a:pPr marL="342900" indent="-342900">
              <a:buAutoNum type="arabicPeriod"/>
            </a:pPr>
            <a:r>
              <a:rPr lang="en-GB" b="1" dirty="0"/>
              <a:t>Ensure maths teaching builds on previous learning to enable all pupils to make good or better progress</a:t>
            </a:r>
          </a:p>
          <a:p>
            <a:pPr marL="342900" indent="-342900">
              <a:buAutoNum type="arabicPeriod"/>
            </a:pPr>
            <a:r>
              <a:rPr lang="en-GB" b="1" dirty="0"/>
              <a:t>Implement a Nursery provision that allows pupils to flourish and succeed.</a:t>
            </a:r>
          </a:p>
          <a:p>
            <a:pPr marL="685800" indent="-342900">
              <a:lnSpc>
                <a:spcPct val="90000"/>
              </a:lnSpc>
              <a:spcAft>
                <a:spcPts val="600"/>
              </a:spcAft>
              <a:buFont typeface="+mj-lt"/>
              <a:buAutoNum type="arabicPeriod"/>
            </a:pPr>
            <a:endParaRPr lang="en-GB" sz="1350" b="1" dirty="0">
              <a:latin typeface="Open Sans Light" panose="020B0306030504020204" pitchFamily="34" charset="0"/>
              <a:ea typeface="Calibri" panose="020F0502020204030204" pitchFamily="34" charset="0"/>
              <a:cs typeface="Times New Roman" panose="02020603050405020304" pitchFamily="18" charset="0"/>
            </a:endParaRPr>
          </a:p>
          <a:p>
            <a:pPr marL="514350" indent="-257175">
              <a:lnSpc>
                <a:spcPct val="90000"/>
              </a:lnSpc>
              <a:spcAft>
                <a:spcPts val="450"/>
              </a:spcAft>
              <a:buFont typeface="+mj-lt"/>
              <a:buAutoNum type="arabicPeriod"/>
            </a:pPr>
            <a:endParaRPr lang="en-GB" sz="1350" dirty="0">
              <a:latin typeface="Cambria" panose="02040503050406030204" pitchFamily="18" charset="0"/>
              <a:ea typeface="Cambria" panose="02040503050406030204" pitchFamily="18" charset="0"/>
              <a:cs typeface="Times New Roman" panose="02020603050405020304" pitchFamily="18" charset="0"/>
            </a:endParaRPr>
          </a:p>
          <a:p>
            <a:pPr marL="514350" indent="-257175">
              <a:lnSpc>
                <a:spcPct val="90000"/>
              </a:lnSpc>
              <a:spcAft>
                <a:spcPts val="450"/>
              </a:spcAft>
              <a:buFont typeface="+mj-lt"/>
              <a:buAutoNum type="arabicPeriod"/>
            </a:pPr>
            <a:endParaRPr lang="en-GB" sz="1350" b="1" dirty="0">
              <a:latin typeface="Open Sans Light" panose="020B0306030504020204" pitchFamily="34" charset="0"/>
              <a:ea typeface="Calibri" panose="020F0502020204030204" pitchFamily="34" charset="0"/>
            </a:endParaRPr>
          </a:p>
        </p:txBody>
      </p:sp>
      <p:sp>
        <p:nvSpPr>
          <p:cNvPr id="4" name="Title 3">
            <a:extLst>
              <a:ext uri="{FF2B5EF4-FFF2-40B4-BE49-F238E27FC236}">
                <a16:creationId xmlns:a16="http://schemas.microsoft.com/office/drawing/2014/main" id="{763813BC-4232-3086-DCFE-49E942864878}"/>
              </a:ext>
            </a:extLst>
          </p:cNvPr>
          <p:cNvSpPr>
            <a:spLocks noGrp="1"/>
          </p:cNvSpPr>
          <p:nvPr>
            <p:ph type="title"/>
          </p:nvPr>
        </p:nvSpPr>
        <p:spPr>
          <a:xfrm>
            <a:off x="179512" y="260648"/>
            <a:ext cx="4680520" cy="1600200"/>
          </a:xfrm>
        </p:spPr>
        <p:txBody>
          <a:bodyPr/>
          <a:lstStyle/>
          <a:p>
            <a:r>
              <a:rPr lang="en-GB" b="1" dirty="0"/>
              <a:t>Our School Improvement Priorities 25-26</a:t>
            </a:r>
            <a:br>
              <a:rPr lang="en-GB" b="1" dirty="0"/>
            </a:br>
            <a:endParaRPr lang="en-GB" b="1" dirty="0"/>
          </a:p>
        </p:txBody>
      </p:sp>
    </p:spTree>
    <p:extLst>
      <p:ext uri="{BB962C8B-B14F-4D97-AF65-F5344CB8AC3E}">
        <p14:creationId xmlns:p14="http://schemas.microsoft.com/office/powerpoint/2010/main" val="215228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9DEB-AB43-3247-1514-7A1BE775DED0}"/>
              </a:ext>
            </a:extLst>
          </p:cNvPr>
          <p:cNvSpPr>
            <a:spLocks noGrp="1"/>
          </p:cNvSpPr>
          <p:nvPr>
            <p:ph type="title"/>
          </p:nvPr>
        </p:nvSpPr>
        <p:spPr/>
        <p:txBody>
          <a:bodyPr/>
          <a:lstStyle/>
          <a:p>
            <a:pPr algn="ctr"/>
            <a:r>
              <a:rPr lang="en-GB" dirty="0"/>
              <a:t>Team</a:t>
            </a:r>
          </a:p>
        </p:txBody>
      </p:sp>
      <p:sp>
        <p:nvSpPr>
          <p:cNvPr id="3" name="Content Placeholder 2">
            <a:extLst>
              <a:ext uri="{FF2B5EF4-FFF2-40B4-BE49-F238E27FC236}">
                <a16:creationId xmlns:a16="http://schemas.microsoft.com/office/drawing/2014/main" id="{F7079B7E-3D23-F53B-A807-AA954D988476}"/>
              </a:ext>
            </a:extLst>
          </p:cNvPr>
          <p:cNvSpPr>
            <a:spLocks noGrp="1"/>
          </p:cNvSpPr>
          <p:nvPr>
            <p:ph idx="1"/>
          </p:nvPr>
        </p:nvSpPr>
        <p:spPr>
          <a:xfrm>
            <a:off x="323528" y="1772816"/>
            <a:ext cx="5472608" cy="4351338"/>
          </a:xfrm>
        </p:spPr>
        <p:txBody>
          <a:bodyPr>
            <a:normAutofit lnSpcReduction="10000"/>
          </a:bodyPr>
          <a:lstStyle/>
          <a:p>
            <a:r>
              <a:rPr lang="en-GB" dirty="0"/>
              <a:t>Class Teacher- Miss Groucott</a:t>
            </a:r>
          </a:p>
          <a:p>
            <a:endParaRPr lang="en-GB" dirty="0"/>
          </a:p>
          <a:p>
            <a:r>
              <a:rPr lang="en-GB" dirty="0"/>
              <a:t>Support Staff- Mrs Hancox and Mrs Wilson</a:t>
            </a:r>
          </a:p>
          <a:p>
            <a:endParaRPr lang="en-GB" dirty="0"/>
          </a:p>
          <a:p>
            <a:endParaRPr lang="en-GB" dirty="0"/>
          </a:p>
          <a:p>
            <a:r>
              <a:rPr lang="en-GB" dirty="0"/>
              <a:t>PPA cover- Mr Lavis </a:t>
            </a:r>
          </a:p>
          <a:p>
            <a:pPr marL="0" indent="0">
              <a:buNone/>
            </a:pPr>
            <a:r>
              <a:rPr lang="en-GB" dirty="0"/>
              <a:t>Friday Mornings. </a:t>
            </a:r>
          </a:p>
          <a:p>
            <a:pPr marL="0" indent="0">
              <a:buNone/>
            </a:pPr>
            <a:r>
              <a:rPr lang="en-GB" dirty="0"/>
              <a:t>(Music and Computing)</a:t>
            </a:r>
          </a:p>
        </p:txBody>
      </p:sp>
      <p:pic>
        <p:nvPicPr>
          <p:cNvPr id="1032" name="Picture 8" descr="JL">
            <a:extLst>
              <a:ext uri="{FF2B5EF4-FFF2-40B4-BE49-F238E27FC236}">
                <a16:creationId xmlns:a16="http://schemas.microsoft.com/office/drawing/2014/main" id="{582F9D82-D617-9D24-6819-9DBD9D9B9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464918"/>
            <a:ext cx="1152128" cy="13420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G">
            <a:extLst>
              <a:ext uri="{FF2B5EF4-FFF2-40B4-BE49-F238E27FC236}">
                <a16:creationId xmlns:a16="http://schemas.microsoft.com/office/drawing/2014/main" id="{91C9716B-9B41-88CD-CA9C-CA3BB8C9A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52550"/>
            <a:ext cx="1240532" cy="12405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o panel picture">
            <a:extLst>
              <a:ext uri="{FF2B5EF4-FFF2-40B4-BE49-F238E27FC236}">
                <a16:creationId xmlns:a16="http://schemas.microsoft.com/office/drawing/2014/main" id="{F3A930FA-74C7-E353-D306-C4986A893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877" y="2515052"/>
            <a:ext cx="1400944" cy="1400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miling at the camera&#10;&#10;AI-generated content may be incorrect.">
            <a:extLst>
              <a:ext uri="{FF2B5EF4-FFF2-40B4-BE49-F238E27FC236}">
                <a16:creationId xmlns:a16="http://schemas.microsoft.com/office/drawing/2014/main" id="{A2E7DDEE-9C50-629C-1013-B090560303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V="1">
            <a:off x="7164025" y="2419045"/>
            <a:ext cx="1730298" cy="1297724"/>
          </a:xfrm>
          <a:prstGeom prst="rect">
            <a:avLst/>
          </a:prstGeom>
        </p:spPr>
      </p:pic>
    </p:spTree>
    <p:extLst>
      <p:ext uri="{BB962C8B-B14F-4D97-AF65-F5344CB8AC3E}">
        <p14:creationId xmlns:p14="http://schemas.microsoft.com/office/powerpoint/2010/main" val="400836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0"/>
            <a:ext cx="3672840" cy="5976663"/>
          </a:xfrm>
          <a:noFill/>
        </p:spPr>
        <p:txBody>
          <a:bodyPr>
            <a:noAutofit/>
          </a:bodyPr>
          <a:lstStyle/>
          <a:p>
            <a:r>
              <a:rPr lang="en-GB" sz="3600" b="1" i="1" dirty="0">
                <a:solidFill>
                  <a:srgbClr val="941100"/>
                </a:solidFill>
              </a:rPr>
              <a:t>Curriculum</a:t>
            </a: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Overviews</a:t>
            </a:r>
          </a:p>
          <a:p>
            <a:r>
              <a:rPr lang="en-GB" sz="3600" b="1" i="1" dirty="0">
                <a:solidFill>
                  <a:srgbClr val="941100"/>
                </a:solidFill>
              </a:rPr>
              <a:t>School Calendar of Events</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This geographical globe offers extra educational value by teaching ...">
            <a:extLst>
              <a:ext uri="{FF2B5EF4-FFF2-40B4-BE49-F238E27FC236}">
                <a16:creationId xmlns:a16="http://schemas.microsoft.com/office/drawing/2014/main" id="{5A8D5BA2-93D7-F226-ACDD-D458CF55E1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703" y="1487452"/>
            <a:ext cx="2669631" cy="294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6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r>
              <a:rPr lang="en-GB" sz="3600" b="1" i="1" dirty="0">
                <a:solidFill>
                  <a:srgbClr val="941100"/>
                </a:solidFill>
              </a:rPr>
              <a:t>Our Curriculum</a:t>
            </a:r>
          </a:p>
          <a:p>
            <a:endParaRPr lang="en-GB" sz="3600" b="1" i="1" dirty="0">
              <a:solidFill>
                <a:srgbClr val="941100"/>
              </a:solidFill>
            </a:endParaRPr>
          </a:p>
          <a:p>
            <a:r>
              <a:rPr lang="en-GB" sz="3600" b="1" i="1" dirty="0">
                <a:solidFill>
                  <a:srgbClr val="941100"/>
                </a:solidFill>
              </a:rPr>
              <a:t>New Beginnings</a:t>
            </a:r>
          </a:p>
          <a:p>
            <a:endParaRPr lang="en-GB" sz="3600" b="1" i="1" dirty="0">
              <a:solidFill>
                <a:srgbClr val="941100"/>
              </a:solidFill>
            </a:endParaRP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This geographical globe offers extra educational value by teaching ...">
            <a:extLst>
              <a:ext uri="{FF2B5EF4-FFF2-40B4-BE49-F238E27FC236}">
                <a16:creationId xmlns:a16="http://schemas.microsoft.com/office/drawing/2014/main" id="{CCABEF2B-2537-8BEA-5955-C43E56AC56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099" y="2636912"/>
            <a:ext cx="2981579"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229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12782</TotalTime>
  <Words>1830</Words>
  <Application>Microsoft Office PowerPoint</Application>
  <PresentationFormat>On-screen Show (4:3)</PresentationFormat>
  <Paragraphs>198</Paragraphs>
  <Slides>28</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Cambria</vt:lpstr>
      <vt:lpstr>Google Sans</vt:lpstr>
      <vt:lpstr>Open Sans Light</vt:lpstr>
      <vt:lpstr>Sassoon Infant Std</vt:lpstr>
      <vt:lpstr>Wingdings</vt:lpstr>
      <vt:lpstr>Office Theme</vt:lpstr>
      <vt:lpstr>EYFS/KS1/KS2 Parent Meeting</vt:lpstr>
      <vt:lpstr>OUR VISION and MOTTO</vt:lpstr>
      <vt:lpstr>OUR SCHOOL VALUES </vt:lpstr>
      <vt:lpstr>OUR SCHOOL RULES </vt:lpstr>
      <vt:lpstr>PowerPoint Presentation</vt:lpstr>
      <vt:lpstr>Our School Improvement Priorities 25-26 </vt:lpstr>
      <vt:lpstr>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Routines</vt:lpstr>
      <vt:lpstr>Children need each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Forward the New Primary Curriculum</dc:title>
  <dc:creator>N.Johnson</dc:creator>
  <cp:lastModifiedBy>Madeleine Groucott</cp:lastModifiedBy>
  <cp:revision>115</cp:revision>
  <cp:lastPrinted>2022-11-02T08:25:22Z</cp:lastPrinted>
  <dcterms:created xsi:type="dcterms:W3CDTF">2014-06-12T13:56:46Z</dcterms:created>
  <dcterms:modified xsi:type="dcterms:W3CDTF">2025-09-10T14:12:51Z</dcterms:modified>
</cp:coreProperties>
</file>