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2"/>
  </p:notesMasterIdLst>
  <p:handoutMasterIdLst>
    <p:handoutMasterId r:id="rId23"/>
  </p:handoutMasterIdLst>
  <p:sldIdLst>
    <p:sldId id="258" r:id="rId2"/>
    <p:sldId id="268" r:id="rId3"/>
    <p:sldId id="269" r:id="rId4"/>
    <p:sldId id="276" r:id="rId5"/>
    <p:sldId id="270" r:id="rId6"/>
    <p:sldId id="271" r:id="rId7"/>
    <p:sldId id="284" r:id="rId8"/>
    <p:sldId id="277" r:id="rId9"/>
    <p:sldId id="285" r:id="rId10"/>
    <p:sldId id="279" r:id="rId11"/>
    <p:sldId id="280" r:id="rId12"/>
    <p:sldId id="281" r:id="rId13"/>
    <p:sldId id="282" r:id="rId14"/>
    <p:sldId id="283" r:id="rId15"/>
    <p:sldId id="272" r:id="rId16"/>
    <p:sldId id="273" r:id="rId17"/>
    <p:sldId id="274" r:id="rId18"/>
    <p:sldId id="287" r:id="rId19"/>
    <p:sldId id="278" r:id="rId20"/>
    <p:sldId id="286" r:id="rId21"/>
  </p:sldIdLst>
  <p:sldSz cx="9144000" cy="6858000" type="screen4x3"/>
  <p:notesSz cx="6858000" cy="9144000"/>
  <p:embeddedFontLst>
    <p:embeddedFont>
      <p:font typeface="BPreplay" panose="02000503000000020004" charset="0"/>
      <p:regular r:id="rId24"/>
      <p:bold r:id="rId25"/>
      <p:italic r:id="rId26"/>
      <p:boldItalic r:id="rId27"/>
    </p:embeddedFont>
    <p:embeddedFont>
      <p:font typeface="Sassoon Infant Md" panose="02000603050000020003" charset="0"/>
      <p:regular r:id="rId28"/>
    </p:embeddedFont>
    <p:embeddedFont>
      <p:font typeface="Sassoon Infant Rg" panose="02000503030000020003"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80C1EB"/>
    <a:srgbClr val="ACDDFC"/>
    <a:srgbClr val="21A6F9"/>
    <a:srgbClr val="1C1C1C"/>
    <a:srgbClr val="2898A8"/>
    <a:srgbClr val="FEFBDA"/>
    <a:srgbClr val="FFFFE1"/>
    <a:srgbClr val="AD8CC0"/>
    <a:srgbClr val="990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showGuides="1">
      <p:cViewPr>
        <p:scale>
          <a:sx n="63" d="100"/>
          <a:sy n="63" d="100"/>
        </p:scale>
        <p:origin x="584" y="56"/>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04/02/2025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04/02/2025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hasCustomPrompt="1"/>
          </p:nvPr>
        </p:nvSpPr>
        <p:spPr>
          <a:xfrm>
            <a:off x="457199" y="1513946"/>
            <a:ext cx="3295652" cy="4882092"/>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Tree>
    <p:extLst>
      <p:ext uri="{BB962C8B-B14F-4D97-AF65-F5344CB8AC3E}">
        <p14:creationId xmlns:p14="http://schemas.microsoft.com/office/powerpoint/2010/main" val="285688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4B3148B-524E-4287-99F2-A63D5B899BB4}" type="datetimeFigureOut">
              <a:rPr lang="en-GB"/>
              <a:pPr>
                <a:defRPr/>
              </a:pPr>
              <a:t>04/02/2025</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4B4540DC-E7D7-4117-B274-EB57E7A7B7B1}" type="slidenum">
              <a:rPr lang="en-GB"/>
              <a:pPr>
                <a:defRPr/>
              </a:pPr>
              <a:t>‹#›</a:t>
            </a:fld>
            <a:endParaRPr lang="en-GB"/>
          </a:p>
        </p:txBody>
      </p:sp>
    </p:spTree>
    <p:extLst>
      <p:ext uri="{BB962C8B-B14F-4D97-AF65-F5344CB8AC3E}">
        <p14:creationId xmlns:p14="http://schemas.microsoft.com/office/powerpoint/2010/main" val="285936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2" name="Group 1"/>
          <p:cNvGrpSpPr/>
          <p:nvPr userDrawn="1"/>
        </p:nvGrpSpPr>
        <p:grpSpPr>
          <a:xfrm>
            <a:off x="4002736" y="1721798"/>
            <a:ext cx="4189074" cy="4163173"/>
            <a:chOff x="4002736" y="1701428"/>
            <a:chExt cx="4189074" cy="4163173"/>
          </a:xfrm>
        </p:grpSpPr>
        <p:sp>
          <p:nvSpPr>
            <p:cNvPr id="9" name="Oval 8"/>
            <p:cNvSpPr/>
            <p:nvPr userDrawn="1"/>
          </p:nvSpPr>
          <p:spPr bwMode="auto">
            <a:xfrm>
              <a:off x="4002736" y="173551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Insert text or illustrations here.</a:t>
              </a:r>
            </a:p>
          </p:txBody>
        </p:sp>
        <p:sp>
          <p:nvSpPr>
            <p:cNvPr id="11" name="Oval 10"/>
            <p:cNvSpPr/>
            <p:nvPr userDrawn="1"/>
          </p:nvSpPr>
          <p:spPr bwMode="auto">
            <a:xfrm>
              <a:off x="6193147" y="1701428"/>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Insert text or illustrations here.</a:t>
              </a:r>
            </a:p>
          </p:txBody>
        </p:sp>
        <p:sp>
          <p:nvSpPr>
            <p:cNvPr id="12" name="Oval 11"/>
            <p:cNvSpPr/>
            <p:nvPr userDrawn="1"/>
          </p:nvSpPr>
          <p:spPr bwMode="auto">
            <a:xfrm>
              <a:off x="6193147" y="3860054"/>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Insert text or illustrations here.</a:t>
              </a:r>
            </a:p>
          </p:txBody>
        </p:sp>
        <p:sp>
          <p:nvSpPr>
            <p:cNvPr id="13" name="Oval 12"/>
            <p:cNvSpPr/>
            <p:nvPr userDrawn="1"/>
          </p:nvSpPr>
          <p:spPr bwMode="auto">
            <a:xfrm>
              <a:off x="4002736" y="386593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Insert text or illustrations here.</a:t>
              </a:r>
            </a:p>
          </p:txBody>
        </p:sp>
      </p:grpSp>
      <p:sp>
        <p:nvSpPr>
          <p:cNvPr id="14" name="Content Placeholder 2"/>
          <p:cNvSpPr>
            <a:spLocks noGrp="1"/>
          </p:cNvSpPr>
          <p:nvPr userDrawn="1">
            <p:ph idx="1" hasCustomPrompt="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or illustrations here.</a:t>
            </a:r>
          </a:p>
        </p:txBody>
      </p:sp>
    </p:spTree>
    <p:extLst>
      <p:ext uri="{BB962C8B-B14F-4D97-AF65-F5344CB8AC3E}">
        <p14:creationId xmlns:p14="http://schemas.microsoft.com/office/powerpoint/2010/main" val="26875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80618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389856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49762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161348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hasCustomPrompt="1"/>
          </p:nvPr>
        </p:nvSpPr>
        <p:spPr>
          <a:xfrm>
            <a:off x="457198" y="1503759"/>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481263"/>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Insert text or illustrations</a:t>
            </a:r>
            <a:r>
              <a:rPr lang="en-GB" baseline="0" dirty="0">
                <a:solidFill>
                  <a:schemeClr val="tx1"/>
                </a:solidFill>
              </a:rPr>
              <a:t> here.</a:t>
            </a:r>
            <a:endParaRPr lang="en-GB" dirty="0">
              <a:solidFill>
                <a:schemeClr val="tx1"/>
              </a:solidFill>
            </a:endParaRPr>
          </a:p>
        </p:txBody>
      </p:sp>
      <p:sp>
        <p:nvSpPr>
          <p:cNvPr id="9" name="Content Placeholder 2"/>
          <p:cNvSpPr>
            <a:spLocks noGrp="1"/>
          </p:cNvSpPr>
          <p:nvPr>
            <p:ph idx="10" hasCustomPrompt="1"/>
          </p:nvPr>
        </p:nvSpPr>
        <p:spPr>
          <a:xfrm>
            <a:off x="461962" y="5099446"/>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spTree>
    <p:extLst>
      <p:ext uri="{BB962C8B-B14F-4D97-AF65-F5344CB8AC3E}">
        <p14:creationId xmlns:p14="http://schemas.microsoft.com/office/powerpoint/2010/main" val="240360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Insert text or illustrations here.</a:t>
            </a: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 text or illustrations here.</a:t>
            </a: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 text or illustrations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Insert text or illustrations here.</a:t>
            </a: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 text or illustrations here.</a:t>
            </a: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 text or illustrations here.</a:t>
            </a:r>
          </a:p>
        </p:txBody>
      </p:sp>
      <p:sp>
        <p:nvSpPr>
          <p:cNvPr id="15" name="Content Placeholder 2"/>
          <p:cNvSpPr>
            <a:spLocks noGrp="1"/>
          </p:cNvSpPr>
          <p:nvPr>
            <p:ph idx="1" hasCustomPrompt="1"/>
          </p:nvPr>
        </p:nvSpPr>
        <p:spPr>
          <a:xfrm>
            <a:off x="457198" y="1500011"/>
            <a:ext cx="8220075" cy="967318"/>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spTree>
    <p:extLst>
      <p:ext uri="{BB962C8B-B14F-4D97-AF65-F5344CB8AC3E}">
        <p14:creationId xmlns:p14="http://schemas.microsoft.com/office/powerpoint/2010/main" val="411149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1" r:id="rId4"/>
    <p:sldLayoutId id="2147483667" r:id="rId5"/>
    <p:sldLayoutId id="2147483668" r:id="rId6"/>
    <p:sldLayoutId id="2147483669" r:id="rId7"/>
    <p:sldLayoutId id="2147483670" r:id="rId8"/>
    <p:sldLayoutId id="2147483673" r:id="rId9"/>
    <p:sldLayoutId id="2147483674" r:id="rId10"/>
    <p:sldLayoutId id="2147483663" r:id="rId11"/>
    <p:sldLayoutId id="2147483666" r:id="rId12"/>
    <p:sldLayoutId id="2147483675" r:id="rId13"/>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phonicsplay.co.uk/resources/phase/2/picnic-on-pluto" TargetMode="External"/><Relationship Id="rId2" Type="http://schemas.openxmlformats.org/officeDocument/2006/relationships/hyperlink" Target="https://ebooks.monsterphonics.com/phonics-screening-test/" TargetMode="External"/><Relationship Id="rId1" Type="http://schemas.openxmlformats.org/officeDocument/2006/relationships/slideLayout" Target="../slideLayouts/slideLayout13.xml"/><Relationship Id="rId4" Type="http://schemas.openxmlformats.org/officeDocument/2006/relationships/hyperlink" Target="https://www.twinkl.co.uk/resources/literacy-phonics/phonics-screening-check-phonics-literacy-english-ks1-resources-activities-key-stage-1-year-1-year-2/revision-materials-phonics-screening-check-phonics-literacy-english-ks1-resources-activities-key-stage-1"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4.xml"/><Relationship Id="rId7"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slide" Target="slide15.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338" y="2409031"/>
            <a:ext cx="8315325" cy="1277938"/>
          </a:xfrm>
          <a:prstGeom prst="rect">
            <a:avLst/>
          </a:prstGeom>
          <a:solidFill>
            <a:schemeClr val="accent3"/>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ctr">
              <a:defRPr/>
            </a:pPr>
            <a:r>
              <a:rPr lang="en-GB" altLang="en-US" sz="5000" b="1" dirty="0">
                <a:solidFill>
                  <a:schemeClr val="accent6"/>
                </a:solidFill>
                <a:latin typeface="BPreplay" panose="02000503000000020004" pitchFamily="50" charset="0"/>
              </a:rPr>
              <a:t>Phonics Screening Check</a:t>
            </a:r>
          </a:p>
          <a:p>
            <a:pPr algn="ctr">
              <a:defRPr/>
            </a:pPr>
            <a:endParaRPr lang="en-GB" dirty="0"/>
          </a:p>
        </p:txBody>
      </p:sp>
      <p:pic>
        <p:nvPicPr>
          <p:cNvPr id="3" name="Picture 4"/>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78313" y="623888"/>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2604025" y="4256088"/>
            <a:ext cx="39359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200" dirty="0">
                <a:solidFill>
                  <a:schemeClr val="tx2"/>
                </a:solidFill>
                <a:latin typeface="BPreplay" panose="02000503000000020004" pitchFamily="50" charset="0"/>
              </a:rPr>
              <a:t>A Guide for Parents</a:t>
            </a:r>
          </a:p>
        </p:txBody>
      </p:sp>
      <p:sp>
        <p:nvSpPr>
          <p:cNvPr id="7" name="Rectangle 2"/>
          <p:cNvSpPr>
            <a:spLocks noChangeArrowheads="1"/>
          </p:cNvSpPr>
          <p:nvPr/>
        </p:nvSpPr>
        <p:spPr bwMode="auto">
          <a:xfrm>
            <a:off x="2998653" y="1335858"/>
            <a:ext cx="3146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dirty="0">
                <a:solidFill>
                  <a:schemeClr val="accent6"/>
                </a:solidFill>
                <a:latin typeface="BPreplay" panose="02000503000000020004" pitchFamily="50" charset="0"/>
              </a:rPr>
              <a:t>Year One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637" y="3530599"/>
            <a:ext cx="1398392" cy="3101632"/>
          </a:xfrm>
          <a:prstGeom prst="rect">
            <a:avLst/>
          </a:prstGeom>
        </p:spPr>
      </p:pic>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0B0AD-648A-4624-0912-DAB7E6995A60}"/>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90EE57DC-3C6D-31AC-45D2-AF04F46A40D4}"/>
              </a:ext>
            </a:extLst>
          </p:cNvPr>
          <p:cNvSpPr>
            <a:spLocks noGrp="1"/>
          </p:cNvSpPr>
          <p:nvPr>
            <p:ph type="subTitle" idx="1"/>
          </p:nvPr>
        </p:nvSpPr>
        <p:spPr/>
        <p:txBody>
          <a:bodyPr/>
          <a:lstStyle/>
          <a:p>
            <a:endParaRPr lang="en-GB"/>
          </a:p>
        </p:txBody>
      </p:sp>
      <p:pic>
        <p:nvPicPr>
          <p:cNvPr id="6" name="Picture 5">
            <a:extLst>
              <a:ext uri="{FF2B5EF4-FFF2-40B4-BE49-F238E27FC236}">
                <a16:creationId xmlns:a16="http://schemas.microsoft.com/office/drawing/2014/main" id="{B1B1CE5E-4E37-663C-5E2C-45ACE48C76B5}"/>
              </a:ext>
            </a:extLst>
          </p:cNvPr>
          <p:cNvPicPr>
            <a:picLocks noChangeAspect="1"/>
          </p:cNvPicPr>
          <p:nvPr/>
        </p:nvPicPr>
        <p:blipFill>
          <a:blip r:embed="rId2"/>
          <a:stretch>
            <a:fillRect/>
          </a:stretch>
        </p:blipFill>
        <p:spPr>
          <a:xfrm>
            <a:off x="0" y="0"/>
            <a:ext cx="5923280" cy="6858000"/>
          </a:xfrm>
          <a:prstGeom prst="rect">
            <a:avLst/>
          </a:prstGeom>
        </p:spPr>
      </p:pic>
    </p:spTree>
    <p:extLst>
      <p:ext uri="{BB962C8B-B14F-4D97-AF65-F5344CB8AC3E}">
        <p14:creationId xmlns:p14="http://schemas.microsoft.com/office/powerpoint/2010/main" val="321286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B171F-3090-5A92-3AA0-4EA8D3ED341A}"/>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27B6B9D9-5203-F135-04C7-05C60FABEC6C}"/>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F129A12C-CB61-BC5D-781F-2A8B3E66E393}"/>
              </a:ext>
            </a:extLst>
          </p:cNvPr>
          <p:cNvPicPr>
            <a:picLocks noChangeAspect="1"/>
          </p:cNvPicPr>
          <p:nvPr/>
        </p:nvPicPr>
        <p:blipFill>
          <a:blip r:embed="rId2"/>
          <a:stretch>
            <a:fillRect/>
          </a:stretch>
        </p:blipFill>
        <p:spPr>
          <a:xfrm>
            <a:off x="219882" y="0"/>
            <a:ext cx="5981355" cy="6858000"/>
          </a:xfrm>
          <a:prstGeom prst="rect">
            <a:avLst/>
          </a:prstGeom>
        </p:spPr>
      </p:pic>
    </p:spTree>
    <p:extLst>
      <p:ext uri="{BB962C8B-B14F-4D97-AF65-F5344CB8AC3E}">
        <p14:creationId xmlns:p14="http://schemas.microsoft.com/office/powerpoint/2010/main" val="3774084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0D15-51BF-7B4E-26BC-DA8F3C42AD9A}"/>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7B4D456-58B7-6969-A847-328DC60FE53C}"/>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F13C350B-0C89-9D3B-80E0-A49E8B6A9534}"/>
              </a:ext>
            </a:extLst>
          </p:cNvPr>
          <p:cNvPicPr>
            <a:picLocks noChangeAspect="1"/>
          </p:cNvPicPr>
          <p:nvPr/>
        </p:nvPicPr>
        <p:blipFill>
          <a:blip r:embed="rId2"/>
          <a:stretch>
            <a:fillRect/>
          </a:stretch>
        </p:blipFill>
        <p:spPr>
          <a:xfrm>
            <a:off x="173433" y="35242"/>
            <a:ext cx="5566253" cy="6858000"/>
          </a:xfrm>
          <a:prstGeom prst="rect">
            <a:avLst/>
          </a:prstGeom>
        </p:spPr>
      </p:pic>
    </p:spTree>
    <p:extLst>
      <p:ext uri="{BB962C8B-B14F-4D97-AF65-F5344CB8AC3E}">
        <p14:creationId xmlns:p14="http://schemas.microsoft.com/office/powerpoint/2010/main" val="2622077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50E1B-923D-72FC-66A4-F5B4C321126D}"/>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0F19214-9ADC-8C65-951A-26F19D2A382F}"/>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37690E2B-624F-F22B-D831-7B793B0F82D2}"/>
              </a:ext>
            </a:extLst>
          </p:cNvPr>
          <p:cNvPicPr>
            <a:picLocks noChangeAspect="1"/>
          </p:cNvPicPr>
          <p:nvPr/>
        </p:nvPicPr>
        <p:blipFill>
          <a:blip r:embed="rId2"/>
          <a:stretch>
            <a:fillRect/>
          </a:stretch>
        </p:blipFill>
        <p:spPr>
          <a:xfrm>
            <a:off x="101073" y="251692"/>
            <a:ext cx="6147327" cy="6606307"/>
          </a:xfrm>
          <a:prstGeom prst="rect">
            <a:avLst/>
          </a:prstGeom>
        </p:spPr>
      </p:pic>
    </p:spTree>
    <p:extLst>
      <p:ext uri="{BB962C8B-B14F-4D97-AF65-F5344CB8AC3E}">
        <p14:creationId xmlns:p14="http://schemas.microsoft.com/office/powerpoint/2010/main" val="1030350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A522-06A9-D029-2458-9BF4127F5C22}"/>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485371C-E471-1914-6B73-812ECBA4710F}"/>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DF4E67A7-4D10-DFF6-4078-66BD3E2E6220}"/>
              </a:ext>
            </a:extLst>
          </p:cNvPr>
          <p:cNvPicPr>
            <a:picLocks noChangeAspect="1"/>
          </p:cNvPicPr>
          <p:nvPr/>
        </p:nvPicPr>
        <p:blipFill>
          <a:blip r:embed="rId2"/>
          <a:stretch>
            <a:fillRect/>
          </a:stretch>
        </p:blipFill>
        <p:spPr>
          <a:xfrm>
            <a:off x="92963" y="0"/>
            <a:ext cx="5767833" cy="6858000"/>
          </a:xfrm>
          <a:prstGeom prst="rect">
            <a:avLst/>
          </a:prstGeom>
        </p:spPr>
      </p:pic>
    </p:spTree>
    <p:extLst>
      <p:ext uri="{BB962C8B-B14F-4D97-AF65-F5344CB8AC3E}">
        <p14:creationId xmlns:p14="http://schemas.microsoft.com/office/powerpoint/2010/main" val="2424875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By the end of the summer term all schools must report each child's results to their parents. They will also confirm if the child has met the standard threshold. Children who do not achieve the expected level will retake the test when they are in Year 2.</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4728474"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Reporting to Parents </a:t>
            </a:r>
          </a:p>
        </p:txBody>
      </p:sp>
      <p:grpSp>
        <p:nvGrpSpPr>
          <p:cNvPr id="6" name="Group 5"/>
          <p:cNvGrpSpPr/>
          <p:nvPr/>
        </p:nvGrpSpPr>
        <p:grpSpPr>
          <a:xfrm>
            <a:off x="2224825" y="3090333"/>
            <a:ext cx="4694350" cy="2950632"/>
            <a:chOff x="2165556" y="2861733"/>
            <a:chExt cx="5260097" cy="3306232"/>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7484" y="3840874"/>
              <a:ext cx="3075450" cy="2327091"/>
            </a:xfrm>
            <a:prstGeom prst="rect">
              <a:avLst/>
            </a:prstGeom>
          </p:spPr>
        </p:pic>
        <p:sp>
          <p:nvSpPr>
            <p:cNvPr id="5" name="Oval Callout 4"/>
            <p:cNvSpPr/>
            <p:nvPr/>
          </p:nvSpPr>
          <p:spPr>
            <a:xfrm>
              <a:off x="4258733" y="2861733"/>
              <a:ext cx="829734" cy="558800"/>
            </a:xfrm>
            <a:prstGeom prst="wedgeEllipseCallout">
              <a:avLst>
                <a:gd name="adj1" fmla="val 595"/>
                <a:gd name="adj2" fmla="val 8977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Callout 12"/>
            <p:cNvSpPr/>
            <p:nvPr/>
          </p:nvSpPr>
          <p:spPr>
            <a:xfrm rot="19671663">
              <a:off x="2788520" y="3434703"/>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Callout 14"/>
            <p:cNvSpPr/>
            <p:nvPr/>
          </p:nvSpPr>
          <p:spPr>
            <a:xfrm rot="16975681">
              <a:off x="2030089" y="4656514"/>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Callout 15"/>
            <p:cNvSpPr/>
            <p:nvPr/>
          </p:nvSpPr>
          <p:spPr>
            <a:xfrm rot="1928337" flipH="1">
              <a:off x="5977785" y="3275838"/>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Callout 16"/>
            <p:cNvSpPr/>
            <p:nvPr/>
          </p:nvSpPr>
          <p:spPr>
            <a:xfrm rot="4624319" flipH="1">
              <a:off x="6731386" y="4815301"/>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736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Results from the check will be used by schools to analyse their own performance and for Ofsted to use in inspections.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105389"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How Are the Results Used?</a:t>
            </a:r>
          </a:p>
        </p:txBody>
      </p:sp>
      <p:pic>
        <p:nvPicPr>
          <p:cNvPr id="3" name="Picture 2"/>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10086" y="2929467"/>
            <a:ext cx="2123828" cy="2667529"/>
          </a:xfrm>
          <a:prstGeom prst="rect">
            <a:avLst/>
          </a:prstGeom>
        </p:spPr>
      </p:pic>
    </p:spTree>
    <p:extLst>
      <p:ext uri="{BB962C8B-B14F-4D97-AF65-F5344CB8AC3E}">
        <p14:creationId xmlns:p14="http://schemas.microsoft.com/office/powerpoint/2010/main" val="3957317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2744" y="332007"/>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576000" bIns="216000"/>
          <a:lstStyle/>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Play lots of sound and listening games with your child.</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Read as much as possible to and with your child.</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Encourage and praise – get them to have a ‘good guess’.</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If your child is struggling to decode a word, help them by encouraging them to say each sound in the word from left to right.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Blend the sounds by pointing to each one, e.g. /c/ in cat, /p/ in pat, /ng/ in sing, /</a:t>
            </a:r>
            <a:r>
              <a:rPr lang="en-GB" dirty="0" err="1">
                <a:solidFill>
                  <a:schemeClr val="bg2">
                    <a:lumMod val="10000"/>
                  </a:schemeClr>
                </a:solidFill>
                <a:latin typeface="BPreplay" panose="02000503000000020004" pitchFamily="50" charset="0"/>
              </a:rPr>
              <a:t>ee</a:t>
            </a:r>
            <a:r>
              <a:rPr lang="en-GB" dirty="0">
                <a:solidFill>
                  <a:schemeClr val="bg2">
                    <a:lumMod val="10000"/>
                  </a:schemeClr>
                </a:solidFill>
                <a:latin typeface="BPreplay" panose="02000503000000020004" pitchFamily="50" charset="0"/>
              </a:rPr>
              <a:t>/ in </a:t>
            </a:r>
            <a:r>
              <a:rPr lang="en-GB" err="1">
                <a:solidFill>
                  <a:schemeClr val="bg2">
                    <a:lumMod val="10000"/>
                  </a:schemeClr>
                </a:solidFill>
                <a:latin typeface="BPreplay" panose="02000503000000020004" pitchFamily="50" charset="0"/>
              </a:rPr>
              <a:t>been</a:t>
            </a:r>
            <a:r>
              <a:rPr lang="en-GB">
                <a:solidFill>
                  <a:schemeClr val="bg2">
                    <a:lumMod val="10000"/>
                  </a:schemeClr>
                </a:solidFill>
                <a:latin typeface="BPreplay" panose="02000503000000020004" pitchFamily="50" charset="0"/>
              </a:rPr>
              <a:t>. Next </a:t>
            </a:r>
            <a:r>
              <a:rPr lang="en-GB" dirty="0">
                <a:solidFill>
                  <a:schemeClr val="bg2">
                    <a:lumMod val="10000"/>
                  </a:schemeClr>
                </a:solidFill>
                <a:latin typeface="BPreplay" panose="02000503000000020004" pitchFamily="50" charset="0"/>
              </a:rPr>
              <a:t>move your finger under the whole word as you say it.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Discuss the meaning of words if your child does not know what they have read.</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7659917"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How Can I Help My </a:t>
            </a:r>
            <a:r>
              <a:rPr lang="en-GB" altLang="en-US" sz="3600">
                <a:solidFill>
                  <a:schemeClr val="accent6"/>
                </a:solidFill>
                <a:latin typeface="BPreplay" panose="02000503000000020004" pitchFamily="50" charset="0"/>
              </a:rPr>
              <a:t>Child at </a:t>
            </a:r>
            <a:r>
              <a:rPr lang="en-GB" altLang="en-US" sz="3600" dirty="0">
                <a:solidFill>
                  <a:schemeClr val="accent6"/>
                </a:solidFill>
                <a:latin typeface="BPreplay" panose="02000503000000020004" pitchFamily="50" charset="0"/>
              </a:rPr>
              <a:t>Home?</a:t>
            </a:r>
          </a:p>
        </p:txBody>
      </p:sp>
    </p:spTree>
    <p:extLst>
      <p:ext uri="{BB962C8B-B14F-4D97-AF65-F5344CB8AC3E}">
        <p14:creationId xmlns:p14="http://schemas.microsoft.com/office/powerpoint/2010/main" val="3362410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9A9BB-B7D3-8BC4-6765-1DAD08A6023E}"/>
              </a:ext>
            </a:extLst>
          </p:cNvPr>
          <p:cNvSpPr>
            <a:spLocks noGrp="1"/>
          </p:cNvSpPr>
          <p:nvPr>
            <p:ph type="ctrTitle"/>
          </p:nvPr>
        </p:nvSpPr>
        <p:spPr>
          <a:xfrm>
            <a:off x="0" y="1062355"/>
            <a:ext cx="4038600" cy="1152843"/>
          </a:xfrm>
        </p:spPr>
        <p:txBody>
          <a:bodyPr>
            <a:normAutofit fontScale="90000"/>
          </a:bodyPr>
          <a:lstStyle/>
          <a:p>
            <a:r>
              <a:rPr lang="en-GB" sz="2400" dirty="0"/>
              <a:t>Half Term Homework</a:t>
            </a:r>
            <a:br>
              <a:rPr lang="en-GB" sz="2400" dirty="0"/>
            </a:br>
            <a:r>
              <a:rPr lang="en-GB" sz="2400" dirty="0"/>
              <a:t>10 team point challenge!</a:t>
            </a:r>
            <a:br>
              <a:rPr lang="en-GB" sz="2400" dirty="0"/>
            </a:br>
            <a:br>
              <a:rPr lang="en-GB" sz="2400" dirty="0"/>
            </a:br>
            <a:r>
              <a:rPr lang="en-GB" sz="2400" dirty="0"/>
              <a:t>Ask for paper copy</a:t>
            </a:r>
            <a:r>
              <a:rPr lang="en-GB" sz="2400" dirty="0">
                <a:sym typeface="Wingdings" panose="05000000000000000000" pitchFamily="2" charset="2"/>
              </a:rPr>
              <a:t></a:t>
            </a:r>
            <a:endParaRPr lang="en-GB" sz="2400" dirty="0"/>
          </a:p>
        </p:txBody>
      </p:sp>
      <p:sp>
        <p:nvSpPr>
          <p:cNvPr id="3" name="Subtitle 2">
            <a:extLst>
              <a:ext uri="{FF2B5EF4-FFF2-40B4-BE49-F238E27FC236}">
                <a16:creationId xmlns:a16="http://schemas.microsoft.com/office/drawing/2014/main" id="{E3918FE0-BB73-FA48-D427-20CA8C5BA71E}"/>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52E47CED-483C-6869-AC56-894BB7902DB2}"/>
              </a:ext>
            </a:extLst>
          </p:cNvPr>
          <p:cNvPicPr>
            <a:picLocks noChangeAspect="1"/>
          </p:cNvPicPr>
          <p:nvPr/>
        </p:nvPicPr>
        <p:blipFill>
          <a:blip r:embed="rId2"/>
          <a:stretch>
            <a:fillRect/>
          </a:stretch>
        </p:blipFill>
        <p:spPr>
          <a:xfrm>
            <a:off x="4199445" y="274318"/>
            <a:ext cx="4716141" cy="6370322"/>
          </a:xfrm>
          <a:prstGeom prst="rect">
            <a:avLst/>
          </a:prstGeom>
        </p:spPr>
      </p:pic>
      <p:pic>
        <p:nvPicPr>
          <p:cNvPr id="7" name="Picture 6">
            <a:extLst>
              <a:ext uri="{FF2B5EF4-FFF2-40B4-BE49-F238E27FC236}">
                <a16:creationId xmlns:a16="http://schemas.microsoft.com/office/drawing/2014/main" id="{35DC7D62-B09A-4B8F-F8F3-A14F2BCC0EBD}"/>
              </a:ext>
            </a:extLst>
          </p:cNvPr>
          <p:cNvPicPr>
            <a:picLocks noChangeAspect="1"/>
          </p:cNvPicPr>
          <p:nvPr/>
        </p:nvPicPr>
        <p:blipFill>
          <a:blip r:embed="rId3"/>
          <a:stretch>
            <a:fillRect/>
          </a:stretch>
        </p:blipFill>
        <p:spPr>
          <a:xfrm>
            <a:off x="456319" y="2122426"/>
            <a:ext cx="3323201" cy="4433080"/>
          </a:xfrm>
          <a:prstGeom prst="rect">
            <a:avLst/>
          </a:prstGeom>
        </p:spPr>
      </p:pic>
    </p:spTree>
    <p:extLst>
      <p:ext uri="{BB962C8B-B14F-4D97-AF65-F5344CB8AC3E}">
        <p14:creationId xmlns:p14="http://schemas.microsoft.com/office/powerpoint/2010/main" val="1599343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302DD-93EE-2593-4EE9-02ED27910080}"/>
              </a:ext>
            </a:extLst>
          </p:cNvPr>
          <p:cNvSpPr>
            <a:spLocks noGrp="1"/>
          </p:cNvSpPr>
          <p:nvPr>
            <p:ph type="ctrTitle"/>
          </p:nvPr>
        </p:nvSpPr>
        <p:spPr>
          <a:xfrm>
            <a:off x="248920" y="1231423"/>
            <a:ext cx="6202680" cy="2479675"/>
          </a:xfrm>
        </p:spPr>
        <p:txBody>
          <a:bodyPr>
            <a:normAutofit/>
          </a:bodyPr>
          <a:lstStyle/>
          <a:p>
            <a:r>
              <a:rPr lang="en-GB" sz="2400" dirty="0">
                <a:hlinkClick r:id="rId2"/>
              </a:rPr>
              <a:t>Online Phonics Screening Check Tool - Monster Phonics</a:t>
            </a:r>
            <a:br>
              <a:rPr lang="en-GB" dirty="0"/>
            </a:br>
            <a:endParaRPr lang="en-GB" dirty="0"/>
          </a:p>
        </p:txBody>
      </p:sp>
      <p:sp>
        <p:nvSpPr>
          <p:cNvPr id="3" name="Subtitle 2">
            <a:extLst>
              <a:ext uri="{FF2B5EF4-FFF2-40B4-BE49-F238E27FC236}">
                <a16:creationId xmlns:a16="http://schemas.microsoft.com/office/drawing/2014/main" id="{0CE57C5F-9E3E-04A3-D698-93786C1A648B}"/>
              </a:ext>
            </a:extLst>
          </p:cNvPr>
          <p:cNvSpPr>
            <a:spLocks noGrp="1"/>
          </p:cNvSpPr>
          <p:nvPr>
            <p:ph type="subTitle" idx="1"/>
          </p:nvPr>
        </p:nvSpPr>
        <p:spPr>
          <a:xfrm>
            <a:off x="0" y="181253"/>
            <a:ext cx="4155440" cy="832048"/>
          </a:xfrm>
        </p:spPr>
        <p:txBody>
          <a:bodyPr>
            <a:normAutofit lnSpcReduction="10000"/>
          </a:bodyPr>
          <a:lstStyle/>
          <a:p>
            <a:r>
              <a:rPr lang="en-GB" dirty="0"/>
              <a:t>Some helpful websites…</a:t>
            </a:r>
          </a:p>
        </p:txBody>
      </p:sp>
      <p:sp>
        <p:nvSpPr>
          <p:cNvPr id="5" name="TextBox 4">
            <a:extLst>
              <a:ext uri="{FF2B5EF4-FFF2-40B4-BE49-F238E27FC236}">
                <a16:creationId xmlns:a16="http://schemas.microsoft.com/office/drawing/2014/main" id="{DCE5F22C-6358-91A0-9055-BE254AC7DFA3}"/>
              </a:ext>
            </a:extLst>
          </p:cNvPr>
          <p:cNvSpPr txBox="1"/>
          <p:nvPr/>
        </p:nvSpPr>
        <p:spPr>
          <a:xfrm>
            <a:off x="883920" y="2586374"/>
            <a:ext cx="5384800" cy="369332"/>
          </a:xfrm>
          <a:prstGeom prst="rect">
            <a:avLst/>
          </a:prstGeom>
          <a:noFill/>
        </p:spPr>
        <p:txBody>
          <a:bodyPr wrap="square">
            <a:spAutoFit/>
          </a:bodyPr>
          <a:lstStyle/>
          <a:p>
            <a:r>
              <a:rPr lang="en-GB" dirty="0">
                <a:hlinkClick r:id="rId3"/>
              </a:rPr>
              <a:t>Picnic on Pluto</a:t>
            </a:r>
            <a:endParaRPr lang="en-GB" dirty="0"/>
          </a:p>
        </p:txBody>
      </p:sp>
      <p:sp>
        <p:nvSpPr>
          <p:cNvPr id="7" name="TextBox 6">
            <a:extLst>
              <a:ext uri="{FF2B5EF4-FFF2-40B4-BE49-F238E27FC236}">
                <a16:creationId xmlns:a16="http://schemas.microsoft.com/office/drawing/2014/main" id="{1B2C62FB-A967-BB42-F7C5-9330DD11B653}"/>
              </a:ext>
            </a:extLst>
          </p:cNvPr>
          <p:cNvSpPr txBox="1"/>
          <p:nvPr/>
        </p:nvSpPr>
        <p:spPr>
          <a:xfrm>
            <a:off x="741680" y="3173828"/>
            <a:ext cx="4572000" cy="646331"/>
          </a:xfrm>
          <a:prstGeom prst="rect">
            <a:avLst/>
          </a:prstGeom>
          <a:noFill/>
        </p:spPr>
        <p:txBody>
          <a:bodyPr wrap="square">
            <a:spAutoFit/>
          </a:bodyPr>
          <a:lstStyle/>
          <a:p>
            <a:r>
              <a:rPr lang="en-GB" dirty="0">
                <a:hlinkClick r:id="rId4"/>
              </a:rPr>
              <a:t>Revision Materials - Phonics Screening Check - Twinkl</a:t>
            </a:r>
            <a:endParaRPr lang="en-GB" dirty="0"/>
          </a:p>
        </p:txBody>
      </p:sp>
      <p:sp>
        <p:nvSpPr>
          <p:cNvPr id="8" name="TextBox 7">
            <a:extLst>
              <a:ext uri="{FF2B5EF4-FFF2-40B4-BE49-F238E27FC236}">
                <a16:creationId xmlns:a16="http://schemas.microsoft.com/office/drawing/2014/main" id="{A7CAE3E8-EE55-DA66-B88D-D12B6C7EC346}"/>
              </a:ext>
            </a:extLst>
          </p:cNvPr>
          <p:cNvSpPr txBox="1"/>
          <p:nvPr/>
        </p:nvSpPr>
        <p:spPr>
          <a:xfrm>
            <a:off x="741680" y="4038281"/>
            <a:ext cx="4241546" cy="369332"/>
          </a:xfrm>
          <a:prstGeom prst="rect">
            <a:avLst/>
          </a:prstGeom>
          <a:noFill/>
        </p:spPr>
        <p:txBody>
          <a:bodyPr wrap="none" rtlCol="0">
            <a:spAutoFit/>
          </a:bodyPr>
          <a:lstStyle/>
          <a:p>
            <a:r>
              <a:rPr lang="en-GB" dirty="0"/>
              <a:t>Ask Miss Groucott to print some flashcards.</a:t>
            </a:r>
          </a:p>
        </p:txBody>
      </p:sp>
      <p:sp>
        <p:nvSpPr>
          <p:cNvPr id="10" name="TextBox 9">
            <a:extLst>
              <a:ext uri="{FF2B5EF4-FFF2-40B4-BE49-F238E27FC236}">
                <a16:creationId xmlns:a16="http://schemas.microsoft.com/office/drawing/2014/main" id="{50151E01-F9DE-C9AF-EC40-30818347314B}"/>
              </a:ext>
            </a:extLst>
          </p:cNvPr>
          <p:cNvSpPr txBox="1"/>
          <p:nvPr/>
        </p:nvSpPr>
        <p:spPr>
          <a:xfrm>
            <a:off x="741680" y="4887913"/>
            <a:ext cx="4572000" cy="1477328"/>
          </a:xfrm>
          <a:prstGeom prst="rect">
            <a:avLst/>
          </a:prstGeom>
          <a:noFill/>
        </p:spPr>
        <p:txBody>
          <a:bodyPr wrap="square">
            <a:spAutoFit/>
          </a:bodyPr>
          <a:lstStyle/>
          <a:p>
            <a:r>
              <a:rPr lang="en-GB" dirty="0">
                <a:solidFill>
                  <a:srgbClr val="FF0000"/>
                </a:solidFill>
              </a:rPr>
              <a:t>Avoid using practise test papers as we will use these at school to identify gaps and see which sounds the children need re-teaching. If they have already seen the words they will just guess and not decode properly. </a:t>
            </a:r>
          </a:p>
        </p:txBody>
      </p:sp>
    </p:spTree>
    <p:extLst>
      <p:ext uri="{BB962C8B-B14F-4D97-AF65-F5344CB8AC3E}">
        <p14:creationId xmlns:p14="http://schemas.microsoft.com/office/powerpoint/2010/main" val="2497453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5" name="Rectangle 3"/>
          <p:cNvSpPr>
            <a:spLocks noChangeArrowheads="1"/>
          </p:cNvSpPr>
          <p:nvPr/>
        </p:nvSpPr>
        <p:spPr bwMode="auto">
          <a:xfrm>
            <a:off x="407988" y="401638"/>
            <a:ext cx="2100262" cy="646112"/>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accent6"/>
                </a:solidFill>
                <a:latin typeface="BPreplay" panose="02000503000000020004" pitchFamily="50" charset="0"/>
              </a:rPr>
              <a:t>Chapters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2" name="Rectangle 1">
            <a:hlinkClick r:id="rId2" action="ppaction://hlinksldjump"/>
          </p:cNvPr>
          <p:cNvSpPr/>
          <p:nvPr/>
        </p:nvSpPr>
        <p:spPr>
          <a:xfrm>
            <a:off x="355600" y="11938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a:solidFill>
                  <a:schemeClr val="accent6"/>
                </a:solidFill>
                <a:latin typeface="BPreplay" panose="02000503000000020004" pitchFamily="50" charset="0"/>
              </a:rPr>
              <a:t>1</a:t>
            </a:r>
          </a:p>
          <a:p>
            <a:pPr algn="ctr">
              <a:defRPr/>
            </a:pPr>
            <a:r>
              <a:rPr lang="en-GB" sz="2000" dirty="0">
                <a:solidFill>
                  <a:schemeClr val="accent6"/>
                </a:solidFill>
                <a:latin typeface="BPreplay" panose="02000503000000020004" pitchFamily="50" charset="0"/>
              </a:rPr>
              <a:t>What is Phonics?</a:t>
            </a:r>
          </a:p>
        </p:txBody>
      </p:sp>
      <p:sp>
        <p:nvSpPr>
          <p:cNvPr id="14" name="Rectangle 13">
            <a:hlinkClick r:id="rId3" action="ppaction://hlinksldjump"/>
          </p:cNvPr>
          <p:cNvSpPr/>
          <p:nvPr/>
        </p:nvSpPr>
        <p:spPr>
          <a:xfrm>
            <a:off x="3217863" y="1193800"/>
            <a:ext cx="2706687"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a:solidFill>
                  <a:schemeClr val="accent6"/>
                </a:solidFill>
                <a:latin typeface="BPreplay" panose="02000503000000020004" pitchFamily="50" charset="0"/>
              </a:rPr>
              <a:t>2</a:t>
            </a:r>
          </a:p>
          <a:p>
            <a:pPr algn="ctr">
              <a:defRPr/>
            </a:pPr>
            <a:r>
              <a:rPr lang="en-GB" sz="2000" dirty="0">
                <a:solidFill>
                  <a:schemeClr val="accent6"/>
                </a:solidFill>
                <a:latin typeface="BPreplay" panose="02000503000000020004" pitchFamily="50" charset="0"/>
              </a:rPr>
              <a:t>What is the Phonics Screening Check?</a:t>
            </a:r>
          </a:p>
        </p:txBody>
      </p:sp>
      <p:sp>
        <p:nvSpPr>
          <p:cNvPr id="15" name="Rectangle 14">
            <a:hlinkClick r:id="rId4" action="ppaction://hlinksldjump"/>
          </p:cNvPr>
          <p:cNvSpPr/>
          <p:nvPr/>
        </p:nvSpPr>
        <p:spPr>
          <a:xfrm>
            <a:off x="6081713" y="1193800"/>
            <a:ext cx="2705100" cy="1421104"/>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36000" bIns="144000" anchor="t">
            <a:spAutoFit/>
          </a:bodyPr>
          <a:lstStyle/>
          <a:p>
            <a:pPr algn="ctr">
              <a:defRPr/>
            </a:pPr>
            <a:r>
              <a:rPr lang="en-GB" sz="2400" b="1" dirty="0">
                <a:solidFill>
                  <a:schemeClr val="accent6"/>
                </a:solidFill>
                <a:latin typeface="BPreplay" panose="02000503000000020004" pitchFamily="50" charset="0"/>
              </a:rPr>
              <a:t>3</a:t>
            </a:r>
          </a:p>
          <a:p>
            <a:pPr algn="ctr">
              <a:defRPr/>
            </a:pPr>
            <a:r>
              <a:rPr lang="en-GB" sz="2000" dirty="0">
                <a:solidFill>
                  <a:schemeClr val="accent6"/>
                </a:solidFill>
                <a:latin typeface="BPreplay" panose="02000503000000020004" pitchFamily="50" charset="0"/>
              </a:rPr>
              <a:t>What Happens During the Screening?</a:t>
            </a:r>
          </a:p>
        </p:txBody>
      </p:sp>
      <p:sp>
        <p:nvSpPr>
          <p:cNvPr id="24" name="Rectangle 23">
            <a:hlinkClick r:id="rId5" action="ppaction://hlinksldjump"/>
          </p:cNvPr>
          <p:cNvSpPr/>
          <p:nvPr/>
        </p:nvSpPr>
        <p:spPr>
          <a:xfrm>
            <a:off x="358775" y="27813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a:solidFill>
                  <a:schemeClr val="accent6"/>
                </a:solidFill>
                <a:latin typeface="BPreplay" panose="02000503000000020004" pitchFamily="50" charset="0"/>
              </a:rPr>
              <a:t>4</a:t>
            </a:r>
          </a:p>
          <a:p>
            <a:pPr algn="ctr">
              <a:defRPr/>
            </a:pPr>
            <a:r>
              <a:rPr lang="en-GB" sz="2000" dirty="0">
                <a:solidFill>
                  <a:schemeClr val="accent6"/>
                </a:solidFill>
                <a:latin typeface="BPreplay" panose="02000503000000020004" pitchFamily="50" charset="0"/>
              </a:rPr>
              <a:t>Pseudo Words (Nonsense words)</a:t>
            </a:r>
          </a:p>
        </p:txBody>
      </p:sp>
      <p:sp>
        <p:nvSpPr>
          <p:cNvPr id="25" name="Rectangle 24">
            <a:hlinkClick r:id="rId6" action="ppaction://hlinksldjump"/>
          </p:cNvPr>
          <p:cNvSpPr/>
          <p:nvPr/>
        </p:nvSpPr>
        <p:spPr>
          <a:xfrm>
            <a:off x="3221038" y="27813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a:solidFill>
                  <a:schemeClr val="accent6"/>
                </a:solidFill>
                <a:latin typeface="BPreplay" panose="02000503000000020004" pitchFamily="50" charset="0"/>
              </a:rPr>
              <a:t>5</a:t>
            </a:r>
          </a:p>
          <a:p>
            <a:pPr algn="ctr">
              <a:defRPr/>
            </a:pPr>
            <a:r>
              <a:rPr lang="en-GB" sz="2000" dirty="0">
                <a:solidFill>
                  <a:schemeClr val="accent6"/>
                </a:solidFill>
                <a:latin typeface="BPreplay" panose="02000503000000020004" pitchFamily="50" charset="0"/>
              </a:rPr>
              <a:t>Reporting to Parents</a:t>
            </a:r>
          </a:p>
        </p:txBody>
      </p:sp>
      <p:sp>
        <p:nvSpPr>
          <p:cNvPr id="26" name="Rectangle 25">
            <a:hlinkClick r:id="rId7" action="ppaction://hlinksldjump"/>
          </p:cNvPr>
          <p:cNvSpPr/>
          <p:nvPr/>
        </p:nvSpPr>
        <p:spPr>
          <a:xfrm>
            <a:off x="6083300" y="2781300"/>
            <a:ext cx="2706688"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a:solidFill>
                  <a:schemeClr val="accent6"/>
                </a:solidFill>
                <a:latin typeface="BPreplay" panose="02000503000000020004" pitchFamily="50" charset="0"/>
              </a:rPr>
              <a:t>6</a:t>
            </a:r>
          </a:p>
          <a:p>
            <a:pPr algn="ctr">
              <a:defRPr/>
            </a:pPr>
            <a:r>
              <a:rPr lang="en-GB" sz="2000" dirty="0">
                <a:solidFill>
                  <a:schemeClr val="accent6"/>
                </a:solidFill>
                <a:latin typeface="BPreplay" panose="02000503000000020004" pitchFamily="50" charset="0"/>
              </a:rPr>
              <a:t>How Are the Results Used?</a:t>
            </a:r>
          </a:p>
        </p:txBody>
      </p:sp>
      <p:sp>
        <p:nvSpPr>
          <p:cNvPr id="27" name="Rectangle 26">
            <a:hlinkClick r:id="rId8" action="ppaction://hlinksldjump"/>
          </p:cNvPr>
          <p:cNvSpPr/>
          <p:nvPr/>
        </p:nvSpPr>
        <p:spPr>
          <a:xfrm>
            <a:off x="3219450" y="43688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sz="2400" b="1" dirty="0">
                <a:solidFill>
                  <a:schemeClr val="accent6"/>
                </a:solidFill>
                <a:latin typeface="BPreplay" panose="02000503000000020004" pitchFamily="50" charset="0"/>
              </a:rPr>
              <a:t>7</a:t>
            </a:r>
          </a:p>
          <a:p>
            <a:pPr algn="ctr">
              <a:defRPr/>
            </a:pPr>
            <a:r>
              <a:rPr lang="en-GB" sz="2000" dirty="0">
                <a:solidFill>
                  <a:schemeClr val="accent6"/>
                </a:solidFill>
                <a:latin typeface="BPreplay" panose="02000503000000020004" pitchFamily="50" charset="0"/>
              </a:rPr>
              <a:t>How Can I Help My Child at Home?</a:t>
            </a:r>
          </a:p>
        </p:txBody>
      </p:sp>
      <p:pic>
        <p:nvPicPr>
          <p:cNvPr id="3086" name="Picture 1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222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72B04-D7E3-C954-4F83-81E58F243F23}"/>
              </a:ext>
            </a:extLst>
          </p:cNvPr>
          <p:cNvSpPr>
            <a:spLocks noGrp="1"/>
          </p:cNvSpPr>
          <p:nvPr>
            <p:ph type="ctrTitle"/>
          </p:nvPr>
        </p:nvSpPr>
        <p:spPr/>
        <p:txBody>
          <a:bodyPr/>
          <a:lstStyle/>
          <a:p>
            <a:r>
              <a:rPr lang="en-GB" dirty="0"/>
              <a:t>Thank you </a:t>
            </a:r>
            <a:r>
              <a:rPr lang="en-GB" dirty="0">
                <a:sym typeface="Wingdings" panose="05000000000000000000" pitchFamily="2" charset="2"/>
              </a:rPr>
              <a:t></a:t>
            </a:r>
            <a:br>
              <a:rPr lang="en-GB" dirty="0">
                <a:sym typeface="Wingdings" panose="05000000000000000000" pitchFamily="2" charset="2"/>
              </a:rPr>
            </a:br>
            <a:r>
              <a:rPr lang="en-GB" dirty="0">
                <a:sym typeface="Wingdings" panose="05000000000000000000" pitchFamily="2" charset="2"/>
              </a:rPr>
              <a:t>Questions?</a:t>
            </a:r>
            <a:endParaRPr lang="en-GB" dirty="0"/>
          </a:p>
        </p:txBody>
      </p:sp>
      <p:sp>
        <p:nvSpPr>
          <p:cNvPr id="3" name="Subtitle 2">
            <a:extLst>
              <a:ext uri="{FF2B5EF4-FFF2-40B4-BE49-F238E27FC236}">
                <a16:creationId xmlns:a16="http://schemas.microsoft.com/office/drawing/2014/main" id="{30C5CBD7-A85C-48EC-3C5B-391EF3F47D09}"/>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14441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tx1"/>
                </a:solidFill>
                <a:latin typeface="BPreplay" panose="02000503000000020004" pitchFamily="50" charset="0"/>
              </a:rPr>
              <a:t>Children begin to learn phonics (sounds) in early years, both nursery and reception. Once children begin learning sounds, these sounds are used orally to identify and make words. They will then begin to learn the letters which make each of the sounds and these are used to read and spell words.</a:t>
            </a:r>
          </a:p>
          <a:p>
            <a:pPr algn="just">
              <a:defRPr/>
            </a:pPr>
            <a:endParaRPr lang="en-GB" dirty="0">
              <a:solidFill>
                <a:schemeClr val="tx1"/>
              </a:solidFill>
              <a:latin typeface="BPreplay" panose="02000503000000020004" pitchFamily="50" charset="0"/>
            </a:endParaRPr>
          </a:p>
          <a:p>
            <a:pPr algn="just">
              <a:defRPr/>
            </a:pPr>
            <a:r>
              <a:rPr lang="en-GB" dirty="0">
                <a:solidFill>
                  <a:schemeClr val="bg2">
                    <a:lumMod val="10000"/>
                  </a:schemeClr>
                </a:solidFill>
                <a:latin typeface="BPreplay" panose="02000503000000020004" pitchFamily="50" charset="0"/>
              </a:rPr>
              <a:t>Once children begin learning sounds, these sounds are used orally to identify and make words. They will then begin to learn the letters which make each of the sounds and these are used to read and spell words.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37561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What is Phonics?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3988" y="4174067"/>
            <a:ext cx="1783062" cy="2542646"/>
          </a:xfrm>
          <a:prstGeom prst="rect">
            <a:avLst/>
          </a:prstGeom>
        </p:spPr>
      </p:pic>
    </p:spTree>
    <p:extLst>
      <p:ext uri="{BB962C8B-B14F-4D97-AF65-F5344CB8AC3E}">
        <p14:creationId xmlns:p14="http://schemas.microsoft.com/office/powerpoint/2010/main" val="3008050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Children in Year 1 throughout the country will all be taking part in a phonics screening check during the same week in June. Children in Year 2 will also take the check if they did not achieve the required result when in Year 1 or they have not taken the test before. </a:t>
            </a:r>
          </a:p>
          <a:p>
            <a:pPr algn="just">
              <a:defRPr/>
            </a:pPr>
            <a:endParaRPr lang="en-GB" dirty="0">
              <a:solidFill>
                <a:schemeClr val="bg2">
                  <a:lumMod val="10000"/>
                </a:schemeClr>
              </a:solidFill>
              <a:latin typeface="BPreplay" panose="02000503000000020004" pitchFamily="50" charset="0"/>
            </a:endParaRPr>
          </a:p>
          <a:p>
            <a:pPr algn="just">
              <a:defRPr/>
            </a:pPr>
            <a:r>
              <a:rPr lang="en-GB" dirty="0" err="1">
                <a:solidFill>
                  <a:schemeClr val="bg2">
                    <a:lumMod val="10000"/>
                  </a:schemeClr>
                </a:solidFill>
                <a:latin typeface="BPreplay" panose="02000503000000020004" pitchFamily="50" charset="0"/>
              </a:rPr>
              <a:t>Headteachers</a:t>
            </a:r>
            <a:r>
              <a:rPr lang="en-GB" dirty="0">
                <a:solidFill>
                  <a:schemeClr val="bg2">
                    <a:lumMod val="10000"/>
                  </a:schemeClr>
                </a:solidFill>
                <a:latin typeface="BPreplay" panose="02000503000000020004" pitchFamily="50" charset="0"/>
              </a:rPr>
              <a:t> should decide whether it is appropriate for each of their pupils to take the phonics screening check. The phonics screening check is designed to confirm whether individual children have learnt phonic decoding and blending skills to an appropriate standard.</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9" y="401638"/>
            <a:ext cx="83748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dirty="0">
                <a:solidFill>
                  <a:schemeClr val="accent6"/>
                </a:solidFill>
                <a:latin typeface="BPreplay" panose="02000503000000020004" pitchFamily="50" charset="0"/>
              </a:rPr>
              <a:t>What is the Phonics Screening Check?</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21" y="4134379"/>
            <a:ext cx="1810341" cy="2463271"/>
          </a:xfrm>
          <a:prstGeom prst="rect">
            <a:avLst/>
          </a:prstGeom>
        </p:spPr>
      </p:pic>
    </p:spTree>
    <p:extLst>
      <p:ext uri="{BB962C8B-B14F-4D97-AF65-F5344CB8AC3E}">
        <p14:creationId xmlns:p14="http://schemas.microsoft.com/office/powerpoint/2010/main" val="3806007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The test contains 40 words. Each child will sit one-to-one and read each word aloud to a teacher. The test will take approximately 10 minutes per child, although all children are different and will complete the check at their own pace. The list of words the children read is a combination of 20 real words and 20 pseudo words (nonsense words).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825202"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What Happens During the Test?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424" y="3513667"/>
            <a:ext cx="3757152" cy="1926166"/>
          </a:xfrm>
          <a:prstGeom prst="rect">
            <a:avLst/>
          </a:prstGeom>
        </p:spPr>
      </p:pic>
    </p:spTree>
    <p:extLst>
      <p:ext uri="{BB962C8B-B14F-4D97-AF65-F5344CB8AC3E}">
        <p14:creationId xmlns:p14="http://schemas.microsoft.com/office/powerpoint/2010/main" val="197768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The pseudo words will be shown to your child with a picture of an alien. This provides the children with a context for the pseudo word which is independent from any existing vocabulary they may have. Pseudo words are included because they will be new to all pupils; they do not favour children with a good vocabulary knowledge or visual memory of words. </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7249485"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Pseudo Words (Nonsense Words)</a:t>
            </a:r>
          </a:p>
        </p:txBody>
      </p:sp>
      <p:grpSp>
        <p:nvGrpSpPr>
          <p:cNvPr id="6" name="Group 5"/>
          <p:cNvGrpSpPr/>
          <p:nvPr/>
        </p:nvGrpSpPr>
        <p:grpSpPr>
          <a:xfrm>
            <a:off x="3471334" y="3196167"/>
            <a:ext cx="2201333" cy="2925233"/>
            <a:chOff x="1155157" y="3119967"/>
            <a:chExt cx="2201333" cy="2925233"/>
          </a:xfrm>
        </p:grpSpPr>
        <p:sp>
          <p:nvSpPr>
            <p:cNvPr id="5" name="Rounded Rectangle 4"/>
            <p:cNvSpPr/>
            <p:nvPr/>
          </p:nvSpPr>
          <p:spPr>
            <a:xfrm>
              <a:off x="1155157" y="3119967"/>
              <a:ext cx="2201333" cy="2925233"/>
            </a:xfrm>
            <a:prstGeom prst="roundRect">
              <a:avLst>
                <a:gd name="adj" fmla="val 5513"/>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504" y="3484033"/>
              <a:ext cx="1448637" cy="2197100"/>
            </a:xfrm>
            <a:prstGeom prst="rect">
              <a:avLst/>
            </a:prstGeom>
          </p:spPr>
        </p:pic>
      </p:grpSp>
    </p:spTree>
    <p:extLst>
      <p:ext uri="{BB962C8B-B14F-4D97-AF65-F5344CB8AC3E}">
        <p14:creationId xmlns:p14="http://schemas.microsoft.com/office/powerpoint/2010/main" val="3019327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5669-7609-0E78-7995-ED260E4F0FAC}"/>
              </a:ext>
            </a:extLst>
          </p:cNvPr>
          <p:cNvSpPr>
            <a:spLocks noGrp="1"/>
          </p:cNvSpPr>
          <p:nvPr>
            <p:ph type="ctrTitle"/>
          </p:nvPr>
        </p:nvSpPr>
        <p:spPr>
          <a:xfrm>
            <a:off x="-127000" y="-625157"/>
            <a:ext cx="7772400" cy="2387600"/>
          </a:xfrm>
        </p:spPr>
        <p:txBody>
          <a:bodyPr>
            <a:normAutofit/>
          </a:bodyPr>
          <a:lstStyle/>
          <a:p>
            <a:r>
              <a:rPr lang="en-GB" sz="4400" dirty="0"/>
              <a:t>Diagraphs- 2 letters making one sound.</a:t>
            </a:r>
          </a:p>
        </p:txBody>
      </p:sp>
      <p:sp>
        <p:nvSpPr>
          <p:cNvPr id="3" name="Subtitle 2">
            <a:extLst>
              <a:ext uri="{FF2B5EF4-FFF2-40B4-BE49-F238E27FC236}">
                <a16:creationId xmlns:a16="http://schemas.microsoft.com/office/drawing/2014/main" id="{604D2BF0-9C14-3109-D9DD-29A9D3BBB80D}"/>
              </a:ext>
            </a:extLst>
          </p:cNvPr>
          <p:cNvSpPr>
            <a:spLocks noGrp="1"/>
          </p:cNvSpPr>
          <p:nvPr>
            <p:ph type="subTitle" idx="1"/>
          </p:nvPr>
        </p:nvSpPr>
        <p:spPr/>
        <p:txBody>
          <a:bodyPr/>
          <a:lstStyle/>
          <a:p>
            <a:endParaRPr lang="en-GB" dirty="0"/>
          </a:p>
        </p:txBody>
      </p:sp>
      <p:pic>
        <p:nvPicPr>
          <p:cNvPr id="2050" name="Picture 2" descr="Image result for  little wandle">
            <a:extLst>
              <a:ext uri="{FF2B5EF4-FFF2-40B4-BE49-F238E27FC236}">
                <a16:creationId xmlns:a16="http://schemas.microsoft.com/office/drawing/2014/main" id="{A2EDC6AD-E8B3-03A6-3DCC-B45913F817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932"/>
          <a:stretch/>
        </p:blipFill>
        <p:spPr bwMode="auto">
          <a:xfrm>
            <a:off x="320040" y="1762443"/>
            <a:ext cx="7680960" cy="15553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plit diagraphs">
            <a:extLst>
              <a:ext uri="{FF2B5EF4-FFF2-40B4-BE49-F238E27FC236}">
                <a16:creationId xmlns:a16="http://schemas.microsoft.com/office/drawing/2014/main" id="{D65E3517-3409-5CFF-BE8E-8CF35692D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 y="3602037"/>
            <a:ext cx="3738880" cy="29647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627C871-25E3-3B5F-622A-087ED3B6BC76}"/>
              </a:ext>
            </a:extLst>
          </p:cNvPr>
          <p:cNvPicPr>
            <a:picLocks noChangeAspect="1"/>
          </p:cNvPicPr>
          <p:nvPr/>
        </p:nvPicPr>
        <p:blipFill>
          <a:blip r:embed="rId4"/>
          <a:stretch>
            <a:fillRect/>
          </a:stretch>
        </p:blipFill>
        <p:spPr>
          <a:xfrm>
            <a:off x="4775200" y="3820555"/>
            <a:ext cx="3637280" cy="2527713"/>
          </a:xfrm>
          <a:prstGeom prst="rect">
            <a:avLst/>
          </a:prstGeom>
        </p:spPr>
      </p:pic>
    </p:spTree>
    <p:extLst>
      <p:ext uri="{BB962C8B-B14F-4D97-AF65-F5344CB8AC3E}">
        <p14:creationId xmlns:p14="http://schemas.microsoft.com/office/powerpoint/2010/main" val="242145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F9CC-89F4-1F31-6B9E-EF74875B9C55}"/>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717B1043-AF2C-B9F3-CE20-C6C1F504221E}"/>
              </a:ext>
            </a:extLst>
          </p:cNvPr>
          <p:cNvSpPr>
            <a:spLocks noGrp="1"/>
          </p:cNvSpPr>
          <p:nvPr>
            <p:ph type="subTitle" idx="1"/>
          </p:nvPr>
        </p:nvSpPr>
        <p:spPr/>
        <p:txBody>
          <a:bodyPr/>
          <a:lstStyle/>
          <a:p>
            <a:endParaRPr lang="en-GB" dirty="0"/>
          </a:p>
        </p:txBody>
      </p:sp>
      <p:pic>
        <p:nvPicPr>
          <p:cNvPr id="7" name="Picture 6">
            <a:extLst>
              <a:ext uri="{FF2B5EF4-FFF2-40B4-BE49-F238E27FC236}">
                <a16:creationId xmlns:a16="http://schemas.microsoft.com/office/drawing/2014/main" id="{B1AF2D11-3B8F-99FC-63E0-4616E48138E7}"/>
              </a:ext>
            </a:extLst>
          </p:cNvPr>
          <p:cNvPicPr>
            <a:picLocks noChangeAspect="1"/>
          </p:cNvPicPr>
          <p:nvPr/>
        </p:nvPicPr>
        <p:blipFill>
          <a:blip r:embed="rId2"/>
          <a:stretch>
            <a:fillRect/>
          </a:stretch>
        </p:blipFill>
        <p:spPr>
          <a:xfrm>
            <a:off x="4522892" y="270494"/>
            <a:ext cx="4428067" cy="6262386"/>
          </a:xfrm>
          <a:prstGeom prst="rect">
            <a:avLst/>
          </a:prstGeom>
        </p:spPr>
      </p:pic>
      <p:pic>
        <p:nvPicPr>
          <p:cNvPr id="9" name="Picture 8">
            <a:extLst>
              <a:ext uri="{FF2B5EF4-FFF2-40B4-BE49-F238E27FC236}">
                <a16:creationId xmlns:a16="http://schemas.microsoft.com/office/drawing/2014/main" id="{562212A4-CCDE-0469-E4F7-AC7DAA5B7831}"/>
              </a:ext>
            </a:extLst>
          </p:cNvPr>
          <p:cNvPicPr>
            <a:picLocks noChangeAspect="1"/>
          </p:cNvPicPr>
          <p:nvPr/>
        </p:nvPicPr>
        <p:blipFill>
          <a:blip r:embed="rId3"/>
          <a:stretch>
            <a:fillRect/>
          </a:stretch>
        </p:blipFill>
        <p:spPr>
          <a:xfrm>
            <a:off x="113631" y="270494"/>
            <a:ext cx="4337421" cy="6262386"/>
          </a:xfrm>
          <a:prstGeom prst="rect">
            <a:avLst/>
          </a:prstGeom>
        </p:spPr>
      </p:pic>
    </p:spTree>
    <p:extLst>
      <p:ext uri="{BB962C8B-B14F-4D97-AF65-F5344CB8AC3E}">
        <p14:creationId xmlns:p14="http://schemas.microsoft.com/office/powerpoint/2010/main" val="371670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07A0-A26C-E717-F572-E1927D073538}"/>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C1E76D89-0778-97D4-2B32-68922BDBFA93}"/>
              </a:ext>
            </a:extLst>
          </p:cNvPr>
          <p:cNvSpPr>
            <a:spLocks noGrp="1"/>
          </p:cNvSpPr>
          <p:nvPr>
            <p:ph type="subTitle" idx="1"/>
          </p:nvPr>
        </p:nvSpPr>
        <p:spPr>
          <a:xfrm>
            <a:off x="4532172" y="3379154"/>
            <a:ext cx="3952240" cy="1051986"/>
          </a:xfrm>
        </p:spPr>
        <p:txBody>
          <a:bodyPr>
            <a:noAutofit/>
          </a:bodyPr>
          <a:lstStyle/>
          <a:p>
            <a:r>
              <a:rPr lang="en-GB" sz="4800" dirty="0"/>
              <a:t>‘Put your split diagraph phonics goggles on’.  </a:t>
            </a:r>
          </a:p>
        </p:txBody>
      </p:sp>
      <p:pic>
        <p:nvPicPr>
          <p:cNvPr id="4" name="Picture 4" descr="Image result for split diagraphs">
            <a:extLst>
              <a:ext uri="{FF2B5EF4-FFF2-40B4-BE49-F238E27FC236}">
                <a16:creationId xmlns:a16="http://schemas.microsoft.com/office/drawing/2014/main" id="{280C7144-2F20-1EBE-2AD4-0B1F5DB8A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 y="406399"/>
            <a:ext cx="3952240" cy="31339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1B5D514-C99A-EBA0-DBF7-82121EA3D025}"/>
              </a:ext>
            </a:extLst>
          </p:cNvPr>
          <p:cNvPicPr>
            <a:picLocks noChangeAspect="1"/>
          </p:cNvPicPr>
          <p:nvPr/>
        </p:nvPicPr>
        <p:blipFill>
          <a:blip r:embed="rId3"/>
          <a:stretch>
            <a:fillRect/>
          </a:stretch>
        </p:blipFill>
        <p:spPr>
          <a:xfrm>
            <a:off x="133704" y="3714007"/>
            <a:ext cx="3844748" cy="2671892"/>
          </a:xfrm>
          <a:prstGeom prst="rect">
            <a:avLst/>
          </a:prstGeom>
        </p:spPr>
      </p:pic>
      <p:pic>
        <p:nvPicPr>
          <p:cNvPr id="3074" name="Picture 2" descr="Image result for goggles on">
            <a:extLst>
              <a:ext uri="{FF2B5EF4-FFF2-40B4-BE49-F238E27FC236}">
                <a16:creationId xmlns:a16="http://schemas.microsoft.com/office/drawing/2014/main" id="{1D052AC9-5CCB-8983-0E0D-F2F4812E50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0305" y="948690"/>
            <a:ext cx="17049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861221"/>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2562</TotalTime>
  <Words>768</Words>
  <Application>Microsoft Office PowerPoint</Application>
  <PresentationFormat>On-screen Show (4:3)</PresentationFormat>
  <Paragraphs>78</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Sassoon Infant Md</vt:lpstr>
      <vt:lpstr>Wingdings</vt:lpstr>
      <vt:lpstr>Sassoon Infant Rg</vt:lpstr>
      <vt:lpstr>Arial</vt:lpstr>
      <vt:lpstr>BPreplay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Diagraphs- 2 letters making one sound.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Half Term Homework 10 team point challenge!  Ask for paper copy</vt:lpstr>
      <vt:lpstr>Online Phonics Screening Check Tool - Monster Phonics </vt:lpstr>
      <vt:lpstr>Thank you 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Madeleine Groucott</cp:lastModifiedBy>
  <cp:revision>124</cp:revision>
  <dcterms:created xsi:type="dcterms:W3CDTF">2014-10-01T16:09:27Z</dcterms:created>
  <dcterms:modified xsi:type="dcterms:W3CDTF">2025-02-05T10:19:22Z</dcterms:modified>
</cp:coreProperties>
</file>