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63" r:id="rId4"/>
    <p:sldId id="28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18AAE-3849-46A8-B898-661FD9BBF876}" type="datetimeFigureOut">
              <a:t>6/16/2024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C2FA2-05FF-4304-BEC4-5D358ED5FB3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59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NCDV-national centre for domestic violence, A free, fast emergency injunction service to survivors of domestic violence regardless of their financial circumstances, race, gender or sexual orientation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Refuge will support at any age.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FICS-We are a specialist therapeutic agency based in Warwickshire. We work with families and individuals who have experienced domestic abuse.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Women’s aid have a live chat function, survivors forum, a survivors handbook, information and advice on how can I support and help my children, resources such as leaflets and toolkits for supporting healthy relationships, expect respect, control in relationships.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Mankind - Mankind provides a confidential helpline for male victims of domestic abuse and domestic violence along with information and advice for victims and professionals and survivors’ stories.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/>
              <a:t>Victim support-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CB668-80DC-4825-86B2-CE6D1609182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819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007EF-F5D0-4995-4106-412EB5A921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3E578F-AC98-659D-B1AD-B6C059BCA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866CD-70D5-1863-D6EE-777BD445E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C1E-ADAE-449D-A259-E5A43A99852E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AB348-5E0F-EAB0-F13C-CF2AD0B0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CEA-9703-8B28-ADC7-DD857BF67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CE25-E133-490D-B740-65FF4EF4D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993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15D1D-1D46-CB98-A363-2B4CA79B7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5D8B12-5248-2DAF-23B0-0CCD5A374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8DD88-7ADA-206B-97E3-DE0B98AFD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C1E-ADAE-449D-A259-E5A43A99852E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A6C1B-AB0B-1291-4AC8-22F2398C9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B86B9-D426-2AB0-01CE-FDF055E9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CE25-E133-490D-B740-65FF4EF4D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4458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5ECD3C-2AC5-24C3-0288-06679D51AC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C7F0C6-A469-4B08-70A5-2BAA7E277A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4DB32-9E2B-AB59-98B1-A48D94C8E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C1E-ADAE-449D-A259-E5A43A99852E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866C8-2703-CB38-720E-87347CAB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72DF9-DBFA-9D71-6C3A-C25CBD2E9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CE25-E133-490D-B740-65FF4EF4D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90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C6CCC-1DB0-8776-CE9B-3D7E2E19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98326-BA86-FB02-12B2-1406C51F2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839A7-95DD-740D-27E9-28B68452B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C1E-ADAE-449D-A259-E5A43A99852E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2A5BE-2554-3672-226E-9C99FC802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563B7-7758-969F-2AF4-6C191447C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CE25-E133-490D-B740-65FF4EF4D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71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DC1D0-B526-D67E-35F8-424E5D5831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5607C-1B14-0D41-428B-96CC9A34E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B4206-61C6-4924-42F9-A8E4DF1C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C1E-ADAE-449D-A259-E5A43A99852E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7DB277-44FB-E93A-AA72-DE5CA3C98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CCC26-189D-04F0-4EB6-271654E1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CE25-E133-490D-B740-65FF4EF4D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87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6266A-4573-ABF4-C74E-C93D376A8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7AA43-141B-A869-C9C7-9A7479F48D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4EC84-3EB0-9FCD-9E73-CA6E8DE57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39FC8-CADB-1581-B717-0E145996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C1E-ADAE-449D-A259-E5A43A99852E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2F1DF2-E4E9-490C-60DE-AD9A18828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6A887-658E-FADF-C5BD-845D25E1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CE25-E133-490D-B740-65FF4EF4D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945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42742-10B1-13CB-271A-82C36A5F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3BAC4E-BD08-E0F4-39E9-B0D64A317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D94D5-11DC-FE9E-E6AC-252C5431F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FDFE9B-46F6-C9FE-6429-FCACDF219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4F4AF6-55C7-DD50-1420-735DCC25E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0B2C3B-B1A6-07DD-10B2-F231214C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C1E-ADAE-449D-A259-E5A43A99852E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A439C9-211A-6E85-1D70-1D81BE4B3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80998A5-38FA-9728-6728-6B491EE61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CE25-E133-490D-B740-65FF4EF4D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44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F6886-BDED-FEDF-8ED3-81621D28A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5BAB57-A2F2-D38D-DEC0-EE20E891E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C1E-ADAE-449D-A259-E5A43A99852E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124CF-6800-1895-A092-FDAE0A24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D5762-017F-0175-58B1-2BC94CC0E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CE25-E133-490D-B740-65FF4EF4D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88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2B3B05-8971-BF9F-76E2-93F33121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C1E-ADAE-449D-A259-E5A43A99852E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BE1F1C-C605-FF63-86C0-D2A2C016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8B98F-B359-9804-9849-D1FD07DAA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CE25-E133-490D-B740-65FF4EF4D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05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C27D-129B-6691-E254-B3E6BA3CA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39327-40E1-712D-F4F2-DA3978E2C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25D81B-1D2B-FC0B-12ED-7A560C32D1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C96040-073A-F4DD-9A30-9DC974C0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C1E-ADAE-449D-A259-E5A43A99852E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EBA471-2C1B-4B96-B8CB-6569A3A04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436C3-FFD5-A49C-DF0C-F3355F4C7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CE25-E133-490D-B740-65FF4EF4D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0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650DC-8D07-83F3-6649-FF07C1811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324A51-64C2-453B-3F19-9FB10609F3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DA777A-3D12-3721-21F5-7AC042FFC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8C02A-8EF4-E912-977E-9A2013FE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7C1E-ADAE-449D-A259-E5A43A99852E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636EB-B7B0-4118-F52C-15658193B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0E89AC-E48E-5C09-2689-2D5052B96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9CE25-E133-490D-B740-65FF4EF4DE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691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762325-8BC3-0270-0F42-686148A38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A4EAB-4977-E0D5-93D6-6104AE9FC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01A815-AEDE-4401-9201-CE2168500B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A7C1E-ADAE-449D-A259-E5A43A99852E}" type="datetimeFigureOut">
              <a:rPr lang="en-GB" smtClean="0"/>
              <a:t>16/06/2024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A2588-04C5-2D4E-6BE9-6A44791D0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1A2BE-0547-4F80-7FA7-09B1C2C53E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9CE25-E133-490D-B740-65FF4EF4DE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E34AA7-8A32-117F-87D9-4912165EC668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588762" y="6642100"/>
            <a:ext cx="10715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 - Sensitive </a:t>
            </a:r>
          </a:p>
        </p:txBody>
      </p:sp>
    </p:spTree>
    <p:extLst>
      <p:ext uri="{BB962C8B-B14F-4D97-AF65-F5344CB8AC3E}">
        <p14:creationId xmlns:p14="http://schemas.microsoft.com/office/powerpoint/2010/main" val="2097450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diblelinks17/?locale=en_GB" TargetMode="External"/><Relationship Id="rId2" Type="http://schemas.openxmlformats.org/officeDocument/2006/relationships/hyperlink" Target="https://form.jotform.com/2408418293233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northwarks.gov.uk/info/20016/council_housing_and_garages/1297/help_with_money_and_deb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healthier-families/" TargetMode="External"/><Relationship Id="rId2" Type="http://schemas.openxmlformats.org/officeDocument/2006/relationships/hyperlink" Target="https://www.lovefoodhatewaste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bcgoodfood.com/recipes/collection/cheap-eat-recipes" TargetMode="External"/><Relationship Id="rId4" Type="http://schemas.openxmlformats.org/officeDocument/2006/relationships/hyperlink" Target="https://educaterers.co.uk/downloads/educaterers-recipe-book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angaraid.org/" TargetMode="External"/><Relationship Id="rId2" Type="http://schemas.openxmlformats.org/officeDocument/2006/relationships/hyperlink" Target="https://www.warwickshire.gov.uk/managing-money-debt/feeding-your-family/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terventionservice.co.uk/" TargetMode="Externa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hyperlink" Target="https://dacservice.org.uk/" TargetMode="External"/><Relationship Id="rId12" Type="http://schemas.openxmlformats.org/officeDocument/2006/relationships/hyperlink" Target="https://www.victimsupport.org.uk/" TargetMode="External"/><Relationship Id="rId2" Type="http://schemas.openxmlformats.org/officeDocument/2006/relationships/video" Target="https://www.youtube.com/embed/tUeMr8MFuXI?start=53&amp;feature=oembed" TargetMode="External"/><Relationship Id="rId1" Type="http://schemas.openxmlformats.org/officeDocument/2006/relationships/video" Target="https://www.youtube.com/embed/EB8kduUKGs4?feature=oembed" TargetMode="External"/><Relationship Id="rId6" Type="http://schemas.openxmlformats.org/officeDocument/2006/relationships/hyperlink" Target="https://refuge.org.uk/?gclid=Cj0KCQjwtsCgBhDEARIsAE7RYh3nlzZR7gixgBO_od1ikId-UBxaqiExNqhWNKi2A2UJJKn5_yRwXa4aAoA1EALw_wcB" TargetMode="External"/><Relationship Id="rId11" Type="http://schemas.openxmlformats.org/officeDocument/2006/relationships/hyperlink" Target="mailto:admin@mankind.org.uk" TargetMode="External"/><Relationship Id="rId5" Type="http://schemas.openxmlformats.org/officeDocument/2006/relationships/hyperlink" Target="https://www.ncdv.org.uk/" TargetMode="External"/><Relationship Id="rId15" Type="http://schemas.openxmlformats.org/officeDocument/2006/relationships/image" Target="../media/image4.jpeg"/><Relationship Id="rId10" Type="http://schemas.openxmlformats.org/officeDocument/2006/relationships/hyperlink" Target="https://www.womensaid.org.uk/" TargetMode="External"/><Relationship Id="rId4" Type="http://schemas.openxmlformats.org/officeDocument/2006/relationships/notesSlide" Target="../notesSlides/notesSlide1.xml"/><Relationship Id="rId9" Type="http://schemas.openxmlformats.org/officeDocument/2006/relationships/hyperlink" Target="https://www.warwickshire.police.uk/advice/advice-and-information/daa/domestic-abuse/alpha2/request-information-under-clares-law/" TargetMode="Externa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EEB6-4152-99E6-66D2-1E4124594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7" y="70758"/>
            <a:ext cx="10738757" cy="772886"/>
          </a:xfrm>
        </p:spPr>
        <p:txBody>
          <a:bodyPr/>
          <a:lstStyle/>
          <a:p>
            <a:r>
              <a:rPr lang="en-GB" dirty="0"/>
              <a:t>North Warwickshire Food Banks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F6ABE-D978-2F98-E210-34B881E68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57" y="843644"/>
            <a:ext cx="11277600" cy="5796642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GB" sz="3600" dirty="0"/>
              <a:t>We Care Uk . </a:t>
            </a:r>
            <a:r>
              <a:rPr lang="en-GB" sz="3600" b="1" dirty="0"/>
              <a:t>North Warwickshire Borough council.</a:t>
            </a:r>
            <a:endParaRPr lang="en-GB" sz="3600" b="1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GB" sz="3600" dirty="0"/>
              <a:t>One off Emergency foodbank parcel delivery. </a:t>
            </a:r>
          </a:p>
          <a:p>
            <a:pPr marL="0" indent="0">
              <a:buNone/>
            </a:pPr>
            <a:r>
              <a:rPr lang="en-GB" sz="3600" dirty="0">
                <a:hlinkClick r:id="rId2"/>
              </a:rPr>
              <a:t>https://form.jotform.com/240841829323356</a:t>
            </a:r>
            <a:r>
              <a:rPr lang="en-GB" sz="3600" dirty="0"/>
              <a:t> </a:t>
            </a:r>
          </a:p>
          <a:p>
            <a:pPr marL="0" indent="0">
              <a:buNone/>
            </a:pPr>
            <a:endParaRPr lang="en-GB" sz="3600" b="1" dirty="0"/>
          </a:p>
          <a:p>
            <a:pPr marL="0" indent="0">
              <a:buNone/>
            </a:pPr>
            <a:r>
              <a:rPr lang="en-GB" sz="3600" b="1" dirty="0"/>
              <a:t>Atherstone</a:t>
            </a:r>
          </a:p>
          <a:p>
            <a:pPr marL="0" indent="0">
              <a:buNone/>
            </a:pPr>
            <a:r>
              <a:rPr lang="en-GB" sz="3600" dirty="0"/>
              <a:t>Facebook – Edible Links – Holiday bags available requesting donation, including gluten free, milk alternatives, cleaning bags</a:t>
            </a:r>
          </a:p>
          <a:p>
            <a:pPr marL="0" indent="0">
              <a:buNone/>
            </a:pPr>
            <a:r>
              <a:rPr lang="en-GB" sz="3600" dirty="0">
                <a:hlinkClick r:id="rId3"/>
              </a:rPr>
              <a:t>Https://www.facebook.com/Ediblelinks17/?locale=en_GB</a:t>
            </a:r>
            <a:r>
              <a:rPr lang="en-GB" sz="3600" dirty="0"/>
              <a:t> </a:t>
            </a:r>
          </a:p>
          <a:p>
            <a:pPr marL="0" indent="0">
              <a:buNone/>
            </a:pPr>
            <a:endParaRPr lang="en-GB" sz="3600" dirty="0"/>
          </a:p>
          <a:p>
            <a:pPr marL="0" indent="0" algn="l">
              <a:buNone/>
            </a:pPr>
            <a:r>
              <a:rPr lang="en-GB" sz="3600" b="1" i="0" dirty="0">
                <a:solidFill>
                  <a:srgbClr val="172B4D"/>
                </a:solidFill>
                <a:effectLst/>
                <a:latin typeface="Calibri"/>
                <a:ea typeface="Calibri"/>
                <a:cs typeface="Calibri"/>
              </a:rPr>
              <a:t>White Heart Group Atherstone</a:t>
            </a:r>
            <a:r>
              <a:rPr lang="en-GB" sz="3600" b="0" i="0" dirty="0">
                <a:solidFill>
                  <a:srgbClr val="172B4D"/>
                </a:solidFill>
                <a:effectLst/>
                <a:latin typeface="Calibri"/>
                <a:ea typeface="Calibri"/>
                <a:cs typeface="Calibri"/>
              </a:rPr>
              <a:t> White Heart House, Long Street </a:t>
            </a:r>
            <a:r>
              <a:rPr lang="en-GB" sz="3600" b="0" i="0" dirty="0" err="1">
                <a:solidFill>
                  <a:srgbClr val="172B4D"/>
                </a:solidFill>
                <a:effectLst/>
                <a:latin typeface="Calibri"/>
                <a:ea typeface="Calibri"/>
                <a:cs typeface="Calibri"/>
              </a:rPr>
              <a:t>AtherstoneTuesday</a:t>
            </a:r>
            <a:r>
              <a:rPr lang="en-GB" sz="3600" b="0" i="0" dirty="0">
                <a:solidFill>
                  <a:srgbClr val="172B4D"/>
                </a:solidFill>
                <a:effectLst/>
                <a:latin typeface="Calibri"/>
                <a:ea typeface="Calibri"/>
                <a:cs typeface="Calibri"/>
              </a:rPr>
              <a:t> - Friday 10am -2pmHot drinks and biscuits or soup and bread - all welcome</a:t>
            </a:r>
          </a:p>
          <a:p>
            <a:pPr marL="0" indent="0" algn="l">
              <a:buNone/>
            </a:pPr>
            <a:r>
              <a:rPr lang="en-GB" sz="3600" b="1" i="0" dirty="0">
                <a:solidFill>
                  <a:srgbClr val="172B4D"/>
                </a:solidFill>
                <a:effectLst/>
                <a:latin typeface="Calibri"/>
                <a:ea typeface="Calibri"/>
                <a:cs typeface="Calibri"/>
              </a:rPr>
              <a:t>White Hart Community </a:t>
            </a:r>
            <a:r>
              <a:rPr lang="en-GB" sz="3600" b="1" i="0" dirty="0" err="1">
                <a:solidFill>
                  <a:srgbClr val="172B4D"/>
                </a:solidFill>
                <a:effectLst/>
                <a:latin typeface="Calibri"/>
                <a:ea typeface="Calibri"/>
                <a:cs typeface="Calibri"/>
              </a:rPr>
              <a:t>Fridge</a:t>
            </a:r>
            <a:r>
              <a:rPr lang="en-GB" sz="3600" b="0" i="0" dirty="0" err="1">
                <a:solidFill>
                  <a:srgbClr val="172B4D"/>
                </a:solidFill>
                <a:effectLst/>
                <a:latin typeface="Calibri"/>
                <a:ea typeface="Calibri"/>
                <a:cs typeface="Calibri"/>
              </a:rPr>
              <a:t>White</a:t>
            </a:r>
            <a:r>
              <a:rPr lang="en-GB" sz="3600" b="0" i="0" dirty="0">
                <a:solidFill>
                  <a:srgbClr val="172B4D"/>
                </a:solidFill>
                <a:effectLst/>
                <a:latin typeface="Calibri"/>
                <a:ea typeface="Calibri"/>
                <a:cs typeface="Calibri"/>
              </a:rPr>
              <a:t> Heart House, Long Street </a:t>
            </a:r>
            <a:r>
              <a:rPr lang="en-GB" sz="3600" b="0" i="0" dirty="0" err="1">
                <a:solidFill>
                  <a:srgbClr val="172B4D"/>
                </a:solidFill>
                <a:effectLst/>
                <a:latin typeface="Calibri"/>
                <a:ea typeface="Calibri"/>
                <a:cs typeface="Calibri"/>
              </a:rPr>
              <a:t>AtherstoneTuesday</a:t>
            </a:r>
            <a:r>
              <a:rPr lang="en-GB" sz="3600" b="0" i="0" dirty="0">
                <a:solidFill>
                  <a:srgbClr val="172B4D"/>
                </a:solidFill>
                <a:effectLst/>
                <a:latin typeface="Calibri"/>
                <a:ea typeface="Calibri"/>
                <a:cs typeface="Calibri"/>
              </a:rPr>
              <a:t> and Thursday 10am-1pm Weds 7-9pm01827 946458</a:t>
            </a:r>
          </a:p>
          <a:p>
            <a:pPr marL="0" indent="0" algn="l">
              <a:buNone/>
            </a:pPr>
            <a:endParaRPr lang="en-GB" sz="3600" b="1" i="0" dirty="0">
              <a:solidFill>
                <a:srgbClr val="172B4D"/>
              </a:solidFill>
              <a:effectLst/>
              <a:latin typeface="Calibri"/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en-GB" sz="3600" b="1" i="0" dirty="0">
                <a:solidFill>
                  <a:srgbClr val="172B4D"/>
                </a:solidFill>
                <a:effectLst/>
                <a:latin typeface="Calibri"/>
                <a:ea typeface="Calibri"/>
                <a:cs typeface="Calibri"/>
              </a:rPr>
              <a:t>Atherstone </a:t>
            </a:r>
            <a:r>
              <a:rPr lang="en-GB" sz="3600" b="1" i="0" dirty="0" err="1">
                <a:solidFill>
                  <a:srgbClr val="172B4D"/>
                </a:solidFill>
                <a:effectLst/>
                <a:latin typeface="Calibri"/>
                <a:ea typeface="Calibri"/>
                <a:cs typeface="Calibri"/>
              </a:rPr>
              <a:t>childrens</a:t>
            </a:r>
            <a:r>
              <a:rPr lang="en-GB" sz="3600" b="1" i="0" dirty="0">
                <a:solidFill>
                  <a:srgbClr val="172B4D"/>
                </a:solidFill>
                <a:effectLst/>
                <a:latin typeface="Calibri"/>
                <a:ea typeface="Calibri"/>
                <a:cs typeface="Calibri"/>
              </a:rPr>
              <a:t> Centre</a:t>
            </a:r>
            <a:r>
              <a:rPr lang="en-GB" sz="3600" b="0" i="0" dirty="0">
                <a:solidFill>
                  <a:srgbClr val="172B4D"/>
                </a:solidFill>
                <a:effectLst/>
                <a:latin typeface="Calibri"/>
                <a:ea typeface="Calibri"/>
                <a:cs typeface="Calibri"/>
              </a:rPr>
              <a:t> - for families registered at the centre store cupboard bag donations</a:t>
            </a:r>
          </a:p>
          <a:p>
            <a:pPr marL="0" indent="0" algn="l">
              <a:buNone/>
            </a:pPr>
            <a:endParaRPr lang="en-GB" sz="3600" b="1" dirty="0">
              <a:solidFill>
                <a:srgbClr val="172B4D"/>
              </a:solidFill>
              <a:latin typeface="Calibri"/>
              <a:ea typeface="Calibri"/>
              <a:cs typeface="Calibri"/>
            </a:endParaRPr>
          </a:p>
          <a:p>
            <a:pPr marL="0" indent="0" algn="l">
              <a:buNone/>
            </a:pPr>
            <a:r>
              <a:rPr lang="en-GB" sz="3600" b="1" i="0" dirty="0">
                <a:solidFill>
                  <a:srgbClr val="172B4D"/>
                </a:solidFill>
                <a:effectLst/>
                <a:latin typeface="Calibri"/>
                <a:ea typeface="Calibri"/>
                <a:cs typeface="Calibri"/>
              </a:rPr>
              <a:t>North Warwickshire borough council food bank </a:t>
            </a:r>
            <a:r>
              <a:rPr lang="en-GB" sz="3600" b="0" i="0" dirty="0">
                <a:solidFill>
                  <a:srgbClr val="172B4D"/>
                </a:solidFill>
                <a:effectLst/>
                <a:latin typeface="Calibri"/>
                <a:ea typeface="Calibri"/>
                <a:cs typeface="Calibri"/>
              </a:rPr>
              <a:t>- </a:t>
            </a:r>
            <a:r>
              <a:rPr lang="en-GB" sz="3600" b="0" i="0" u="none" strike="noStrike" dirty="0">
                <a:solidFill>
                  <a:srgbClr val="172B4D"/>
                </a:solidFill>
                <a:effectLst/>
                <a:latin typeface="Calibri"/>
                <a:ea typeface="Calibri"/>
                <a:cs typeface="Calibri"/>
                <a:hlinkClick r:id="rId4"/>
              </a:rPr>
              <a:t>https://www.northwarks.gov.uk/info/20016/council_housing_and_garages/1297/help_with_money_and_d</a:t>
            </a:r>
            <a:r>
              <a:rPr lang="en-GB" sz="3600" b="0" i="0" u="none" strike="noStrike" dirty="0">
                <a:solidFill>
                  <a:srgbClr val="172B4D"/>
                </a:solidFill>
                <a:effectLst/>
                <a:latin typeface="-apple-system"/>
                <a:hlinkClick r:id="rId4"/>
              </a:rPr>
              <a:t>ebt</a:t>
            </a:r>
            <a:endParaRPr lang="en-GB" sz="3600" b="0" i="0" dirty="0">
              <a:solidFill>
                <a:srgbClr val="172B4D"/>
              </a:solidFill>
              <a:effectLst/>
              <a:latin typeface="-apple-system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44BF47-D282-A0AC-9552-FDE9FC889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82478" y="111696"/>
            <a:ext cx="2725057" cy="20437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FF0761-6D4A-980C-768B-1CE28F9442D8}"/>
              </a:ext>
            </a:extLst>
          </p:cNvPr>
          <p:cNvSpPr txBox="1"/>
          <p:nvPr/>
        </p:nvSpPr>
        <p:spPr>
          <a:xfrm>
            <a:off x="8317513" y="2147134"/>
            <a:ext cx="485702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/>
              <a:t>(Donation £2 for above edible links pantry)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550E40-3FC9-2DCF-3D3C-523E7B61E5C0}"/>
              </a:ext>
            </a:extLst>
          </p:cNvPr>
          <p:cNvSpPr txBox="1"/>
          <p:nvPr/>
        </p:nvSpPr>
        <p:spPr>
          <a:xfrm>
            <a:off x="8534400" y="4461549"/>
            <a:ext cx="343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3637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2C6E4-F055-61C7-8FA2-1BCB9616E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966356" y="490990"/>
            <a:ext cx="11772900" cy="401637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dirty="0"/>
              <a:t>Apps and websites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E6CD0A-263B-BE99-2C54-7A7187C33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785" y="892627"/>
            <a:ext cx="11473543" cy="43651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GB" b="1" dirty="0"/>
              <a:t>Too Good To Go App </a:t>
            </a:r>
            <a:r>
              <a:rPr lang="en-GB" dirty="0"/>
              <a:t>- The app that lets customers rescue unsold food from shops and restaurants to save it from going to waste.</a:t>
            </a:r>
          </a:p>
          <a:p>
            <a:pPr algn="l"/>
            <a:r>
              <a:rPr lang="en-GB" dirty="0"/>
              <a:t>Warwickshire Local Welfare Scheme</a:t>
            </a:r>
          </a:p>
          <a:p>
            <a:pPr algn="l"/>
            <a:r>
              <a:rPr lang="en-GB" b="1" dirty="0"/>
              <a:t>Love Food Hate Waste -</a:t>
            </a:r>
            <a:r>
              <a:rPr lang="en-GB" dirty="0"/>
              <a:t> safe food storage and making use of your leftovers - </a:t>
            </a:r>
            <a:r>
              <a:rPr lang="en-GB" dirty="0">
                <a:hlinkClick r:id="rId2"/>
              </a:rPr>
              <a:t>https://www.lovefoodhatewaste.com/</a:t>
            </a:r>
            <a:r>
              <a:rPr lang="en-GB" dirty="0"/>
              <a:t> </a:t>
            </a:r>
          </a:p>
          <a:p>
            <a:pPr algn="l"/>
            <a:r>
              <a:rPr lang="en-GB" b="1" dirty="0"/>
              <a:t>NHS Change4Life</a:t>
            </a:r>
            <a:r>
              <a:rPr lang="en-GB" dirty="0"/>
              <a:t> - food facts NHS - eat well guide </a:t>
            </a:r>
            <a:r>
              <a:rPr lang="en-GB" dirty="0">
                <a:hlinkClick r:id="rId3"/>
              </a:rPr>
              <a:t>https://www.nhs.uk/healthier-families/</a:t>
            </a:r>
            <a:r>
              <a:rPr lang="en-GB" dirty="0"/>
              <a:t> </a:t>
            </a:r>
          </a:p>
          <a:p>
            <a:pPr algn="l"/>
            <a:r>
              <a:rPr lang="en-GB" b="1" dirty="0" err="1"/>
              <a:t>Educaterers</a:t>
            </a:r>
            <a:r>
              <a:rPr lang="en-GB" dirty="0"/>
              <a:t> have produced their first recipe book for inspiring ideas on cooking meals with children - </a:t>
            </a:r>
            <a:r>
              <a:rPr lang="en-GB" dirty="0">
                <a:hlinkClick r:id="rId4"/>
              </a:rPr>
              <a:t>https://educaterers.co.uk/downloads/educaterers-recipe-book.pdf</a:t>
            </a:r>
            <a:r>
              <a:rPr lang="en-GB" dirty="0"/>
              <a:t> </a:t>
            </a:r>
          </a:p>
          <a:p>
            <a:pPr algn="l"/>
            <a:r>
              <a:rPr lang="en-GB" dirty="0"/>
              <a:t>BBC good food Budget dinner recipes: </a:t>
            </a:r>
            <a:r>
              <a:rPr lang="en-GB" dirty="0">
                <a:hlinkClick r:id="rId5"/>
              </a:rPr>
              <a:t>https://www.bbcgoodfood.com/recipes/collection/cheap-eat-recipes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5149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5504-6E6B-8012-E804-B5A9A22A6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Calibri Light"/>
                <a:cs typeface="Calibri Light"/>
              </a:rPr>
              <a:t>Feeding Your Family in Warwickshire 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E39E48-9272-F9B1-AA71-4CC946025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u="sng" dirty="0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Please click on the links for further information</a:t>
            </a:r>
          </a:p>
          <a:p>
            <a:pPr marL="0" indent="0">
              <a:buNone/>
            </a:pPr>
            <a:endParaRPr lang="en-GB" u="sng" dirty="0">
              <a:ea typeface="+mn-lt"/>
              <a:cs typeface="+mn-lt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u="sng" dirty="0">
                <a:solidFill>
                  <a:srgbClr val="0563C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Feeding your family – Warwickshire County Coun</a:t>
            </a:r>
            <a:r>
              <a:rPr lang="en-GB" dirty="0">
                <a:solidFill>
                  <a:srgbClr val="0563C1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cil</a:t>
            </a:r>
            <a:endParaRPr lang="en-GB" dirty="0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r>
              <a:rPr lang="en-GB" dirty="0">
                <a:hlinkClick r:id="rId3"/>
              </a:rPr>
              <a:t>Langar Aid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901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D506D0-9998-B9DF-C114-EDA22A8E0132}"/>
              </a:ext>
            </a:extLst>
          </p:cNvPr>
          <p:cNvSpPr txBox="1"/>
          <p:nvPr/>
        </p:nvSpPr>
        <p:spPr>
          <a:xfrm>
            <a:off x="352612" y="1351508"/>
            <a:ext cx="1090108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National centre for Domestic violence </a:t>
            </a: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Domestic Violence &amp; Abuse · Emergency Injunction Service (ncdv.org.uk)</a:t>
            </a:r>
            <a:endParaRPr lang="en-GB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Refuge </a:t>
            </a:r>
            <a:r>
              <a:rPr lang="en-GB" sz="1600" err="1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Refuge</a:t>
            </a: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  <a:hlinkClick r:id="rId6"/>
              </a:rPr>
              <a:t>, the largest UK domestic abuse organisation for women</a:t>
            </a:r>
            <a:endParaRPr lang="en-GB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Domestic Abuse Counselling Service </a:t>
            </a: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  <a:hlinkClick r:id="rId7"/>
              </a:rPr>
              <a:t>DACS – Domestic Abuse Counselling Service (dacservice.org.uk)</a:t>
            </a:r>
            <a:endParaRPr lang="en-GB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Family Intervention Counselling Service </a:t>
            </a: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  <a:hlinkClick r:id="rId8"/>
              </a:rPr>
              <a:t>Family Intervention Counselling Service (FICS) (interventionservice.co.uk)</a:t>
            </a:r>
            <a:endParaRPr lang="en-GB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Claires Law </a:t>
            </a:r>
            <a:r>
              <a:rPr lang="en-GB" sz="1600">
                <a:hlinkClick r:id="rId9"/>
              </a:rPr>
              <a:t>Request information under Clare's Law: Make a Domestic Violence Disclosure Scheme (DVDS) application | Warwickshire Police</a:t>
            </a:r>
            <a:endParaRPr lang="en-GB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Women’s Aid </a:t>
            </a:r>
            <a:r>
              <a:rPr lang="en-GB" sz="1600">
                <a:hlinkClick r:id="rId10"/>
              </a:rPr>
              <a:t>Home - Women's Aid (womensaid.org.uk)</a:t>
            </a:r>
            <a:endParaRPr lang="en-GB" sz="16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Mankind- Tel: </a:t>
            </a:r>
            <a:r>
              <a:rPr lang="fr-FR" sz="1600">
                <a:latin typeface="Verdana" panose="020B0604030504040204" pitchFamily="34" charset="0"/>
                <a:ea typeface="Verdana" panose="020B0604030504040204" pitchFamily="34" charset="0"/>
              </a:rPr>
              <a:t>01823334244 email: </a:t>
            </a:r>
            <a:r>
              <a:rPr lang="fr-FR" sz="1600">
                <a:latin typeface="Verdana" panose="020B0604030504040204" pitchFamily="34" charset="0"/>
                <a:ea typeface="Verdana" panose="020B0604030504040204" pitchFamily="34" charset="0"/>
                <a:hlinkClick r:id="rId11"/>
              </a:rPr>
              <a:t>admin@mankind.org.uk</a:t>
            </a:r>
            <a:r>
              <a:rPr lang="fr-FR" sz="16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>
                <a:latin typeface="Verdana" panose="020B0604030504040204" pitchFamily="34" charset="0"/>
                <a:ea typeface="Verdana" panose="020B0604030504040204" pitchFamily="34" charset="0"/>
              </a:rPr>
              <a:t>Ask for ANI codeword if you are experiencing domestic abuse and need immediate help, ask for ‘ANI’ in a participating pharmacy. ‘ANI’ stands for Action Needed Immediately. If a pharmacy has the ‘Ask for ANI’ logo on display, it means they’re ready to help. They will offer you a private space, provide a phone and ask if you need support from the police or other domestic abuse support services. Ask for ANI logo used in participating pharmacies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Victim support </a:t>
            </a: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  <a:hlinkClick r:id="rId12"/>
              </a:rPr>
              <a:t>https://www.victimsupport.org.uk/</a:t>
            </a:r>
            <a:r>
              <a:rPr lang="en-GB" sz="160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F5C5A7-E7EE-F90A-1FE7-3E7C1DA46324}"/>
              </a:ext>
            </a:extLst>
          </p:cNvPr>
          <p:cNvSpPr txBox="1"/>
          <p:nvPr/>
        </p:nvSpPr>
        <p:spPr>
          <a:xfrm>
            <a:off x="1506071" y="531906"/>
            <a:ext cx="8474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>
                <a:latin typeface="Verdana" panose="020B0604030504040204" pitchFamily="34" charset="0"/>
                <a:ea typeface="Verdana" panose="020B0604030504040204" pitchFamily="34" charset="0"/>
              </a:rPr>
              <a:t>Signposting and support services for parents and families </a:t>
            </a:r>
          </a:p>
        </p:txBody>
      </p:sp>
      <p:pic>
        <p:nvPicPr>
          <p:cNvPr id="5" name="Online Media 4" title="Clare's Law">
            <a:hlinkClick r:id="" action="ppaction://media"/>
            <a:extLst>
              <a:ext uri="{FF2B5EF4-FFF2-40B4-BE49-F238E27FC236}">
                <a16:creationId xmlns:a16="http://schemas.microsoft.com/office/drawing/2014/main" id="{9DD70F2E-50CB-E5C6-CD46-4A4A91E9E48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3"/>
          <a:stretch>
            <a:fillRect/>
          </a:stretch>
        </p:blipFill>
        <p:spPr>
          <a:xfrm>
            <a:off x="2940424" y="5336247"/>
            <a:ext cx="2540000" cy="1435100"/>
          </a:xfrm>
          <a:prstGeom prst="rect">
            <a:avLst/>
          </a:prstGeom>
        </p:spPr>
      </p:pic>
      <p:pic>
        <p:nvPicPr>
          <p:cNvPr id="6" name="Picture 5" descr="Ask for ANI logo used in participating pharmacies. The campaign is accompanied with the hashtag #YouAreNotAlone. ">
            <a:extLst>
              <a:ext uri="{FF2B5EF4-FFF2-40B4-BE49-F238E27FC236}">
                <a16:creationId xmlns:a16="http://schemas.microsoft.com/office/drawing/2014/main" id="{9DAAFADA-A606-E5BA-017C-E7CB185CD5A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992" y="5335120"/>
            <a:ext cx="2060819" cy="137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nline Media 6" title="Bright Sky App">
            <a:hlinkClick r:id="" action="ppaction://media"/>
            <a:extLst>
              <a:ext uri="{FF2B5EF4-FFF2-40B4-BE49-F238E27FC236}">
                <a16:creationId xmlns:a16="http://schemas.microsoft.com/office/drawing/2014/main" id="{2B1BD852-39E3-7FF9-109C-51D92C36DE70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5"/>
          <a:stretch>
            <a:fillRect/>
          </a:stretch>
        </p:blipFill>
        <p:spPr>
          <a:xfrm>
            <a:off x="176306" y="5335120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64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681</Words>
  <Application>Microsoft Office PowerPoint</Application>
  <PresentationFormat>Widescreen</PresentationFormat>
  <Paragraphs>46</Paragraphs>
  <Slides>4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-apple-system</vt:lpstr>
      <vt:lpstr>Arial</vt:lpstr>
      <vt:lpstr>Calibri</vt:lpstr>
      <vt:lpstr>Calibri Light</vt:lpstr>
      <vt:lpstr>Verdana</vt:lpstr>
      <vt:lpstr>Office Theme</vt:lpstr>
      <vt:lpstr>North Warwickshire Food Banks </vt:lpstr>
      <vt:lpstr>  Apps and websites</vt:lpstr>
      <vt:lpstr>Feeding Your Family in Warwickshire </vt:lpstr>
      <vt:lpstr>PowerPoint Presentation</vt:lpstr>
    </vt:vector>
  </TitlesOfParts>
  <Company>Warwickshire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Warwickshire Event 12th June 2024</dc:title>
  <dc:creator>Etoile Lynch</dc:creator>
  <cp:lastModifiedBy>Heidi King</cp:lastModifiedBy>
  <cp:revision>94</cp:revision>
  <cp:lastPrinted>2024-06-16T11:52:55Z</cp:lastPrinted>
  <dcterms:created xsi:type="dcterms:W3CDTF">2024-05-31T12:06:29Z</dcterms:created>
  <dcterms:modified xsi:type="dcterms:W3CDTF">2024-06-16T11:56:40Z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a6b19e8-2c77-4a55-a785-fc370c1920f6_Enabled">
    <vt:lpwstr>true</vt:lpwstr>
  </property>
  <property fmtid="{D5CDD505-2E9C-101B-9397-08002B2CF9AE}" pid="3" name="MSIP_Label_5a6b19e8-2c77-4a55-a785-fc370c1920f6_SetDate">
    <vt:lpwstr>2024-05-31T12:18:18Z</vt:lpwstr>
  </property>
  <property fmtid="{D5CDD505-2E9C-101B-9397-08002B2CF9AE}" pid="4" name="MSIP_Label_5a6b19e8-2c77-4a55-a785-fc370c1920f6_Method">
    <vt:lpwstr>Privileged</vt:lpwstr>
  </property>
  <property fmtid="{D5CDD505-2E9C-101B-9397-08002B2CF9AE}" pid="5" name="MSIP_Label_5a6b19e8-2c77-4a55-a785-fc370c1920f6_Name">
    <vt:lpwstr>OFFICIAL - Sensitive</vt:lpwstr>
  </property>
  <property fmtid="{D5CDD505-2E9C-101B-9397-08002B2CF9AE}" pid="6" name="MSIP_Label_5a6b19e8-2c77-4a55-a785-fc370c1920f6_SiteId">
    <vt:lpwstr>88b0aa06-5927-4bbb-a893-89cc2713ac82</vt:lpwstr>
  </property>
  <property fmtid="{D5CDD505-2E9C-101B-9397-08002B2CF9AE}" pid="7" name="MSIP_Label_5a6b19e8-2c77-4a55-a785-fc370c1920f6_ActionId">
    <vt:lpwstr>7ef44ac8-46af-4d24-8a0a-b1bff91240a2</vt:lpwstr>
  </property>
  <property fmtid="{D5CDD505-2E9C-101B-9397-08002B2CF9AE}" pid="8" name="MSIP_Label_5a6b19e8-2c77-4a55-a785-fc370c1920f6_ContentBits">
    <vt:lpwstr>3</vt:lpwstr>
  </property>
  <property fmtid="{D5CDD505-2E9C-101B-9397-08002B2CF9AE}" pid="9" name="ClassificationContentMarkingFooterLocations">
    <vt:lpwstr>Office Theme:8</vt:lpwstr>
  </property>
  <property fmtid="{D5CDD505-2E9C-101B-9397-08002B2CF9AE}" pid="10" name="ClassificationContentMarkingFooterText">
    <vt:lpwstr>OFFICIAL - Sensitive </vt:lpwstr>
  </property>
</Properties>
</file>