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2" r:id="rId1"/>
  </p:sldMasterIdLst>
  <p:handoutMasterIdLst>
    <p:handoutMasterId r:id="rId29"/>
  </p:handoutMasterIdLst>
  <p:sldIdLst>
    <p:sldId id="256" r:id="rId2"/>
    <p:sldId id="259" r:id="rId3"/>
    <p:sldId id="260" r:id="rId4"/>
    <p:sldId id="287" r:id="rId5"/>
    <p:sldId id="288" r:id="rId6"/>
    <p:sldId id="261" r:id="rId7"/>
    <p:sldId id="262" r:id="rId8"/>
    <p:sldId id="263" r:id="rId9"/>
    <p:sldId id="264" r:id="rId10"/>
    <p:sldId id="265" r:id="rId11"/>
    <p:sldId id="266" r:id="rId12"/>
    <p:sldId id="268" r:id="rId13"/>
    <p:sldId id="281" r:id="rId14"/>
    <p:sldId id="282" r:id="rId15"/>
    <p:sldId id="284" r:id="rId16"/>
    <p:sldId id="267" r:id="rId17"/>
    <p:sldId id="270" r:id="rId18"/>
    <p:sldId id="271" r:id="rId19"/>
    <p:sldId id="272" r:id="rId20"/>
    <p:sldId id="273" r:id="rId21"/>
    <p:sldId id="274" r:id="rId22"/>
    <p:sldId id="277" r:id="rId23"/>
    <p:sldId id="278" r:id="rId24"/>
    <p:sldId id="280" r:id="rId25"/>
    <p:sldId id="275" r:id="rId26"/>
    <p:sldId id="276" r:id="rId27"/>
    <p:sldId id="289" r:id="rId2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1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08" autoAdjust="0"/>
    <p:restoredTop sz="94640"/>
  </p:normalViewPr>
  <p:slideViewPr>
    <p:cSldViewPr>
      <p:cViewPr varScale="1">
        <p:scale>
          <a:sx n="59" d="100"/>
          <a:sy n="59" d="100"/>
        </p:scale>
        <p:origin x="1532" y="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7CCDD5CE-D4BD-4803-82F0-2EC9939B94B6}" type="datetimeFigureOut">
              <a:rPr lang="en-GB" smtClean="0"/>
              <a:pPr/>
              <a:t>23/08/2023</a:t>
            </a:fld>
            <a:endParaRPr lang="en-GB" dirty="0"/>
          </a:p>
        </p:txBody>
      </p:sp>
      <p:sp>
        <p:nvSpPr>
          <p:cNvPr id="4" name="Footer Placeholder 3"/>
          <p:cNvSpPr>
            <a:spLocks noGrp="1"/>
          </p:cNvSpPr>
          <p:nvPr>
            <p:ph type="ftr" sz="quarter" idx="2"/>
          </p:nvPr>
        </p:nvSpPr>
        <p:spPr>
          <a:xfrm>
            <a:off x="1"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5E65D4E2-A7B5-41CE-B2FF-8F49378FFCFB}" type="slidenum">
              <a:rPr lang="en-GB" smtClean="0"/>
              <a:pPr/>
              <a:t>‹#›</a:t>
            </a:fld>
            <a:endParaRPr lang="en-GB" dirty="0"/>
          </a:p>
        </p:txBody>
      </p:sp>
    </p:spTree>
    <p:extLst>
      <p:ext uri="{BB962C8B-B14F-4D97-AF65-F5344CB8AC3E}">
        <p14:creationId xmlns:p14="http://schemas.microsoft.com/office/powerpoint/2010/main" val="262681832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AA4F6C6-E138-4B6A-98AB-258DCEF450E9}" type="datetimeFigureOut">
              <a:rPr lang="en-GB" smtClean="0"/>
              <a:pPr/>
              <a:t>23/08/2023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3174635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AA4F6C6-E138-4B6A-98AB-258DCEF450E9}" type="datetimeFigureOut">
              <a:rPr lang="en-GB" smtClean="0"/>
              <a:pPr/>
              <a:t>23/08/2023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1901922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AA4F6C6-E138-4B6A-98AB-258DCEF450E9}" type="datetimeFigureOut">
              <a:rPr lang="en-GB" smtClean="0"/>
              <a:pPr/>
              <a:t>23/08/2023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1272351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AA4F6C6-E138-4B6A-98AB-258DCEF450E9}" type="datetimeFigureOut">
              <a:rPr lang="en-GB" smtClean="0"/>
              <a:pPr/>
              <a:t>23/08/2023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2204516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AA4F6C6-E138-4B6A-98AB-258DCEF450E9}" type="datetimeFigureOut">
              <a:rPr lang="en-GB" smtClean="0"/>
              <a:pPr/>
              <a:t>23/08/2023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2334713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AA4F6C6-E138-4B6A-98AB-258DCEF450E9}" type="datetimeFigureOut">
              <a:rPr lang="en-GB" smtClean="0"/>
              <a:pPr/>
              <a:t>23/08/2023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1810662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AA4F6C6-E138-4B6A-98AB-258DCEF450E9}" type="datetimeFigureOut">
              <a:rPr lang="en-GB" smtClean="0"/>
              <a:pPr/>
              <a:t>23/08/2023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836239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AA4F6C6-E138-4B6A-98AB-258DCEF450E9}" type="datetimeFigureOut">
              <a:rPr lang="en-GB" smtClean="0"/>
              <a:pPr/>
              <a:t>23/08/2023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4292831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A4F6C6-E138-4B6A-98AB-258DCEF450E9}" type="datetimeFigureOut">
              <a:rPr lang="en-GB" smtClean="0"/>
              <a:pPr/>
              <a:t>23/08/2023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2802837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AA4F6C6-E138-4B6A-98AB-258DCEF450E9}" type="datetimeFigureOut">
              <a:rPr lang="en-GB" smtClean="0"/>
              <a:pPr/>
              <a:t>23/08/2023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254002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AA4F6C6-E138-4B6A-98AB-258DCEF450E9}" type="datetimeFigureOut">
              <a:rPr lang="en-GB" smtClean="0"/>
              <a:pPr/>
              <a:t>23/08/2023</a:t>
            </a:fld>
            <a:endParaRPr lang="en-GB"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2789791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A4F6C6-E138-4B6A-98AB-258DCEF450E9}" type="datetimeFigureOut">
              <a:rPr lang="en-GB" smtClean="0"/>
              <a:pPr/>
              <a:t>23/08/2023</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2801357563"/>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059971" y="1783959"/>
            <a:ext cx="3483937" cy="2889114"/>
          </a:xfrm>
        </p:spPr>
        <p:txBody>
          <a:bodyPr vert="horz" lIns="91440" tIns="45720" rIns="91440" bIns="45720" rtlCol="0" anchor="b">
            <a:normAutofit fontScale="90000"/>
          </a:bodyPr>
          <a:lstStyle/>
          <a:p>
            <a:pPr algn="l"/>
            <a:r>
              <a:rPr lang="en-US" sz="4700" kern="1200" dirty="0">
                <a:solidFill>
                  <a:schemeClr val="bg1"/>
                </a:solidFill>
                <a:latin typeface="+mj-lt"/>
                <a:ea typeface="+mj-ea"/>
                <a:cs typeface="+mj-cs"/>
              </a:rPr>
              <a:t>SEND School Local Offer</a:t>
            </a:r>
            <a:br>
              <a:rPr lang="en-US" sz="4700" kern="1200" dirty="0">
                <a:solidFill>
                  <a:schemeClr val="bg1"/>
                </a:solidFill>
                <a:latin typeface="+mj-lt"/>
                <a:ea typeface="+mj-ea"/>
                <a:cs typeface="+mj-cs"/>
              </a:rPr>
            </a:br>
            <a:r>
              <a:rPr lang="en-US" sz="4700" kern="1200" dirty="0">
                <a:solidFill>
                  <a:schemeClr val="bg1"/>
                </a:solidFill>
                <a:latin typeface="+mj-lt"/>
                <a:ea typeface="+mj-ea"/>
                <a:cs typeface="+mj-cs"/>
              </a:rPr>
              <a:t>Information Report</a:t>
            </a:r>
            <a:br>
              <a:rPr lang="en-US" sz="4700" kern="1200" dirty="0">
                <a:solidFill>
                  <a:schemeClr val="bg1"/>
                </a:solidFill>
                <a:latin typeface="+mj-lt"/>
                <a:ea typeface="+mj-ea"/>
                <a:cs typeface="+mj-cs"/>
              </a:rPr>
            </a:br>
            <a:r>
              <a:rPr lang="en-US" sz="4700" kern="1200" dirty="0">
                <a:solidFill>
                  <a:schemeClr val="bg1"/>
                </a:solidFill>
                <a:latin typeface="+mj-lt"/>
                <a:ea typeface="+mj-ea"/>
                <a:cs typeface="+mj-cs"/>
              </a:rPr>
              <a:t>2023-24</a:t>
            </a:r>
          </a:p>
        </p:txBody>
      </p:sp>
      <p:sp>
        <p:nvSpPr>
          <p:cNvPr id="3" name="Subtitle 2"/>
          <p:cNvSpPr>
            <a:spLocks noGrp="1"/>
          </p:cNvSpPr>
          <p:nvPr>
            <p:ph type="subTitle" idx="1"/>
          </p:nvPr>
        </p:nvSpPr>
        <p:spPr>
          <a:xfrm>
            <a:off x="4306001" y="158802"/>
            <a:ext cx="5193489" cy="1147863"/>
          </a:xfrm>
        </p:spPr>
        <p:txBody>
          <a:bodyPr vert="horz" lIns="91440" tIns="45720" rIns="91440" bIns="45720" rtlCol="0" anchor="t">
            <a:normAutofit/>
          </a:bodyPr>
          <a:lstStyle/>
          <a:p>
            <a:r>
              <a:rPr lang="en-US" sz="2600" kern="1200" dirty="0">
                <a:solidFill>
                  <a:schemeClr val="bg1"/>
                </a:solidFill>
                <a:latin typeface="+mn-lt"/>
                <a:ea typeface="+mn-ea"/>
                <a:cs typeface="+mn-cs"/>
              </a:rPr>
              <a:t>Woodside C of E Primary School</a:t>
            </a:r>
          </a:p>
          <a:p>
            <a:pPr algn="l"/>
            <a:endParaRPr lang="en-US" sz="1700" kern="1200" dirty="0">
              <a:solidFill>
                <a:schemeClr val="bg1"/>
              </a:solidFill>
              <a:latin typeface="+mn-lt"/>
              <a:ea typeface="+mn-ea"/>
              <a:cs typeface="+mn-cs"/>
            </a:endParaRPr>
          </a:p>
          <a:p>
            <a:pPr algn="l"/>
            <a:endParaRPr lang="en-US" sz="1700" kern="1200" dirty="0">
              <a:solidFill>
                <a:schemeClr val="bg1"/>
              </a:solidFill>
              <a:latin typeface="+mn-lt"/>
              <a:ea typeface="+mn-ea"/>
              <a:cs typeface="+mn-cs"/>
            </a:endParaRPr>
          </a:p>
        </p:txBody>
      </p:sp>
      <p:sp>
        <p:nvSpPr>
          <p:cNvPr id="29" name="Freeform: Shape 14">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16">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Logo&#10;&#10;Description automatically generated">
            <a:extLst>
              <a:ext uri="{FF2B5EF4-FFF2-40B4-BE49-F238E27FC236}">
                <a16:creationId xmlns:a16="http://schemas.microsoft.com/office/drawing/2014/main" id="{728C54FE-DC32-BC4D-7C05-1AC4E36D30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536" y="1306665"/>
            <a:ext cx="3035882" cy="2876498"/>
          </a:xfrm>
          <a:prstGeom prst="rect">
            <a:avLst/>
          </a:prstGeom>
        </p:spPr>
      </p:pic>
      <p:sp>
        <p:nvSpPr>
          <p:cNvPr id="4" name="TextBox 3"/>
          <p:cNvSpPr txBox="1"/>
          <p:nvPr/>
        </p:nvSpPr>
        <p:spPr>
          <a:xfrm>
            <a:off x="2503734" y="5821333"/>
            <a:ext cx="4680520" cy="646331"/>
          </a:xfrm>
          <a:prstGeom prst="rect">
            <a:avLst/>
          </a:prstGeom>
          <a:noFill/>
        </p:spPr>
        <p:txBody>
          <a:bodyPr wrap="square" rtlCol="0">
            <a:spAutoFit/>
          </a:bodyPr>
          <a:lstStyle/>
          <a:p>
            <a:pPr algn="ctr">
              <a:spcAft>
                <a:spcPts val="600"/>
              </a:spcAft>
            </a:pPr>
            <a:r>
              <a:rPr lang="en-GB" b="1" dirty="0">
                <a:solidFill>
                  <a:schemeClr val="bg1"/>
                </a:solidFill>
              </a:rPr>
              <a:t>‘Together in God’s love we inspire and grow through living life in all its fullness’</a:t>
            </a:r>
          </a:p>
        </p:txBody>
      </p:sp>
    </p:spTree>
    <p:extLst>
      <p:ext uri="{BB962C8B-B14F-4D97-AF65-F5344CB8AC3E}">
        <p14:creationId xmlns:p14="http://schemas.microsoft.com/office/powerpoint/2010/main" val="762649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836712"/>
            <a:ext cx="8136904" cy="4536504"/>
          </a:xfrm>
        </p:spPr>
        <p:txBody>
          <a:bodyPr>
            <a:noAutofit/>
          </a:bodyPr>
          <a:lstStyle/>
          <a:p>
            <a:r>
              <a:rPr lang="en-GB" sz="3600" b="1" dirty="0">
                <a:solidFill>
                  <a:srgbClr val="941100"/>
                </a:solidFill>
              </a:rPr>
              <a:t>Parental involvement in their child’s learning</a:t>
            </a:r>
          </a:p>
          <a:p>
            <a:r>
              <a:rPr lang="en-GB" sz="1400" b="1" i="1" dirty="0"/>
              <a:t>Our school has an open door policy, ensuring we are always approachable so you, as parents and carers feel involved in the education of your child.  This is done in a variety of ways including:</a:t>
            </a:r>
          </a:p>
          <a:p>
            <a:pPr marL="285750" indent="-285750" algn="l">
              <a:buClr>
                <a:schemeClr val="bg1"/>
              </a:buClr>
              <a:buFont typeface="Arial" panose="020B0604020202020204" pitchFamily="34" charset="0"/>
              <a:buChar char="•"/>
            </a:pPr>
            <a:r>
              <a:rPr lang="en-GB" sz="1600" dirty="0"/>
              <a:t>The school holds a Learning Review evening once a term for your child to share their work with you.</a:t>
            </a:r>
          </a:p>
          <a:p>
            <a:pPr marL="285750" indent="-285750" algn="l">
              <a:buClr>
                <a:schemeClr val="bg1"/>
              </a:buClr>
              <a:buFont typeface="Arial" panose="020B0604020202020204" pitchFamily="34" charset="0"/>
              <a:buChar char="•"/>
            </a:pPr>
            <a:r>
              <a:rPr lang="en-GB" sz="1600" dirty="0"/>
              <a:t>In addition, SEN review evenings are also held once  a term</a:t>
            </a:r>
          </a:p>
          <a:p>
            <a:pPr marL="285750" indent="-285750" algn="l">
              <a:buClr>
                <a:schemeClr val="bg1"/>
              </a:buClr>
              <a:buFont typeface="Arial" panose="020B0604020202020204" pitchFamily="34" charset="0"/>
              <a:buChar char="•"/>
            </a:pPr>
            <a:r>
              <a:rPr lang="en-GB" sz="1600" dirty="0"/>
              <a:t>There can be more regular meetings with your child’s class teacher, support staff and SEN Team whenever needed.</a:t>
            </a:r>
          </a:p>
          <a:p>
            <a:pPr marL="285750" indent="-285750" algn="l">
              <a:buClr>
                <a:schemeClr val="bg1"/>
              </a:buClr>
              <a:buFont typeface="Arial" panose="020B0604020202020204" pitchFamily="34" charset="0"/>
              <a:buChar char="•"/>
            </a:pPr>
            <a:r>
              <a:rPr lang="en-GB" sz="1600" dirty="0"/>
              <a:t>Individual targets will be often set for your child, so you can see what their next steps are.</a:t>
            </a:r>
          </a:p>
          <a:p>
            <a:pPr marL="285750" indent="-285750" algn="l">
              <a:buClr>
                <a:schemeClr val="bg1"/>
              </a:buClr>
              <a:buFont typeface="Arial" panose="020B0604020202020204" pitchFamily="34" charset="0"/>
              <a:buChar char="•"/>
            </a:pPr>
            <a:r>
              <a:rPr lang="en-GB" sz="1600" dirty="0"/>
              <a:t>Curriculum overviews are published on our school website and sent out to parents/carers at the start of the academic year.</a:t>
            </a:r>
          </a:p>
          <a:p>
            <a:pPr marL="285750" indent="-285750" algn="l">
              <a:buClr>
                <a:schemeClr val="bg1"/>
              </a:buClr>
              <a:buFont typeface="Arial" panose="020B0604020202020204" pitchFamily="34" charset="0"/>
              <a:buChar char="•"/>
            </a:pPr>
            <a:r>
              <a:rPr lang="en-GB" sz="1600" dirty="0"/>
              <a:t>Reading record books will be used for written communication between home and school.</a:t>
            </a:r>
          </a:p>
          <a:p>
            <a:pPr marL="285750" indent="-285750" algn="l">
              <a:buClr>
                <a:schemeClr val="bg1"/>
              </a:buClr>
              <a:buFont typeface="Arial" panose="020B0604020202020204" pitchFamily="34" charset="0"/>
              <a:buChar char="•"/>
            </a:pPr>
            <a:r>
              <a:rPr lang="en-GB" sz="1600" dirty="0"/>
              <a:t>Information on the school website </a:t>
            </a:r>
          </a:p>
          <a:p>
            <a:pPr marL="285750" indent="-285750" algn="l">
              <a:buClr>
                <a:schemeClr val="bg1"/>
              </a:buClr>
              <a:buFont typeface="Arial" panose="020B0604020202020204" pitchFamily="34" charset="0"/>
              <a:buChar char="•"/>
            </a:pPr>
            <a:r>
              <a:rPr lang="en-GB" sz="1600" dirty="0"/>
              <a:t>SEN Parent/Carer workshops</a:t>
            </a:r>
          </a:p>
          <a:p>
            <a:pPr marL="285750" indent="-285750" algn="l">
              <a:buClr>
                <a:schemeClr val="bg1"/>
              </a:buClr>
              <a:buFont typeface="Arial" panose="020B0604020202020204" pitchFamily="34" charset="0"/>
              <a:buChar char="•"/>
            </a:pPr>
            <a:r>
              <a:rPr lang="en-GB" sz="1600" dirty="0"/>
              <a:t>Open mornings/afternoons</a:t>
            </a:r>
          </a:p>
        </p:txBody>
      </p:sp>
      <p:sp>
        <p:nvSpPr>
          <p:cNvPr id="2" name="AutoShape 2" descr="data:image/jpeg;base64,/9j/4AAQSkZJRgABAQAAAQABAAD/2wCEAAkGBxISEhQUEhQUFBQVFRQUFRUUFxQVFBQVFBUWFhQWGBQYHCggGBonHRUUITEkJSkrLi4uFx8zODMsNygtLisBCgoKDg0OGhAQGiwkHyQsLCwsLCwsLDUsLSwsLCwsLC8sLCwsLCwsLCwsLCwsLCwsLCwsLCwsLCwsLCwsLCwsLP/AABEIAMUA/wMBIgACEQEDEQH/xAAcAAABBQEBAQAAAAAAAAAAAAAGAgMEBQcBAAj/xABAEAACAQMCBAQDBAkDAwQDAAABAgMABBEFIQYSMUETIlFhcYGRIzJCoQcUFVKxwdHh8GJygjOy8UNTkqIWF1T/xAAaAQACAwEBAAAAAAAAAAAAAAABAgADBAUG/8QALxEAAgIBBAECBAUEAwAAAAAAAAECEQMEEiExQSJRE4GR8AUyYXGxocHR8RQjQv/aAAwDAQACEQMRAD8Aoo0p16XzCuuRisFiEMtvUmA1Ek61It2qMJYxtTvi1FB2piSaqqsFFgZKWpqtjmqYktJJEaHXavJJUWaSuQk0KJRKlNMKd6dZDio2DmihT14+1c02fJxXZY8iu2VtynNBitEm80ZpBkCoEFm0bYIrTeF40dcHFQeLdGC+ZRQXRNoMwJtSJ1r0T460iSYGgrQHwNctSbcYpqOn1WmsYfY7VXypvVgq0xLHRjIKYm3SpJFRDKEGWIAHUk4H1quk4rt+YJGWmc9FhUuSfY9PzqxJvoNNj+orQxeNvVjxFq9xAB4tlPHzdDL5M/DY5ofW9aVDIFXY+ZQ4LgevKQCR7iteOEl2hlFnmam81b6joLpbx3UbxzwPhTJESfDk7xyKQCrf56VSE1aAmwW/NVnZ6MSardPucGjDSbtTisGozSgVTk0S7HT/AAxmpY1YJtmvXd0Cu1CN/wAxassWsnLFTTEyS1wXFLnjqG1b0rNKHmfNS7UVXxtVrZUJ9CkwRbVCuI6uUG1QrpaoT5IiujFWNnblqjRqM1a2U4SjIZsn2/D5IzXZ9MEdWVrryYxtVbrF9zdKWhHIXaQqaau7VQapI78r3pi51Uk0dom4umtx2poxkVWW+pVcWt2rDelaCpJkjSdWMTUZJOLhd6z+7iHUVbaFqhj61EqDdD2u6YIwTQZNN5sUX8R6r4i7UHQRFn3qWI+WXFguRU4R0m2CquSQABkk7AD1Jod1ri8AMLZefl6yEHkUdMgd/jsKEYOTpFkYN9BJc3McS80jKijuxx/5oSv+LTLIIbOMySOQqltgSdhhcj8yKCNU1WWZssxc9Mt/ADoKasbWSRsJ9498779N/StkNMo8yLo4kaFrfDsEMXPqV8r3BBIt4WD+GT0HKud/fAHx60CSwtGVcAoDuhz5iMDfbcZzWk8N/ovhZF/WXfnbfCnAX1GfXep2rfo3s0B5RJ83b/OlU5PxLT4ntf8ARGvHpZvgFNP1m+1fkspbiLkXLK0wUbgd3Az0z9apNa0yXT52TnQuNuaI5Ug1da9wcIkLRE5HUE5AO56n2FVtnwvcS2cl5zr4cZwy7Fhg4OR27VtwZ4Zo7oMqzYZYnUjlpAVEOLgrDcsqzAlginmAJkUbNy/eHpjtS9a01reeWFiGMbleYdGA6MPiMH51VxadM0LSDPhIcE4PLk4Hw71cw2Ez2y3DDKcywls+bm5OZCR1wVGx9qeRRJFVkirGxvitNC3zSjaGqMkVJUypxsJLLUObqasfBUjNB9uWU1cQ3xxXLy6aSfpM8sbXQ3PNVfLJUm4hNRv1cmujGjUcjerSylqHFZn0qVHbMKEmiF1FPtUW6mpESNSZLZjVPFjJDKzb1Id8imBZtUyC1NNwBlUbhlNPrqRPWrNtK5u1MPohHaqZzSM8uCBJLmozKatG04jtTZt8VW86K3IrxkU7DcMDUgw5rn6pS/EFslxXRNTIZKiW0FOupWlWb1URT5CWw0wSiqfXo1t3VAC0jfdjX7x9z+6vudqgDjBo1KwFQRnmlfdEAG5A/Efc7ZPc7UMatxUMOltzPJJvLcucux+nsO+BjbOARvx4b5ZvxY7Vsk8RauE8k7hz18GI+QDfBZurbjvjOc4HeXwJokWqyMs8y20EQDeGpVXlJOMlzt+W2RigFbYsdsuxO+Mk5+NPvp8i7lSO/rv8BWuLhHg1fCk1wgv/AEj6RYW0iJYusnVmKNzgegLZOT8/WhLT79oW51I5u22d980ScDabpk3P+0bmWFhjwwoKoevMWIU9NvSq3ivToLafFnMs8eQQwIYD05v7075RXF7XRcafxXqsuPCV3G2MRZA69CMAir1Nb1wjL26kEHPOqrjqD1bY0W8PcV2b20f20Ub8o5lJVdwNxjPXrUoXMEpyHRwQfusCDnY9DtjevNanVVJp4V81/o6mKF9yZnesatqDQsstugQqMlCPh3PfNC9jr0sdvJbb+DI3Mw3zkeuOo2o6/SBeRxwFEIJYAbHHr6Z9t6quIP1eHTLK0h5XuZiJpmAGV5/uoSf9w/8Aj711/wAMluxXtUf2MuupTSuwS/aZWDwgcKW5u+e9Xf7Ymupj4hGBDCnKg5U+yUKu3rua9PoKSNIisI47S38WeRsEFxsFUKTkliF+prvASs36yeVTziNSSuWXDFzyt27A+1bcjqLZhdUS47epHgCp8lkR2ps2zelY96KyEtsKc/VqlR2zelPm3NK5gZcTaDntXI+Hvajr9WFKFsKouQtgXa6QjFgpVih5WAIJU4BwwHQ4IO/rUo6CPSrjVeHxIwlibwbhRhZVGQwH4JU/9SP2O46gg17TdT5m8G4TwbjH3c5jlA6tDJ+Me33h3HQmO2uA2VCaIPSnhoY9KvdQsS64Rijg8yMOzDpkfiXsR6H51zTbnxAQ68kibSJ1wexB/Ep6g/zBASmSyj/Yg9KUujj0okMdeEdTkFlJFpgHapH7MB7VaiOlhalWQH5tDU9qqrzh09hRty13kFL8NCOKMwuNFZe1Q2Tl6itWmslYdKCuMYIraMySMFHQD8TH91R3NJLE30I8fsDrTogLMQqjqTQZxJxTzkogKp9Gf4+g9vr6VU67rjTHqQvZew/r8fpUXSrEyuObpucn2z/StuDSRxr4mTs06fS3Je4qG3luP9o/+P8Am5q+tNDRFy/mG/qF26/Ht19RU61gYIFQAYH3jvn3x3p06PzffLt7HZfoP50mXUuTq6R6LBpYwV1b/Ui/tOGMcsa59kBJ29x06UgXc8vlWHY9OfH5Ad/er2109AoAULjr0Hx271GutWgizzNk+g8xOPUVRHJb9MbZqkqXqlSB+50W4fPMV/2jf6Ab1VnTgr8ruqgbk4zkew/vRGddLH7OJyexwQPWh2+SV5OZo2BPQAZz/m9b8E8jdSpfQ5uohiq42/qarH+jKzVAzPLIcBieblyDv0A261VcTcHWVvbyyoj5QDGXffIAJ37bn+9PWHE+pJGFeyaRAAM4Ktjbfvk0P8X8UC5QJ4LROp5jzk/Lt7fnXOxY9Y8yudxvmn/YaTxRg+OfHAi94OeCxS8nlCeKfsoBu++4JJ7cu/0zVC9pIqLITgH7mc8xHr8KvOJ+KTf/AKqr5VYI1QjPlyMBiBnuABn27Uq11uMNcSBG5wgitiQGWFTlWblOcvy7D0zmu8cm35B1dlIO7Meh337dx/hrc+GeDEtIAgJdmw7se7lRkD/SMYGaFeBf0cy+Ms94oWNeWSNCctIxGVLL+EDY4O+e1a6awarLfpRVOXgHn0YelN/sMelEZrlYyuweXRB6VyTRR6URVw4oMDY4KVTfNSgassh2mLu1SVeWRQy7HB7EdCD1BHYjcU8aTmoQgqZIdm5pY+zdZUH+oD/qD3Hm9QetOtGknLIjDI+6677dwfVfb+dSc1FltBksh5HPUj7rf716N8evvQsg/DLnYjDDqP5j1FO1WvcbhZB4b5wrDdGPs3qf3T+fWn4LjJ5W2YduxHqPb+FCyEvNcLU3mvZqbiDnNSwaYFVnE/EUNhA00p9kQfekfso/r2FGLbdEQrijiaCwh8SU5JyEjH3pGA6D0Hqegr544s4jnvpjJKeY9I0XPIi9cKPT8zio/EnEM17M00xyTsqDPKqjooH7o/M1L0HT+X7RvvHcd8D4fCtqisMd0uzbptO8kqXzZM4XSCJJTdW7SyMjiNtiFJXC7Hpv3Hb4UrQ7UqDzg5OxPoQMj5Vb2ynt0PUYzn61LWA/wOMb+2w+NY8usc1tO5h0sMT3CYYsb98bZGx3/wDNLvtWjjXzuAcAle5X05e9R76/ZRhAitj70pAA9CFG5/Khy5gjkfxJ7tSRj7qM3yHbahh0ksnM+ELn1kYcR5ZaQvcXrfZkwReufOwOxx0qzs+HoYgfIxbpzMMkn39KGpNWhTZbmZsdMKigdP7/AErlvqEz/dNw3pyqzDHc7DftV89JkqotJffZRHWY7tpthdHCBvsMHbHX/OlVfFIbwVlQ8pVlJxnZs9/qKqZJpAPNJPGfR4mx065xVfdXDMCPHDqe2++PUY2oYtDOMlK0Nk10JRcaZtek3xlsEmJy3h5Yrvkhd8Y6H296CdHs4f1S91CfMjqTDCDy/ZuWABZT8V+QNCWicRXFoGWJsxvsVPmB2x33FNWert4c0R3SUhiNwAwOx/lVmj0fwJzfv0YtRm+LFJE1dF+zUYDXE0ipHGpDNhsYJ5dsEkD/AA0/w9oEjagloGUmKbMjIcqPCbMhDY3G2B8qrrPV3iNu0fLzQuzDIBGWOxI6H51s36MNPgFnHcKoM0wcySEYb75wmfQYHzzWnPkUIWY5toNCaQa4WpJauXZmO14muZpLGlbARrq7C1XtrIrupwk9KG7iyfNUyk7K5SaDstSlakAUoCrrHHM1yuA100bCczXqSTXQaWyCZEDAggEHYg7gj3FQZ7RlGUyyjcLnzL7ox/7Tsem3SrDNc5qlkGbO4Drn+o/I7jp0PQgjtUjFAGs8d28M3kLLJHNJHPEwxzqisAykZ8xITlPT97HYig4utDEsjyrGGTxOV2XmC5K7hSd8qRjrVjxzS3VwFplzdXCRI0kjBURSzMegVRkmvm7jfieTULkyElYkysafuJ7/AOpu/wAh2o//AEncXRzxi3t5FaLlE0zqdm7xRD3JwSPh71m3DnD8t9MIY/L+KVz0QH+foPXNa9PjUIvJPgtxQbfHY5oNtzK2B538ue0cf4sH95vu/wDmj7TuGpGUZAjUDdn229h1+tFGj6Fa2i8sS8zKAGcjLfL0+VZ9+kHi15XNrbkhc8rlc5Zjt4dZnklqp1HpHYhJaaHHYvV+I7a38kP2zrtzE4Tt0X+9VUUl/eZ5R4aHvjkGPXHU7fzq64Z4LSNFln80hwQp3VN849zmie7kiiXmYhFHckCmefHi9OJW/cXbkyc5H8gUseDY8fbzMzeg8q529N+3rSb/AIPh5o0iGWYnvkMFBOPNsW9silX3GEZbkt43mb2Bwflgn8qhNpmo3DK55YQM43PMgIIzgZ3wTT4p5VNSyul7CzjBxcYK2CQjME4Dj7j77b+U75H8q23T9ZtpIl8IIFwAPDICjHbl7Vnw4Cc7tPl+ueXI3+JyaG9V0yW1k5XyVyPMoAB/ocVbkWPU8Rl0VweTBy12bDcMjZBwc+4/p0oE1uwS0njnCBoScSrhWXB67dBV1p3B1u0SSB5jzKG5hIR1A9KRfcMxleXxZ8ehfmHwwwNZMMseCd739DRkUskacQU1vS44pyEyYpVV4GOAQTjCk5xjqPpVtfQ2q2Craown5yLxX8zxkYC8uB/0yc7/AC67VE1Xh9o4SUlZ1TLeG4yBtvy46GqUyzpGk+SA/MgZTk4GxVvbA6H0rrwywyK4s5s4Si6ZO1PSuQs0YLRwBFlfbAkkDBQTnuQd/atw4EtDBp9sjAgiPmIPUFyX39PvVk3BGu4uoY7nBiNyJXUqMGXwnjjZv9ILA46d63Bpawa6XSKcsnwhbS0gzU0xpiQ1z7KLJZua5+s1WO5risaFgsszIDTTRqajoTToqdkLFWrpakikOacI4JKVz1GzXuapZCRzUoVGV6eDUEQWTTTtXS1NsajAzE/0t6K8dybhFPLIAzEDow2JP5UPpz3t3DBHGkDssNvy4xhkUKzvn8R3J+FbhxJoAu1T7Ro3TmwwAYFXADKynqDgdx0rGv0h6XJaXvOGJ51VlfoSVUKx26HYH/lXU0uZSioPtF+OZXa5pr288tszpIIWO8ZBSQ9m/r6YxWl/ozjjgs1bGZJSZHYjrn7v5fxrNtSsDEqLLgc6q6yhThlYZCE52wc/QVoFhxBZraxYkwyRqrKOoKjB2+VJroylBRivJu09JuRB1jixrJrqNlLGQ89u3bDDlbPwxQzwSsCs91cuAFYhQT95yMs2OpO/aq7iG8e7uz4YL5KxxqN8+gHx3oz0z9HaRxhpyzyHGUXyovtnqcfH5VHGGHFUuG+6BFynPjmiNrPHqYxCjMd922GO3l6/woetZluG8S8uMKDtGp3+Q7Dt/OtJtuHYEXAWJR8Fz9OtRLzhC3mUkALIDs6ALjHT4/Ss2PUYY8JNfr5NTx5Hy3f6FRYa9bRIFtreV1HQpGST78x608/EU5+7Zze2cL9anx2d6gxyRTBduZW8JtvVTt+dR5NZkTaS1nXfqAsg6+q0tRk+Ffz/ANFltLuvkQ/23eZ2sjv6uP6VQa/e3civ4lvyqeUnys3KUzhlYdDvRL/+VQZwxZD6MhH8qdTiG2Yf9SPBGME4yPhVmOUsbtY/5K5pTVOX8Axwhxk1qpjlDSId1wfMvthuo/hRQOKLObdZeQ9xICuPmRj86A78QmeIw45WcBtzgHxMb9sEb7VqN5pkDKA0UZA3wUA7VZq8eJNOS79ivDknTSfRVpIsgPIyupB6EEdPbpQosebCeIgB4LjmCg+YI+Acg9RvsfaiOfRLUnaED/YWQ/kaGde0xYAZY5H3ypVtyQ3UFh1HxqaLJihJxi3z7g1EZSSbXQvT9OE2eVsMLOSVQRgyPbjLouOrcqscf6a3fC4Qo3OjIjq226uoYHbboa+d7a6mg8NlLREHxom6YJ2yD3Bxj3xR/wDos4jYubaRvJys0AP4OU5eMH93ckCtGrhuhfsc/JG0acopEi0sSCvEVx+jKRjFXRFTrsBVNqWrBehoxi5MhPmuFWq6fW1HehXUtZJ6GqKW6djWqOn45CbWr1xzTCtXS1ZyWKzXGrgNKzQIIBp1XpBpHPUIP89cJpsGvc9CwFPw7xXb3jMkZKyLk8j4DMucc64JDL8OlVv6S+Gzd2/Mi80sWSAOpU7kD6fxpnRNBhuLKIbxywSTrFNH5ZYmSeRdj6bbg7GnLrV9Ss0bxoUu0UZE0R5GwOpkix/21fVTuHa9x13wZWdTuZ7IwmLnijcFZACWiKg+Xbsc9+lRrAwSW/hqjG7MnKoH3WRunY75x6daLNO4ps4LqUxg+BcrzPGVKmKUghhjuDnIIoG06ZhcK8QKv4oaMD15sqK68XaTZqXJLsoJYblFR1ikUnlZxy+cjBUnB3OSN6NpNeu4sfrVuXH76eYf2pmGy/a15dJMngStEnh53CzIOmcDYjHyIpjh7U721mazuIzKU28Nj9oAOpjYnzrjJx9KzZ9s7jw2vBpxceastdO4lspB98Rk/vqF/wDsNqIrOCNxzK/MDvlTkflVDNolhf5KDllA8yjMco/3J3ob1Xgi5gBa2ZpAOqglJB8gQG/jXNeHFN0pOL9mbN04q3G1+hpS6buRzNg+hHw9N6UNPIBHMT6ZAP51j+kPfTN4cdyyv05HdlJxsQMjr+dL1AanbkLNLcRqSMuGZkA9cjb5HFB/h8t1fEVk/wCRGr2s1OfSy3Uqfio/nVTd8HxSdY4snbIXkO/fK0O6Ro89yvNHqTk+g5+YeuV5sj/xUy64Y1LBCXpfthiR/Wl2vHLb8an+zQ79Stw/j/ID6pozLdm3j5XJYKu+ev8Aqo6h0bVrdVAZJlAHlfORjqA3f4k0Dyi4sbpWlXEiMrebcNg+o659a1nS+Lbe8Ucj8kn/ALbHDfLs3yrbrM2WEIuCUo1yzNgxwlJpun7AzPqbJj9ZhkgPrjmQ/wDNenzqq4wuFeGPldZFZx5gQeX+f1rQZc5IJ29D3rNONo4vHWOBPtCRzBRgMSfLsO+/Ws2iyQy5V6affHRdqMbxwbuy041jhe+gjiwIkt4gTvg4UuxA3236Uvg/hqUR/tA4WJGJj33kZm8LYenU/wDE0LXQnt2j8YcrKuFBYMQpyMHHQdRvRHo/E8z2aWbcvhRMWXA8xyzMAT6Au31rtZPys5EuIh3p+t5OCaKILgFc1kNrdkNRlpWokrXLyYU3wZCy1rUeUHFA+pX5YnernWnJoZMZZsVfCCggjaKXNEGmaMWHSpOh6PnBIowtrUKMVlzZ/CFbJKUsiuoKe5aroJGzXOelyCmDSMAqSWo4l3p4pmki3oMI+jbUiRqWq13kqUQoeG5OU3Mf7lzIflMFnz9ZD9KuZ/MjKfxKy/UYqktZY1ubmQkrl0i3PlfwUHMQPUFyp/2VZaZfLNzcoI5TjfvTzT7I0R9DtIprKASxo4MKKwZVOcKFP8KzP9IegfqV3FPbqFjYhwAPKskZyV26Ajf60QXWrzREQRPyrE78zL1I8QkL74BxR5obmWBHfBJ5t8DsxA/IVdGUsUt66HjKnaMU0y8liuop2ZueVmMhIIAZ8lRv7KKN+OYf12FLmLy3dv51ZNmYDBI+PcfD3q3/AElaeslqucLieAFsbqrv4ZPyD5oN4T1vnBRj50PKwPfBxzVMmSUmsy8dm3Bk3Lawl0EWutWwlz4F/EAryxYV+cDAcgfeVsD55Hak/tGW2kWHUMKzHliuFBEM2Ogb/wBt/jtQhqaTafdC8tsCMkc6LsMH7wYZ6E7+xrUrW+t9RtQWCyQyggqw+6w6gjqCD3pc6i0pdxf1TOhhk+l3/IKcQ8LQ3HmH2U4xiRdt+ozjZvj196rdL4glgcWupKN9kmbBVwO7HoR7/WrC+il0w4bmnsCfK/3prbrt/qQbVK1CzhuYsEiSJxlXUrnfuD2Iqndtio5PVDw/K+/YvSt3Dh+V7/fuVN7wbHkTWUphfcjlPMhB329AfbaoS8WXNowS9iLekiY83v6E/Q+1NRz3OlMFkPjWhOxA8yZ/7T7dD2xRbBLBdR5UpJGw7gH5EHofamyXFL4i3w8Pz9f8gik/yemXt9/2APiLWItQurZIlz5grFhuQxBIPfsaNda4RsXG0fIwxh4zykEdz2Pas+444e/VJFkiz4THb1jbrgH0/hRDoPGIlRYrvMbgDkkIIVwNstnp8elW5YTeKE9M3S8eSvHKO+Ucq5/oPGG+tQQD+twj12mQLv8A8u9UnDWsxJqyTlcg5AWQcoEmMDPpvn50ateNDGxG6kdR3A3yO1Z4ujXF94l4OSK3U4aUlcZXYZXOSem9P+Gyc5OUoq/df3RXrkoxSv5EZpjJJcXE+TIr7KdxzuxAB7gD09qubnhqSwKxzFfEeNJCqnPIGGyt6NsaEGuCBIFOQ2Azb4blOQcnoaO31OW/fx5cF3Cg4GAOQBcAfKujndROVlfpIdnASaJrN+QVIstKCpzGqq9l8+BXPTcmZidePzjau6RpeWyRVjo1hzqCav7a0CVM2RpUFjlpbhBTzNTbtTfPWGhCQstPCWoKGngasUiWLkemeautTTGg2QkxyU74gqv5q6slCyWTi9JluVRWZjhVBZj6BRkmmVagv9It4V8NVY4IIkVTvysV6j0IDfSnxrdJIK5ZAuLvKQMQeb7SV9wTzXEjSkfIsB/xq10TUTBIw6q5zj3GQMfSg7VJwW9hjB9upqZc35wN8dRtnPt8u9a3GxmKuwRzltmZySPfJJA+ZrUeDpA1pEf93152zWZeL4mC2eblwc9/T54rRuFRyWsY9mI+BYmqMzqIBzjWBJLOdTvyJ4vKDgkxedfzWs91bQEs76NS+IbxhySgbwSjIQZOzKecA9NvhVrqWqrNJI52UqYQMjBALAsT1zg/n7VZatpy6jp6b4kCBkYYJWRBhl+oINPBvFTl0+/mWRlt5Ke6ikhke2uFHOo8yncMh6Ovqhwd+xGO1D1lePpU4IJe1mbcfuH29wPqNvSizTbz9r2KqzFdSsmOT+KVNudsD72VGQp6soHQ0PyXUMpMMn3ZB9m5XkWZWOFIGTySdRy5OCOtXS07xW48wfaOjDJf7mgW9/HJHnyvG4z0zsRv7YxQRqNnJpjs8I8SzchpIRk+GCd5I/QDuO3w6V+gXj2Ewhl3gkJ8NyPuk9j8f79zg6uk54yF8xXzoDuGGPOvuCP4CsUl8GXvF/f1NanvV9NFfa3ccsYzh4ZBlSRkEHswNDGq6RPYM09k2Yju8J82AO+O4/Me42pbp+oOJEObGdun/wDNIe3suc/51JLeYbA45ex7b0lywSuPMH4+/JcpLKueJL7+gB65xh+txLAsIBkZASTkA8w+6MdPetCvdKgaFIpEV+VQMEbjAG6t1z71l1xocj306W6jEbc4GQACcEAH45o8tuJI548S/ZTxDDKfKTgbkfTpWvU4rhF4OK5pdqyrDk9T+L+36cAfxC7WYMUUpaKTI5H3ZPgfTp/eq86kf2etuGIPjl2XJww5SA2OnfG/8qudHjglW7vroFxFyrAOzPnHmx8t/cGqO+gZuaZhHEXwUhAILA9GC9l2653xXTwQcYLd35OfmmpSddeC/wBB4YN8Zo0ZIIbZFLtylzJKchVAJB3IYe2OhzRPp2gC3VV68o64xk99qrP0UWMmZZmBCthAD+I5yT8v51oF9GOWufq9Rc9i6RjyS5op7y7Cx4oGu5/Pn3q51iYgkUPTb02KNKxAz4d1YDAowhkDDNZXoqnmFaJp0mFGazZ5citli8VNGOu/rQpuS4FUNoAzG9OiWoi0hyaVJiomPOKiSXFNb0gxGjQaJC3Fca4pMVvXJbU0Gh1AmW8+aB+L7l2dw67A46Dt905+Hf40Y2kRFO6npInjK7BseVsZx7Edx7U+Kag+RlB+DGpST0Pt/appk8nuQP6fwq51fhp4mwyPg588YLR7dztt88VSvblQNwwHQjtW5TTVoD4JjyYjAGMnqcen8cUR6RxAYrdotyeQlW/dLEj+9Cdw3l/3bA9vcfGpMs3kCjsB8SRRcU1yARdz4UKDjH8ep3+lH/CFrLEnKwPI8cUoyfuysuJVHfBwrfFmob4O0+OeXMmCI/NyHoxOAPkCDt8K0VRWbUZP/IGwL4q0qW3lW9shiVT9ou2JFOOZW9jj6/Kh69u4tRjfw4zb3SySSy2/WOQ5YmWI9pN8MMb7e2dVniDKVPQgg/OsqurhPGcRsPsmPJIDyk7kZB/z+FW6XVSitr5X8DwyOPfQOQ6oHAt5mJiOwlIJaI9iR+Jc49wM70aaNfT23LBd5B/9KXqjjbHm/rvQ7Z2EAlVnYquQxHX8WQNsZB/ga1m1YMN8H470dVlhJVXBctU4u0DogSTxbeRfs5l5lB6A98H/ADpQJe6pc6fz2zANjaJ27Keh261qGpaVkq8JCOpyFP8A029Rj8JI7j55rN+NLhncRzRmNhzYB6HON0b8Q2HT6CjpIxl6e17Ps0rUqatcMf4ejFqrtK+ZZxk77Z3ONu5yar7jSppo/wBcnkWKNywjDY5jjOM+1RdJv/B5iAGlYcqSOcqg6dD2qM8MgZcjxVzhOZW8LOT0B2I2rbiwKEnNvlkyZt0VFcJDMF6RCYAfszJzn1OPT226Ub8DyW7rcPLErO7hE5wCscQGSFz0YnGfhVFrekwiQCOUygAc7cgROfuEA7f5vUyymEYAXYChmypx2pmSeRVSNRsXUgAYA9BsPpT92m1Bmi6vgjJoxhuQ61yZY9rKAF4gj3NDsaEnFHusWOc0NvAEatcZpRpBsuuHtL6GiN4MCoGgXS4xVxI1YsqbfIskVrKRTMzmrNgKhzx1S0KLUUvw6eRKcZKtSCkRvDrhjpbGnFFQNiYqkBQabC08gqB3HljFSI6ptW1dYHiQ/jJyfQdBv8SPpQxfcdSc2IUAUd3GWPyHSm+E5DKTXJoeKzvi/TFjnPlAWUFlI2wRjmX37H507Ycczcw8RVdc+YKOVse29L4v1CO5SJoskozArkFgrAb+U77qKaEHFglOwPaPlPKSCAQR8aTKCTgdqcnt9ydx8c/0pcHKW3z7dt/XrWsBacPia3uI8Id/K2QejYH9K05Voe0rT0iwwLOcDDOc4HsvRaf1zUzFbyMDg4wD6Fts1iySU5UgWU/HPEQRGghPnbyuw/CO6j37e1Z/YpuQQDnGMkjGKfPnOfU4FRpTljg7dsZ+FaoQUY0hq4JtwyjcjB6bHIA6dx/PtWgcIXJkiHN1Q8vyAGP89qzQRk/i/Pf16Ud8AzNySKTsCpA645gc/wAKqyxpChdItRb7TIp0KSorqezDPzHoafeSlxvWO6fBAS//AFvZ8ykGXAOSvPkN7E4zj4Gp13w1CP8ApxquBgYHQelEfPSWer/jzfbY29vsz2+0MjtVNPYsK065iBqDJpintUWVoRmcxsyGiXSNZxsTU2/0H0FD1zprIdquhkjLhhTC+a/DrQtqbHO1N21yw2NSJRkVphjj4GSPaRelTRWmpAjrQPjBp0XZFDJg3BaDVL0HvTvPmg6G+NWdvqe1ZJ6doSgljc1KztXq9SAIsteRq9XqUA6Gp1Gr1eqEBrja48Nrd8BsM/lboc8vWh7WLFAzug5QcMF68uRkjPp8u9cr1bMX5SzwVi/x70/E4zgKBjBzgEktud+w3r1ep0uRCWig9ehByO30qPfQqrIwAHNgYAwBjvXq9QY4eaPJzRLntt9KY4piBtZc9lz9CK9Xqxtf9gvkAreBfCL9xkD2yBn+NRzbgDNer1a5BkIAwfXYH36Zo24GGVkPclR9Aa9XqpzflFCVqUpr1erCiCi1I5q5XqdkEuaSr16vUADoOaZurJGG4r1eow7GQMahYqp2quNer1dLCxhhhvSXWvV6tQw0aZaYiu16g+gM/9k="/>
          <p:cNvSpPr>
            <a:spLocks noChangeAspect="1" noChangeArrowheads="1"/>
          </p:cNvSpPr>
          <p:nvPr/>
        </p:nvSpPr>
        <p:spPr bwMode="auto">
          <a:xfrm>
            <a:off x="635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5" name="Picture 4" descr="Logo&#10;&#10;Description automatically generated">
            <a:extLst>
              <a:ext uri="{FF2B5EF4-FFF2-40B4-BE49-F238E27FC236}">
                <a16:creationId xmlns:a16="http://schemas.microsoft.com/office/drawing/2014/main" id="{C2D48182-9948-7DA7-4E8C-397801CC42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5229200"/>
            <a:ext cx="1403934" cy="1330227"/>
          </a:xfrm>
          <a:prstGeom prst="rect">
            <a:avLst/>
          </a:prstGeom>
        </p:spPr>
      </p:pic>
    </p:spTree>
    <p:extLst>
      <p:ext uri="{BB962C8B-B14F-4D97-AF65-F5344CB8AC3E}">
        <p14:creationId xmlns:p14="http://schemas.microsoft.com/office/powerpoint/2010/main" val="3164447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836712"/>
            <a:ext cx="7992888" cy="4680520"/>
          </a:xfrm>
        </p:spPr>
        <p:txBody>
          <a:bodyPr>
            <a:noAutofit/>
          </a:bodyPr>
          <a:lstStyle/>
          <a:p>
            <a:r>
              <a:rPr lang="en-GB" sz="3600" b="1" i="1" dirty="0">
                <a:solidFill>
                  <a:srgbClr val="941100"/>
                </a:solidFill>
              </a:rPr>
              <a:t>Open and honest communication</a:t>
            </a:r>
          </a:p>
          <a:p>
            <a:endParaRPr lang="en-GB" sz="3600" b="1" i="1" dirty="0">
              <a:solidFill>
                <a:srgbClr val="941100"/>
              </a:solidFill>
            </a:endParaRPr>
          </a:p>
          <a:p>
            <a:pPr algn="l"/>
            <a:r>
              <a:rPr lang="en-GB" sz="1800" dirty="0"/>
              <a:t>The SENCO Assistant, Mrs Day, will make sure that all necessary school staff are aware of your child’s needs and worries.</a:t>
            </a:r>
          </a:p>
          <a:p>
            <a:pPr algn="l"/>
            <a:endParaRPr lang="en-GB" sz="1800" dirty="0"/>
          </a:p>
          <a:p>
            <a:pPr algn="l"/>
            <a:r>
              <a:rPr lang="en-GB" sz="1800" dirty="0"/>
              <a:t>If your child has been identified with extra educational needs, an </a:t>
            </a:r>
            <a:r>
              <a:rPr lang="en-GB" sz="1800" b="1" dirty="0"/>
              <a:t>Individual Learning Plan </a:t>
            </a:r>
            <a:r>
              <a:rPr lang="en-GB" sz="1800" dirty="0"/>
              <a:t>will be written with the teacher and shared with you and your child.</a:t>
            </a:r>
          </a:p>
          <a:p>
            <a:pPr algn="l"/>
            <a:br>
              <a:rPr lang="en-GB" sz="1800" dirty="0"/>
            </a:br>
            <a:r>
              <a:rPr lang="en-GB" sz="1800" dirty="0"/>
              <a:t>If your child has medical needs, a care plan will be written and shared with you.</a:t>
            </a:r>
          </a:p>
          <a:p>
            <a:pPr algn="l"/>
            <a:endParaRPr lang="en-GB" sz="1800" dirty="0"/>
          </a:p>
          <a:p>
            <a:pPr algn="l"/>
            <a:r>
              <a:rPr lang="en-GB" sz="1800" dirty="0"/>
              <a:t>All staff have access to these plans. The plans identify how your child should be helped to succeed and make progress. These plans will be reviewed regularly.</a:t>
            </a:r>
          </a:p>
          <a:p>
            <a:endParaRPr lang="en-GB" sz="1400" b="1" i="1" dirty="0"/>
          </a:p>
        </p:txBody>
      </p:sp>
      <p:sp>
        <p:nvSpPr>
          <p:cNvPr id="2" name="AutoShape 2" descr="data:image/jpeg;base64,/9j/4AAQSkZJRgABAQAAAQABAAD/2wCEAAkGBxISEhQUEhQUFBQVFRQUFRUUFxQVFBQVFBUWFhQWGBQYHCggGBonHRUUITEkJSkrLi4uFx8zODMsNygtLisBCgoKDg0OGhAQGiwkHyQsLCwsLCwsLDUsLSwsLCwsLC8sLCwsLCwsLCwsLCwsLCwsLCwsLCwsLCwsLCwsLCwsLP/AABEIAMUA/wMBIgACEQEDEQH/xAAcAAABBQEBAQAAAAAAAAAAAAAGAgMEBQcBAAj/xABAEAACAQMCBAQDBAkDAwQDAAABAgMABBEFIQYSMUETIlFhcYGRIzJCoQcUFVKxwdHh8GJygjOy8UNTkqIWF1T/xAAaAQACAwEBAAAAAAAAAAAAAAABAgADBAUG/8QALxEAAgIBBAECBAUEAwAAAAAAAAECEQMEEiExQSJRE4GR8AUyYXGxocHR8RQjQv/aAAwDAQACEQMRAD8Aoo0p16XzCuuRisFiEMtvUmA1Ek61It2qMJYxtTvi1FB2piSaqqsFFgZKWpqtjmqYktJJEaHXavJJUWaSuQk0KJRKlNMKd6dZDio2DmihT14+1c02fJxXZY8iu2VtynNBitEm80ZpBkCoEFm0bYIrTeF40dcHFQeLdGC+ZRQXRNoMwJtSJ1r0T460iSYGgrQHwNctSbcYpqOn1WmsYfY7VXypvVgq0xLHRjIKYm3SpJFRDKEGWIAHUk4H1quk4rt+YJGWmc9FhUuSfY9PzqxJvoNNj+orQxeNvVjxFq9xAB4tlPHzdDL5M/DY5ofW9aVDIFXY+ZQ4LgevKQCR7iteOEl2hlFnmam81b6joLpbx3UbxzwPhTJESfDk7xyKQCrf56VSE1aAmwW/NVnZ6MSardPucGjDSbtTisGozSgVTk0S7HT/AAxmpY1YJtmvXd0Cu1CN/wAxassWsnLFTTEyS1wXFLnjqG1b0rNKHmfNS7UVXxtVrZUJ9CkwRbVCuI6uUG1QrpaoT5IiujFWNnblqjRqM1a2U4SjIZsn2/D5IzXZ9MEdWVrryYxtVbrF9zdKWhHIXaQqaau7VQapI78r3pi51Uk0dom4umtx2poxkVWW+pVcWt2rDelaCpJkjSdWMTUZJOLhd6z+7iHUVbaFqhj61EqDdD2u6YIwTQZNN5sUX8R6r4i7UHQRFn3qWI+WXFguRU4R0m2CquSQABkk7AD1Jod1ri8AMLZefl6yEHkUdMgd/jsKEYOTpFkYN9BJc3McS80jKijuxx/5oSv+LTLIIbOMySOQqltgSdhhcj8yKCNU1WWZssxc9Mt/ADoKasbWSRsJ9498779N/StkNMo8yLo4kaFrfDsEMXPqV8r3BBIt4WD+GT0HKud/fAHx60CSwtGVcAoDuhz5iMDfbcZzWk8N/ovhZF/WXfnbfCnAX1GfXep2rfo3s0B5RJ83b/OlU5PxLT4ntf8ARGvHpZvgFNP1m+1fkspbiLkXLK0wUbgd3Az0z9apNa0yXT52TnQuNuaI5Ug1da9wcIkLRE5HUE5AO56n2FVtnwvcS2cl5zr4cZwy7Fhg4OR27VtwZ4Zo7oMqzYZYnUjlpAVEOLgrDcsqzAlginmAJkUbNy/eHpjtS9a01reeWFiGMbleYdGA6MPiMH51VxadM0LSDPhIcE4PLk4Hw71cw2Ez2y3DDKcywls+bm5OZCR1wVGx9qeRRJFVkirGxvitNC3zSjaGqMkVJUypxsJLLUObqasfBUjNB9uWU1cQ3xxXLy6aSfpM8sbXQ3PNVfLJUm4hNRv1cmujGjUcjerSylqHFZn0qVHbMKEmiF1FPtUW6mpESNSZLZjVPFjJDKzb1Id8imBZtUyC1NNwBlUbhlNPrqRPWrNtK5u1MPohHaqZzSM8uCBJLmozKatG04jtTZt8VW86K3IrxkU7DcMDUgw5rn6pS/EFslxXRNTIZKiW0FOupWlWb1URT5CWw0wSiqfXo1t3VAC0jfdjX7x9z+6vudqgDjBo1KwFQRnmlfdEAG5A/Efc7ZPc7UMatxUMOltzPJJvLcucux+nsO+BjbOARvx4b5ZvxY7Vsk8RauE8k7hz18GI+QDfBZurbjvjOc4HeXwJokWqyMs8y20EQDeGpVXlJOMlzt+W2RigFbYsdsuxO+Mk5+NPvp8i7lSO/rv8BWuLhHg1fCk1wgv/AEj6RYW0iJYusnVmKNzgegLZOT8/WhLT79oW51I5u22d980ScDabpk3P+0bmWFhjwwoKoevMWIU9NvSq3ivToLafFnMs8eQQwIYD05v7075RXF7XRcafxXqsuPCV3G2MRZA69CMAir1Nb1wjL26kEHPOqrjqD1bY0W8PcV2b20f20Ub8o5lJVdwNxjPXrUoXMEpyHRwQfusCDnY9DtjevNanVVJp4V81/o6mKF9yZnesatqDQsstugQqMlCPh3PfNC9jr0sdvJbb+DI3Mw3zkeuOo2o6/SBeRxwFEIJYAbHHr6Z9t6quIP1eHTLK0h5XuZiJpmAGV5/uoSf9w/8Aj711/wAMluxXtUf2MuupTSuwS/aZWDwgcKW5u+e9Xf7Ymupj4hGBDCnKg5U+yUKu3rua9PoKSNIisI47S38WeRsEFxsFUKTkliF+prvASs36yeVTziNSSuWXDFzyt27A+1bcjqLZhdUS47epHgCp8lkR2ps2zelY96KyEtsKc/VqlR2zelPm3NK5gZcTaDntXI+Hvajr9WFKFsKouQtgXa6QjFgpVih5WAIJU4BwwHQ4IO/rUo6CPSrjVeHxIwlibwbhRhZVGQwH4JU/9SP2O46gg17TdT5m8G4TwbjH3c5jlA6tDJ+Me33h3HQmO2uA2VCaIPSnhoY9KvdQsS64Rijg8yMOzDpkfiXsR6H51zTbnxAQ68kibSJ1wexB/Ep6g/zBASmSyj/Yg9KUujj0okMdeEdTkFlJFpgHapH7MB7VaiOlhalWQH5tDU9qqrzh09hRty13kFL8NCOKMwuNFZe1Q2Tl6itWmslYdKCuMYIraMySMFHQD8TH91R3NJLE30I8fsDrTogLMQqjqTQZxJxTzkogKp9Gf4+g9vr6VU67rjTHqQvZew/r8fpUXSrEyuObpucn2z/StuDSRxr4mTs06fS3Je4qG3luP9o/+P8Am5q+tNDRFy/mG/qF26/Ht19RU61gYIFQAYH3jvn3x3p06PzffLt7HZfoP50mXUuTq6R6LBpYwV1b/Ui/tOGMcsa59kBJ29x06UgXc8vlWHY9OfH5Ad/er2109AoAULjr0Hx271GutWgizzNk+g8xOPUVRHJb9MbZqkqXqlSB+50W4fPMV/2jf6Ab1VnTgr8ruqgbk4zkew/vRGddLH7OJyexwQPWh2+SV5OZo2BPQAZz/m9b8E8jdSpfQ5uohiq42/qarH+jKzVAzPLIcBieblyDv0A261VcTcHWVvbyyoj5QDGXffIAJ37bn+9PWHE+pJGFeyaRAAM4Ktjbfvk0P8X8UC5QJ4LROp5jzk/Lt7fnXOxY9Y8yudxvmn/YaTxRg+OfHAi94OeCxS8nlCeKfsoBu++4JJ7cu/0zVC9pIqLITgH7mc8xHr8KvOJ+KTf/AKqr5VYI1QjPlyMBiBnuABn27Uq11uMNcSBG5wgitiQGWFTlWblOcvy7D0zmu8cm35B1dlIO7Meh337dx/hrc+GeDEtIAgJdmw7se7lRkD/SMYGaFeBf0cy+Ms94oWNeWSNCctIxGVLL+EDY4O+e1a6awarLfpRVOXgHn0YelN/sMelEZrlYyuweXRB6VyTRR6URVw4oMDY4KVTfNSgassh2mLu1SVeWRQy7HB7EdCD1BHYjcU8aTmoQgqZIdm5pY+zdZUH+oD/qD3Hm9QetOtGknLIjDI+6677dwfVfb+dSc1FltBksh5HPUj7rf716N8evvQsg/DLnYjDDqP5j1FO1WvcbhZB4b5wrDdGPs3qf3T+fWn4LjJ5W2YduxHqPb+FCyEvNcLU3mvZqbiDnNSwaYFVnE/EUNhA00p9kQfekfso/r2FGLbdEQrijiaCwh8SU5JyEjH3pGA6D0Hqegr544s4jnvpjJKeY9I0XPIi9cKPT8zio/EnEM17M00xyTsqDPKqjooH7o/M1L0HT+X7RvvHcd8D4fCtqisMd0uzbptO8kqXzZM4XSCJJTdW7SyMjiNtiFJXC7Hpv3Hb4UrQ7UqDzg5OxPoQMj5Vb2ynt0PUYzn61LWA/wOMb+2w+NY8usc1tO5h0sMT3CYYsb98bZGx3/wDNLvtWjjXzuAcAle5X05e9R76/ZRhAitj70pAA9CFG5/Khy5gjkfxJ7tSRj7qM3yHbahh0ksnM+ELn1kYcR5ZaQvcXrfZkwReufOwOxx0qzs+HoYgfIxbpzMMkn39KGpNWhTZbmZsdMKigdP7/AErlvqEz/dNw3pyqzDHc7DftV89JkqotJffZRHWY7tpthdHCBvsMHbHX/OlVfFIbwVlQ8pVlJxnZs9/qKqZJpAPNJPGfR4mx065xVfdXDMCPHDqe2++PUY2oYtDOMlK0Nk10JRcaZtek3xlsEmJy3h5Yrvkhd8Y6H296CdHs4f1S91CfMjqTDCDy/ZuWABZT8V+QNCWicRXFoGWJsxvsVPmB2x33FNWert4c0R3SUhiNwAwOx/lVmj0fwJzfv0YtRm+LFJE1dF+zUYDXE0ipHGpDNhsYJ5dsEkD/AA0/w9oEjagloGUmKbMjIcqPCbMhDY3G2B8qrrPV3iNu0fLzQuzDIBGWOxI6H51s36MNPgFnHcKoM0wcySEYb75wmfQYHzzWnPkUIWY5toNCaQa4WpJauXZmO14muZpLGlbARrq7C1XtrIrupwk9KG7iyfNUyk7K5SaDstSlakAUoCrrHHM1yuA100bCczXqSTXQaWyCZEDAggEHYg7gj3FQZ7RlGUyyjcLnzL7ox/7Tsem3SrDNc5qlkGbO4Drn+o/I7jp0PQgjtUjFAGs8d28M3kLLJHNJHPEwxzqisAykZ8xITlPT97HYig4utDEsjyrGGTxOV2XmC5K7hSd8qRjrVjxzS3VwFplzdXCRI0kjBURSzMegVRkmvm7jfieTULkyElYkysafuJ7/AOpu/wAh2o//AEncXRzxi3t5FaLlE0zqdm7xRD3JwSPh71m3DnD8t9MIY/L+KVz0QH+foPXNa9PjUIvJPgtxQbfHY5oNtzK2B538ue0cf4sH95vu/wDmj7TuGpGUZAjUDdn229h1+tFGj6Fa2i8sS8zKAGcjLfL0+VZ9+kHi15XNrbkhc8rlc5Zjt4dZnklqp1HpHYhJaaHHYvV+I7a38kP2zrtzE4Tt0X+9VUUl/eZ5R4aHvjkGPXHU7fzq64Z4LSNFln80hwQp3VN849zmie7kiiXmYhFHckCmefHi9OJW/cXbkyc5H8gUseDY8fbzMzeg8q529N+3rSb/AIPh5o0iGWYnvkMFBOPNsW9silX3GEZbkt43mb2Bwflgn8qhNpmo3DK55YQM43PMgIIzgZ3wTT4p5VNSyul7CzjBxcYK2CQjME4Dj7j77b+U75H8q23T9ZtpIl8IIFwAPDICjHbl7Vnw4Cc7tPl+ueXI3+JyaG9V0yW1k5XyVyPMoAB/ocVbkWPU8Rl0VweTBy12bDcMjZBwc+4/p0oE1uwS0njnCBoScSrhWXB67dBV1p3B1u0SSB5jzKG5hIR1A9KRfcMxleXxZ8ehfmHwwwNZMMseCd739DRkUskacQU1vS44pyEyYpVV4GOAQTjCk5xjqPpVtfQ2q2Craown5yLxX8zxkYC8uB/0yc7/AC67VE1Xh9o4SUlZ1TLeG4yBtvy46GqUyzpGk+SA/MgZTk4GxVvbA6H0rrwywyK4s5s4Si6ZO1PSuQs0YLRwBFlfbAkkDBQTnuQd/atw4EtDBp9sjAgiPmIPUFyX39PvVk3BGu4uoY7nBiNyJXUqMGXwnjjZv9ILA46d63Bpawa6XSKcsnwhbS0gzU0xpiQ1z7KLJZua5+s1WO5risaFgsszIDTTRqajoTToqdkLFWrpakikOacI4JKVz1GzXuapZCRzUoVGV6eDUEQWTTTtXS1NsajAzE/0t6K8dybhFPLIAzEDow2JP5UPpz3t3DBHGkDssNvy4xhkUKzvn8R3J+FbhxJoAu1T7Ro3TmwwAYFXADKynqDgdx0rGv0h6XJaXvOGJ51VlfoSVUKx26HYH/lXU0uZSioPtF+OZXa5pr288tszpIIWO8ZBSQ9m/r6YxWl/ozjjgs1bGZJSZHYjrn7v5fxrNtSsDEqLLgc6q6yhThlYZCE52wc/QVoFhxBZraxYkwyRqrKOoKjB2+VJroylBRivJu09JuRB1jixrJrqNlLGQ89u3bDDlbPwxQzwSsCs91cuAFYhQT95yMs2OpO/aq7iG8e7uz4YL5KxxqN8+gHx3oz0z9HaRxhpyzyHGUXyovtnqcfH5VHGGHFUuG+6BFynPjmiNrPHqYxCjMd922GO3l6/woetZluG8S8uMKDtGp3+Q7Dt/OtJtuHYEXAWJR8Fz9OtRLzhC3mUkALIDs6ALjHT4/Ss2PUYY8JNfr5NTx5Hy3f6FRYa9bRIFtreV1HQpGST78x608/EU5+7Zze2cL9anx2d6gxyRTBduZW8JtvVTt+dR5NZkTaS1nXfqAsg6+q0tRk+Ffz/ANFltLuvkQ/23eZ2sjv6uP6VQa/e3civ4lvyqeUnys3KUzhlYdDvRL/+VQZwxZD6MhH8qdTiG2Yf9SPBGME4yPhVmOUsbtY/5K5pTVOX8Axwhxk1qpjlDSId1wfMvthuo/hRQOKLObdZeQ9xICuPmRj86A78QmeIw45WcBtzgHxMb9sEb7VqN5pkDKA0UZA3wUA7VZq8eJNOS79ivDknTSfRVpIsgPIyupB6EEdPbpQosebCeIgB4LjmCg+YI+Acg9RvsfaiOfRLUnaED/YWQ/kaGde0xYAZY5H3ypVtyQ3UFh1HxqaLJihJxi3z7g1EZSSbXQvT9OE2eVsMLOSVQRgyPbjLouOrcqscf6a3fC4Qo3OjIjq226uoYHbboa+d7a6mg8NlLREHxom6YJ2yD3Bxj3xR/wDos4jYubaRvJys0AP4OU5eMH93ckCtGrhuhfsc/JG0acopEi0sSCvEVx+jKRjFXRFTrsBVNqWrBehoxi5MhPmuFWq6fW1HehXUtZJ6GqKW6djWqOn45CbWr1xzTCtXS1ZyWKzXGrgNKzQIIBp1XpBpHPUIP89cJpsGvc9CwFPw7xXb3jMkZKyLk8j4DMucc64JDL8OlVv6S+Gzd2/Mi80sWSAOpU7kD6fxpnRNBhuLKIbxywSTrFNH5ZYmSeRdj6bbg7GnLrV9Ss0bxoUu0UZE0R5GwOpkix/21fVTuHa9x13wZWdTuZ7IwmLnijcFZACWiKg+Xbsc9+lRrAwSW/hqjG7MnKoH3WRunY75x6daLNO4ps4LqUxg+BcrzPGVKmKUghhjuDnIIoG06ZhcK8QKv4oaMD15sqK68XaTZqXJLsoJYblFR1ikUnlZxy+cjBUnB3OSN6NpNeu4sfrVuXH76eYf2pmGy/a15dJMngStEnh53CzIOmcDYjHyIpjh7U721mazuIzKU28Nj9oAOpjYnzrjJx9KzZ9s7jw2vBpxceastdO4lspB98Rk/vqF/wDsNqIrOCNxzK/MDvlTkflVDNolhf5KDllA8yjMco/3J3ob1Xgi5gBa2ZpAOqglJB8gQG/jXNeHFN0pOL9mbN04q3G1+hpS6buRzNg+hHw9N6UNPIBHMT6ZAP51j+kPfTN4cdyyv05HdlJxsQMjr+dL1AanbkLNLcRqSMuGZkA9cjb5HFB/h8t1fEVk/wCRGr2s1OfSy3Uqfio/nVTd8HxSdY4snbIXkO/fK0O6Ro89yvNHqTk+g5+YeuV5sj/xUy64Y1LBCXpfthiR/Wl2vHLb8an+zQ79Stw/j/ID6pozLdm3j5XJYKu+ev8Aqo6h0bVrdVAZJlAHlfORjqA3f4k0Dyi4sbpWlXEiMrebcNg+o659a1nS+Lbe8Ucj8kn/ALbHDfLs3yrbrM2WEIuCUo1yzNgxwlJpun7AzPqbJj9ZhkgPrjmQ/wDNenzqq4wuFeGPldZFZx5gQeX+f1rQZc5IJ29D3rNONo4vHWOBPtCRzBRgMSfLsO+/Ws2iyQy5V6affHRdqMbxwbuy041jhe+gjiwIkt4gTvg4UuxA3236Uvg/hqUR/tA4WJGJj33kZm8LYenU/wDE0LXQnt2j8YcrKuFBYMQpyMHHQdRvRHo/E8z2aWbcvhRMWXA8xyzMAT6Au31rtZPys5EuIh3p+t5OCaKILgFc1kNrdkNRlpWokrXLyYU3wZCy1rUeUHFA+pX5YnernWnJoZMZZsVfCCggjaKXNEGmaMWHSpOh6PnBIowtrUKMVlzZ/CFbJKUsiuoKe5aroJGzXOelyCmDSMAqSWo4l3p4pmki3oMI+jbUiRqWq13kqUQoeG5OU3Mf7lzIflMFnz9ZD9KuZ/MjKfxKy/UYqktZY1ubmQkrl0i3PlfwUHMQPUFyp/2VZaZfLNzcoI5TjfvTzT7I0R9DtIprKASxo4MKKwZVOcKFP8KzP9IegfqV3FPbqFjYhwAPKskZyV26Ajf60QXWrzREQRPyrE78zL1I8QkL74BxR5obmWBHfBJ5t8DsxA/IVdGUsUt66HjKnaMU0y8liuop2ZueVmMhIIAZ8lRv7KKN+OYf12FLmLy3dv51ZNmYDBI+PcfD3q3/AElaeslqucLieAFsbqrv4ZPyD5oN4T1vnBRj50PKwPfBxzVMmSUmsy8dm3Bk3Lawl0EWutWwlz4F/EAryxYV+cDAcgfeVsD55Hak/tGW2kWHUMKzHliuFBEM2Ogb/wBt/jtQhqaTafdC8tsCMkc6LsMH7wYZ6E7+xrUrW+t9RtQWCyQyggqw+6w6gjqCD3pc6i0pdxf1TOhhk+l3/IKcQ8LQ3HmH2U4xiRdt+ozjZvj196rdL4glgcWupKN9kmbBVwO7HoR7/WrC+il0w4bmnsCfK/3prbrt/qQbVK1CzhuYsEiSJxlXUrnfuD2Iqndtio5PVDw/K+/YvSt3Dh+V7/fuVN7wbHkTWUphfcjlPMhB329AfbaoS8WXNowS9iLekiY83v6E/Q+1NRz3OlMFkPjWhOxA8yZ/7T7dD2xRbBLBdR5UpJGw7gH5EHofamyXFL4i3w8Pz9f8gik/yemXt9/2APiLWItQurZIlz5grFhuQxBIPfsaNda4RsXG0fIwxh4zykEdz2Pas+444e/VJFkiz4THb1jbrgH0/hRDoPGIlRYrvMbgDkkIIVwNstnp8elW5YTeKE9M3S8eSvHKO+Ucq5/oPGG+tQQD+twj12mQLv8A8u9UnDWsxJqyTlcg5AWQcoEmMDPpvn50ateNDGxG6kdR3A3yO1Z4ujXF94l4OSK3U4aUlcZXYZXOSem9P+Gyc5OUoq/df3RXrkoxSv5EZpjJJcXE+TIr7KdxzuxAB7gD09qubnhqSwKxzFfEeNJCqnPIGGyt6NsaEGuCBIFOQ2Azb4blOQcnoaO31OW/fx5cF3Cg4GAOQBcAfKujndROVlfpIdnASaJrN+QVIstKCpzGqq9l8+BXPTcmZidePzjau6RpeWyRVjo1hzqCav7a0CVM2RpUFjlpbhBTzNTbtTfPWGhCQstPCWoKGngasUiWLkemeautTTGg2QkxyU74gqv5q6slCyWTi9JluVRWZjhVBZj6BRkmmVagv9It4V8NVY4IIkVTvysV6j0IDfSnxrdJIK5ZAuLvKQMQeb7SV9wTzXEjSkfIsB/xq10TUTBIw6q5zj3GQMfSg7VJwW9hjB9upqZc35wN8dRtnPt8u9a3GxmKuwRzltmZySPfJJA+ZrUeDpA1pEf93152zWZeL4mC2eblwc9/T54rRuFRyWsY9mI+BYmqMzqIBzjWBJLOdTvyJ4vKDgkxedfzWs91bQEs76NS+IbxhySgbwSjIQZOzKecA9NvhVrqWqrNJI52UqYQMjBALAsT1zg/n7VZatpy6jp6b4kCBkYYJWRBhl+oINPBvFTl0+/mWRlt5Ke6ikhke2uFHOo8yncMh6Ovqhwd+xGO1D1lePpU4IJe1mbcfuH29wPqNvSizTbz9r2KqzFdSsmOT+KVNudsD72VGQp6soHQ0PyXUMpMMn3ZB9m5XkWZWOFIGTySdRy5OCOtXS07xW48wfaOjDJf7mgW9/HJHnyvG4z0zsRv7YxQRqNnJpjs8I8SzchpIRk+GCd5I/QDuO3w6V+gXj2Ewhl3gkJ8NyPuk9j8f79zg6uk54yF8xXzoDuGGPOvuCP4CsUl8GXvF/f1NanvV9NFfa3ccsYzh4ZBlSRkEHswNDGq6RPYM09k2Yju8J82AO+O4/Me42pbp+oOJEObGdun/wDNIe3suc/51JLeYbA45ex7b0lywSuPMH4+/JcpLKueJL7+gB65xh+txLAsIBkZASTkA8w+6MdPetCvdKgaFIpEV+VQMEbjAG6t1z71l1xocj306W6jEbc4GQACcEAH45o8tuJI548S/ZTxDDKfKTgbkfTpWvU4rhF4OK5pdqyrDk9T+L+36cAfxC7WYMUUpaKTI5H3ZPgfTp/eq86kf2etuGIPjl2XJww5SA2OnfG/8qudHjglW7vroFxFyrAOzPnHmx8t/cGqO+gZuaZhHEXwUhAILA9GC9l2653xXTwQcYLd35OfmmpSddeC/wBB4YN8Zo0ZIIbZFLtylzJKchVAJB3IYe2OhzRPp2gC3VV68o64xk99qrP0UWMmZZmBCthAD+I5yT8v51oF9GOWufq9Rc9i6RjyS5op7y7Cx4oGu5/Pn3q51iYgkUPTb02KNKxAz4d1YDAowhkDDNZXoqnmFaJp0mFGazZ5citli8VNGOu/rQpuS4FUNoAzG9OiWoi0hyaVJiomPOKiSXFNb0gxGjQaJC3Fca4pMVvXJbU0Gh1AmW8+aB+L7l2dw67A46Dt905+Hf40Y2kRFO6npInjK7BseVsZx7Edx7U+Kag+RlB+DGpST0Pt/appk8nuQP6fwq51fhp4mwyPg588YLR7dztt88VSvblQNwwHQjtW5TTVoD4JjyYjAGMnqcen8cUR6RxAYrdotyeQlW/dLEj+9Cdw3l/3bA9vcfGpMs3kCjsB8SRRcU1yARdz4UKDjH8ep3+lH/CFrLEnKwPI8cUoyfuysuJVHfBwrfFmob4O0+OeXMmCI/NyHoxOAPkCDt8K0VRWbUZP/IGwL4q0qW3lW9shiVT9ou2JFOOZW9jj6/Kh69u4tRjfw4zb3SySSy2/WOQ5YmWI9pN8MMb7e2dVniDKVPQgg/OsqurhPGcRsPsmPJIDyk7kZB/z+FW6XVSitr5X8DwyOPfQOQ6oHAt5mJiOwlIJaI9iR+Jc49wM70aaNfT23LBd5B/9KXqjjbHm/rvQ7Z2EAlVnYquQxHX8WQNsZB/ga1m1YMN8H470dVlhJVXBctU4u0DogSTxbeRfs5l5lB6A98H/ADpQJe6pc6fz2zANjaJ27Keh261qGpaVkq8JCOpyFP8A029Rj8JI7j55rN+NLhncRzRmNhzYB6HON0b8Q2HT6CjpIxl6e17Ps0rUqatcMf4ejFqrtK+ZZxk77Z3ONu5yar7jSppo/wBcnkWKNywjDY5jjOM+1RdJv/B5iAGlYcqSOcqg6dD2qM8MgZcjxVzhOZW8LOT0B2I2rbiwKEnNvlkyZt0VFcJDMF6RCYAfszJzn1OPT226Ub8DyW7rcPLErO7hE5wCscQGSFz0YnGfhVFrekwiQCOUygAc7cgROfuEA7f5vUyymEYAXYChmypx2pmSeRVSNRsXUgAYA9BsPpT92m1Bmi6vgjJoxhuQ61yZY9rKAF4gj3NDsaEnFHusWOc0NvAEatcZpRpBsuuHtL6GiN4MCoGgXS4xVxI1YsqbfIskVrKRTMzmrNgKhzx1S0KLUUvw6eRKcZKtSCkRvDrhjpbGnFFQNiYqkBQabC08gqB3HljFSI6ptW1dYHiQ/jJyfQdBv8SPpQxfcdSc2IUAUd3GWPyHSm+E5DKTXJoeKzvi/TFjnPlAWUFlI2wRjmX37H507Ycczcw8RVdc+YKOVse29L4v1CO5SJoskozArkFgrAb+U77qKaEHFglOwPaPlPKSCAQR8aTKCTgdqcnt9ydx8c/0pcHKW3z7dt/XrWsBacPia3uI8Id/K2QejYH9K05Voe0rT0iwwLOcDDOc4HsvRaf1zUzFbyMDg4wD6Fts1iySU5UgWU/HPEQRGghPnbyuw/CO6j37e1Z/YpuQQDnGMkjGKfPnOfU4FRpTljg7dsZ+FaoQUY0hq4JtwyjcjB6bHIA6dx/PtWgcIXJkiHN1Q8vyAGP89qzQRk/i/Pf16Ud8AzNySKTsCpA645gc/wAKqyxpChdItRb7TIp0KSorqezDPzHoafeSlxvWO6fBAS//AFvZ8ykGXAOSvPkN7E4zj4Gp13w1CP8ApxquBgYHQelEfPSWer/jzfbY29vsz2+0MjtVNPYsK065iBqDJpintUWVoRmcxsyGiXSNZxsTU2/0H0FD1zprIdquhkjLhhTC+a/DrQtqbHO1N21yw2NSJRkVphjj4GSPaRelTRWmpAjrQPjBp0XZFDJg3BaDVL0HvTvPmg6G+NWdvqe1ZJ6doSgljc1KztXq9SAIsteRq9XqUA6Gp1Gr1eqEBrja48Nrd8BsM/lboc8vWh7WLFAzug5QcMF68uRkjPp8u9cr1bMX5SzwVi/x70/E4zgKBjBzgEktud+w3r1ep0uRCWig9ehByO30qPfQqrIwAHNgYAwBjvXq9QY4eaPJzRLntt9KY4piBtZc9lz9CK9Xqxtf9gvkAreBfCL9xkD2yBn+NRzbgDNer1a5BkIAwfXYH36Zo24GGVkPclR9Aa9XqpzflFCVqUpr1erCiCi1I5q5XqdkEuaSr16vUADoOaZurJGG4r1eow7GQMahYqp2quNer1dLCxhhhvSXWvV6tQw0aZaYiu16g+gM/9k="/>
          <p:cNvSpPr>
            <a:spLocks noChangeAspect="1" noChangeArrowheads="1"/>
          </p:cNvSpPr>
          <p:nvPr/>
        </p:nvSpPr>
        <p:spPr bwMode="auto">
          <a:xfrm>
            <a:off x="635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5" name="Picture 4" descr="Logo&#10;&#10;Description automatically generated">
            <a:extLst>
              <a:ext uri="{FF2B5EF4-FFF2-40B4-BE49-F238E27FC236}">
                <a16:creationId xmlns:a16="http://schemas.microsoft.com/office/drawing/2014/main" id="{30FD0124-6319-8F21-32BA-D09C054D7D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5229200"/>
            <a:ext cx="1403934" cy="1330227"/>
          </a:xfrm>
          <a:prstGeom prst="rect">
            <a:avLst/>
          </a:prstGeom>
        </p:spPr>
      </p:pic>
    </p:spTree>
    <p:extLst>
      <p:ext uri="{BB962C8B-B14F-4D97-AF65-F5344CB8AC3E}">
        <p14:creationId xmlns:p14="http://schemas.microsoft.com/office/powerpoint/2010/main" val="2199529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3568" y="548680"/>
            <a:ext cx="7704856" cy="5256584"/>
          </a:xfrm>
        </p:spPr>
        <p:txBody>
          <a:bodyPr>
            <a:noAutofit/>
          </a:bodyPr>
          <a:lstStyle/>
          <a:p>
            <a:r>
              <a:rPr lang="en-GB" sz="3600" b="1" i="1" dirty="0">
                <a:solidFill>
                  <a:srgbClr val="941100"/>
                </a:solidFill>
              </a:rPr>
              <a:t>Provision at Woodside</a:t>
            </a:r>
          </a:p>
          <a:p>
            <a:endParaRPr lang="en-GB" i="1" dirty="0"/>
          </a:p>
          <a:p>
            <a:r>
              <a:rPr lang="en-GB" i="1" dirty="0"/>
              <a:t>In our school we make provision for pupils with all types of Special Educational Needs and Disabilities.</a:t>
            </a:r>
          </a:p>
          <a:p>
            <a:pPr marL="342900" indent="-342900" algn="l">
              <a:buClr>
                <a:schemeClr val="bg1"/>
              </a:buClr>
              <a:buFont typeface="Arial" panose="020B0604020202020204" pitchFamily="34" charset="0"/>
              <a:buChar char="•"/>
            </a:pPr>
            <a:endParaRPr lang="en-GB" sz="1600" i="1" dirty="0"/>
          </a:p>
          <a:p>
            <a:pPr marL="342900" indent="-342900" algn="l">
              <a:buClr>
                <a:schemeClr val="bg1"/>
              </a:buClr>
              <a:buFont typeface="Arial" panose="020B0604020202020204" pitchFamily="34" charset="0"/>
              <a:buChar char="•"/>
            </a:pPr>
            <a:endParaRPr lang="en-GB" sz="1800" dirty="0"/>
          </a:p>
          <a:p>
            <a:pPr marL="342900" indent="-342900" algn="l">
              <a:buClr>
                <a:schemeClr val="bg1"/>
              </a:buClr>
              <a:buFont typeface="Arial" panose="020B0604020202020204" pitchFamily="34" charset="0"/>
              <a:buChar char="•"/>
            </a:pPr>
            <a:r>
              <a:rPr lang="en-GB" sz="1800" dirty="0"/>
              <a:t>All children in school have support within lessons through quality first teaching, differentiation and precision teaching strategies. This means that learning activities are planned according to the level the child is working at , so that they make continuous progress from their individual starting points.</a:t>
            </a:r>
          </a:p>
          <a:p>
            <a:pPr algn="l">
              <a:buClr>
                <a:schemeClr val="bg1"/>
              </a:buClr>
            </a:pPr>
            <a:endParaRPr lang="en-GB" sz="1800" dirty="0"/>
          </a:p>
          <a:p>
            <a:pPr algn="l">
              <a:buClr>
                <a:schemeClr val="bg1"/>
              </a:buClr>
            </a:pPr>
            <a:endParaRPr lang="en-GB" sz="1800" dirty="0"/>
          </a:p>
          <a:p>
            <a:pPr marL="342900" indent="-342900" algn="l">
              <a:buClr>
                <a:schemeClr val="bg1"/>
              </a:buClr>
              <a:buFont typeface="Arial" panose="020B0604020202020204" pitchFamily="34" charset="0"/>
              <a:buChar char="•"/>
            </a:pPr>
            <a:r>
              <a:rPr lang="en-GB" sz="1800" dirty="0"/>
              <a:t>Woodside is a fully accessible school. As a school, we would always make adjustments to ensure that all children are fully included.</a:t>
            </a:r>
          </a:p>
        </p:txBody>
      </p:sp>
      <p:sp>
        <p:nvSpPr>
          <p:cNvPr id="2" name="AutoShape 2" descr="data:image/jpeg;base64,/9j/4AAQSkZJRgABAQAAAQABAAD/2wCEAAkGBxISEhQUEhQUFBQVFRQUFRUUFxQVFBQVFBUWFhQWGBQYHCggGBonHRUUITEkJSkrLi4uFx8zODMsNygtLisBCgoKDg0OGhAQGiwkHyQsLCwsLCwsLDUsLSwsLCwsLC8sLCwsLCwsLCwsLCwsLCwsLCwsLCwsLCwsLCwsLCwsLP/AABEIAMUA/wMBIgACEQEDEQH/xAAcAAABBQEBAQAAAAAAAAAAAAAGAgMEBQcBAAj/xABAEAACAQMCBAQDBAkDAwQDAAABAgMABBEFIQYSMUETIlFhcYGRIzJCoQcUFVKxwdHh8GJygjOy8UNTkqIWF1T/xAAaAQACAwEBAAAAAAAAAAAAAAABAgADBAUG/8QALxEAAgIBBAECBAUEAwAAAAAAAAECEQMEEiExQSJRE4GR8AUyYXGxocHR8RQjQv/aAAwDAQACEQMRAD8Aoo0p16XzCuuRisFiEMtvUmA1Ek61It2qMJYxtTvi1FB2piSaqqsFFgZKWpqtjmqYktJJEaHXavJJUWaSuQk0KJRKlNMKd6dZDio2DmihT14+1c02fJxXZY8iu2VtynNBitEm80ZpBkCoEFm0bYIrTeF40dcHFQeLdGC+ZRQXRNoMwJtSJ1r0T460iSYGgrQHwNctSbcYpqOn1WmsYfY7VXypvVgq0xLHRjIKYm3SpJFRDKEGWIAHUk4H1quk4rt+YJGWmc9FhUuSfY9PzqxJvoNNj+orQxeNvVjxFq9xAB4tlPHzdDL5M/DY5ofW9aVDIFXY+ZQ4LgevKQCR7iteOEl2hlFnmam81b6joLpbx3UbxzwPhTJESfDk7xyKQCrf56VSE1aAmwW/NVnZ6MSardPucGjDSbtTisGozSgVTk0S7HT/AAxmpY1YJtmvXd0Cu1CN/wAxassWsnLFTTEyS1wXFLnjqG1b0rNKHmfNS7UVXxtVrZUJ9CkwRbVCuI6uUG1QrpaoT5IiujFWNnblqjRqM1a2U4SjIZsn2/D5IzXZ9MEdWVrryYxtVbrF9zdKWhHIXaQqaau7VQapI78r3pi51Uk0dom4umtx2poxkVWW+pVcWt2rDelaCpJkjSdWMTUZJOLhd6z+7iHUVbaFqhj61EqDdD2u6YIwTQZNN5sUX8R6r4i7UHQRFn3qWI+WXFguRU4R0m2CquSQABkk7AD1Jod1ri8AMLZefl6yEHkUdMgd/jsKEYOTpFkYN9BJc3McS80jKijuxx/5oSv+LTLIIbOMySOQqltgSdhhcj8yKCNU1WWZssxc9Mt/ADoKasbWSRsJ9498779N/StkNMo8yLo4kaFrfDsEMXPqV8r3BBIt4WD+GT0HKud/fAHx60CSwtGVcAoDuhz5iMDfbcZzWk8N/ovhZF/WXfnbfCnAX1GfXep2rfo3s0B5RJ83b/OlU5PxLT4ntf8ARGvHpZvgFNP1m+1fkspbiLkXLK0wUbgd3Az0z9apNa0yXT52TnQuNuaI5Ug1da9wcIkLRE5HUE5AO56n2FVtnwvcS2cl5zr4cZwy7Fhg4OR27VtwZ4Zo7oMqzYZYnUjlpAVEOLgrDcsqzAlginmAJkUbNy/eHpjtS9a01reeWFiGMbleYdGA6MPiMH51VxadM0LSDPhIcE4PLk4Hw71cw2Ez2y3DDKcywls+bm5OZCR1wVGx9qeRRJFVkirGxvitNC3zSjaGqMkVJUypxsJLLUObqasfBUjNB9uWU1cQ3xxXLy6aSfpM8sbXQ3PNVfLJUm4hNRv1cmujGjUcjerSylqHFZn0qVHbMKEmiF1FPtUW6mpESNSZLZjVPFjJDKzb1Id8imBZtUyC1NNwBlUbhlNPrqRPWrNtK5u1MPohHaqZzSM8uCBJLmozKatG04jtTZt8VW86K3IrxkU7DcMDUgw5rn6pS/EFslxXRNTIZKiW0FOupWlWb1URT5CWw0wSiqfXo1t3VAC0jfdjX7x9z+6vudqgDjBo1KwFQRnmlfdEAG5A/Efc7ZPc7UMatxUMOltzPJJvLcucux+nsO+BjbOARvx4b5ZvxY7Vsk8RauE8k7hz18GI+QDfBZurbjvjOc4HeXwJokWqyMs8y20EQDeGpVXlJOMlzt+W2RigFbYsdsuxO+Mk5+NPvp8i7lSO/rv8BWuLhHg1fCk1wgv/AEj6RYW0iJYusnVmKNzgegLZOT8/WhLT79oW51I5u22d980ScDabpk3P+0bmWFhjwwoKoevMWIU9NvSq3ivToLafFnMs8eQQwIYD05v7075RXF7XRcafxXqsuPCV3G2MRZA69CMAir1Nb1wjL26kEHPOqrjqD1bY0W8PcV2b20f20Ub8o5lJVdwNxjPXrUoXMEpyHRwQfusCDnY9DtjevNanVVJp4V81/o6mKF9yZnesatqDQsstugQqMlCPh3PfNC9jr0sdvJbb+DI3Mw3zkeuOo2o6/SBeRxwFEIJYAbHHr6Z9t6quIP1eHTLK0h5XuZiJpmAGV5/uoSf9w/8Aj711/wAMluxXtUf2MuupTSuwS/aZWDwgcKW5u+e9Xf7Ymupj4hGBDCnKg5U+yUKu3rua9PoKSNIisI47S38WeRsEFxsFUKTkliF+prvASs36yeVTziNSSuWXDFzyt27A+1bcjqLZhdUS47epHgCp8lkR2ps2zelY96KyEtsKc/VqlR2zelPm3NK5gZcTaDntXI+Hvajr9WFKFsKouQtgXa6QjFgpVih5WAIJU4BwwHQ4IO/rUo6CPSrjVeHxIwlibwbhRhZVGQwH4JU/9SP2O46gg17TdT5m8G4TwbjH3c5jlA6tDJ+Me33h3HQmO2uA2VCaIPSnhoY9KvdQsS64Rijg8yMOzDpkfiXsR6H51zTbnxAQ68kibSJ1wexB/Ep6g/zBASmSyj/Yg9KUujj0okMdeEdTkFlJFpgHapH7MB7VaiOlhalWQH5tDU9qqrzh09hRty13kFL8NCOKMwuNFZe1Q2Tl6itWmslYdKCuMYIraMySMFHQD8TH91R3NJLE30I8fsDrTogLMQqjqTQZxJxTzkogKp9Gf4+g9vr6VU67rjTHqQvZew/r8fpUXSrEyuObpucn2z/StuDSRxr4mTs06fS3Je4qG3luP9o/+P8Am5q+tNDRFy/mG/qF26/Ht19RU61gYIFQAYH3jvn3x3p06PzffLt7HZfoP50mXUuTq6R6LBpYwV1b/Ui/tOGMcsa59kBJ29x06UgXc8vlWHY9OfH5Ad/er2109AoAULjr0Hx271GutWgizzNk+g8xOPUVRHJb9MbZqkqXqlSB+50W4fPMV/2jf6Ab1VnTgr8ruqgbk4zkew/vRGddLH7OJyexwQPWh2+SV5OZo2BPQAZz/m9b8E8jdSpfQ5uohiq42/qarH+jKzVAzPLIcBieblyDv0A261VcTcHWVvbyyoj5QDGXffIAJ37bn+9PWHE+pJGFeyaRAAM4Ktjbfvk0P8X8UC5QJ4LROp5jzk/Lt7fnXOxY9Y8yudxvmn/YaTxRg+OfHAi94OeCxS8nlCeKfsoBu++4JJ7cu/0zVC9pIqLITgH7mc8xHr8KvOJ+KTf/AKqr5VYI1QjPlyMBiBnuABn27Uq11uMNcSBG5wgitiQGWFTlWblOcvy7D0zmu8cm35B1dlIO7Meh337dx/hrc+GeDEtIAgJdmw7se7lRkD/SMYGaFeBf0cy+Ms94oWNeWSNCctIxGVLL+EDY4O+e1a6awarLfpRVOXgHn0YelN/sMelEZrlYyuweXRB6VyTRR6URVw4oMDY4KVTfNSgassh2mLu1SVeWRQy7HB7EdCD1BHYjcU8aTmoQgqZIdm5pY+zdZUH+oD/qD3Hm9QetOtGknLIjDI+6677dwfVfb+dSc1FltBksh5HPUj7rf716N8evvQsg/DLnYjDDqP5j1FO1WvcbhZB4b5wrDdGPs3qf3T+fWn4LjJ5W2YduxHqPb+FCyEvNcLU3mvZqbiDnNSwaYFVnE/EUNhA00p9kQfekfso/r2FGLbdEQrijiaCwh8SU5JyEjH3pGA6D0Hqegr544s4jnvpjJKeY9I0XPIi9cKPT8zio/EnEM17M00xyTsqDPKqjooH7o/M1L0HT+X7RvvHcd8D4fCtqisMd0uzbptO8kqXzZM4XSCJJTdW7SyMjiNtiFJXC7Hpv3Hb4UrQ7UqDzg5OxPoQMj5Vb2ynt0PUYzn61LWA/wOMb+2w+NY8usc1tO5h0sMT3CYYsb98bZGx3/wDNLvtWjjXzuAcAle5X05e9R76/ZRhAitj70pAA9CFG5/Khy5gjkfxJ7tSRj7qM3yHbahh0ksnM+ELn1kYcR5ZaQvcXrfZkwReufOwOxx0qzs+HoYgfIxbpzMMkn39KGpNWhTZbmZsdMKigdP7/AErlvqEz/dNw3pyqzDHc7DftV89JkqotJffZRHWY7tpthdHCBvsMHbHX/OlVfFIbwVlQ8pVlJxnZs9/qKqZJpAPNJPGfR4mx065xVfdXDMCPHDqe2++PUY2oYtDOMlK0Nk10JRcaZtek3xlsEmJy3h5Yrvkhd8Y6H296CdHs4f1S91CfMjqTDCDy/ZuWABZT8V+QNCWicRXFoGWJsxvsVPmB2x33FNWert4c0R3SUhiNwAwOx/lVmj0fwJzfv0YtRm+LFJE1dF+zUYDXE0ipHGpDNhsYJ5dsEkD/AA0/w9oEjagloGUmKbMjIcqPCbMhDY3G2B8qrrPV3iNu0fLzQuzDIBGWOxI6H51s36MNPgFnHcKoM0wcySEYb75wmfQYHzzWnPkUIWY5toNCaQa4WpJauXZmO14muZpLGlbARrq7C1XtrIrupwk9KG7iyfNUyk7K5SaDstSlakAUoCrrHHM1yuA100bCczXqSTXQaWyCZEDAggEHYg7gj3FQZ7RlGUyyjcLnzL7ox/7Tsem3SrDNc5qlkGbO4Drn+o/I7jp0PQgjtUjFAGs8d28M3kLLJHNJHPEwxzqisAykZ8xITlPT97HYig4utDEsjyrGGTxOV2XmC5K7hSd8qRjrVjxzS3VwFplzdXCRI0kjBURSzMegVRkmvm7jfieTULkyElYkysafuJ7/AOpu/wAh2o//AEncXRzxi3t5FaLlE0zqdm7xRD3JwSPh71m3DnD8t9MIY/L+KVz0QH+foPXNa9PjUIvJPgtxQbfHY5oNtzK2B538ue0cf4sH95vu/wDmj7TuGpGUZAjUDdn229h1+tFGj6Fa2i8sS8zKAGcjLfL0+VZ9+kHi15XNrbkhc8rlc5Zjt4dZnklqp1HpHYhJaaHHYvV+I7a38kP2zrtzE4Tt0X+9VUUl/eZ5R4aHvjkGPXHU7fzq64Z4LSNFln80hwQp3VN849zmie7kiiXmYhFHckCmefHi9OJW/cXbkyc5H8gUseDY8fbzMzeg8q529N+3rSb/AIPh5o0iGWYnvkMFBOPNsW9silX3GEZbkt43mb2Bwflgn8qhNpmo3DK55YQM43PMgIIzgZ3wTT4p5VNSyul7CzjBxcYK2CQjME4Dj7j77b+U75H8q23T9ZtpIl8IIFwAPDICjHbl7Vnw4Cc7tPl+ueXI3+JyaG9V0yW1k5XyVyPMoAB/ocVbkWPU8Rl0VweTBy12bDcMjZBwc+4/p0oE1uwS0njnCBoScSrhWXB67dBV1p3B1u0SSB5jzKG5hIR1A9KRfcMxleXxZ8ehfmHwwwNZMMseCd739DRkUskacQU1vS44pyEyYpVV4GOAQTjCk5xjqPpVtfQ2q2Craown5yLxX8zxkYC8uB/0yc7/AC67VE1Xh9o4SUlZ1TLeG4yBtvy46GqUyzpGk+SA/MgZTk4GxVvbA6H0rrwywyK4s5s4Si6ZO1PSuQs0YLRwBFlfbAkkDBQTnuQd/atw4EtDBp9sjAgiPmIPUFyX39PvVk3BGu4uoY7nBiNyJXUqMGXwnjjZv9ILA46d63Bpawa6XSKcsnwhbS0gzU0xpiQ1z7KLJZua5+s1WO5risaFgsszIDTTRqajoTToqdkLFWrpakikOacI4JKVz1GzXuapZCRzUoVGV6eDUEQWTTTtXS1NsajAzE/0t6K8dybhFPLIAzEDow2JP5UPpz3t3DBHGkDssNvy4xhkUKzvn8R3J+FbhxJoAu1T7Ro3TmwwAYFXADKynqDgdx0rGv0h6XJaXvOGJ51VlfoSVUKx26HYH/lXU0uZSioPtF+OZXa5pr288tszpIIWO8ZBSQ9m/r6YxWl/ozjjgs1bGZJSZHYjrn7v5fxrNtSsDEqLLgc6q6yhThlYZCE52wc/QVoFhxBZraxYkwyRqrKOoKjB2+VJroylBRivJu09JuRB1jixrJrqNlLGQ89u3bDDlbPwxQzwSsCs91cuAFYhQT95yMs2OpO/aq7iG8e7uz4YL5KxxqN8+gHx3oz0z9HaRxhpyzyHGUXyovtnqcfH5VHGGHFUuG+6BFynPjmiNrPHqYxCjMd922GO3l6/woetZluG8S8uMKDtGp3+Q7Dt/OtJtuHYEXAWJR8Fz9OtRLzhC3mUkALIDs6ALjHT4/Ss2PUYY8JNfr5NTx5Hy3f6FRYa9bRIFtreV1HQpGST78x608/EU5+7Zze2cL9anx2d6gxyRTBduZW8JtvVTt+dR5NZkTaS1nXfqAsg6+q0tRk+Ffz/ANFltLuvkQ/23eZ2sjv6uP6VQa/e3civ4lvyqeUnys3KUzhlYdDvRL/+VQZwxZD6MhH8qdTiG2Yf9SPBGME4yPhVmOUsbtY/5K5pTVOX8Axwhxk1qpjlDSId1wfMvthuo/hRQOKLObdZeQ9xICuPmRj86A78QmeIw45WcBtzgHxMb9sEb7VqN5pkDKA0UZA3wUA7VZq8eJNOS79ivDknTSfRVpIsgPIyupB6EEdPbpQosebCeIgB4LjmCg+YI+Acg9RvsfaiOfRLUnaED/YWQ/kaGde0xYAZY5H3ypVtyQ3UFh1HxqaLJihJxi3z7g1EZSSbXQvT9OE2eVsMLOSVQRgyPbjLouOrcqscf6a3fC4Qo3OjIjq226uoYHbboa+d7a6mg8NlLREHxom6YJ2yD3Bxj3xR/wDos4jYubaRvJys0AP4OU5eMH93ckCtGrhuhfsc/JG0acopEi0sSCvEVx+jKRjFXRFTrsBVNqWrBehoxi5MhPmuFWq6fW1HehXUtZJ6GqKW6djWqOn45CbWr1xzTCtXS1ZyWKzXGrgNKzQIIBp1XpBpHPUIP89cJpsGvc9CwFPw7xXb3jMkZKyLk8j4DMucc64JDL8OlVv6S+Gzd2/Mi80sWSAOpU7kD6fxpnRNBhuLKIbxywSTrFNH5ZYmSeRdj6bbg7GnLrV9Ss0bxoUu0UZE0R5GwOpkix/21fVTuHa9x13wZWdTuZ7IwmLnijcFZACWiKg+Xbsc9+lRrAwSW/hqjG7MnKoH3WRunY75x6daLNO4ps4LqUxg+BcrzPGVKmKUghhjuDnIIoG06ZhcK8QKv4oaMD15sqK68XaTZqXJLsoJYblFR1ikUnlZxy+cjBUnB3OSN6NpNeu4sfrVuXH76eYf2pmGy/a15dJMngStEnh53CzIOmcDYjHyIpjh7U721mazuIzKU28Nj9oAOpjYnzrjJx9KzZ9s7jw2vBpxceastdO4lspB98Rk/vqF/wDsNqIrOCNxzK/MDvlTkflVDNolhf5KDllA8yjMco/3J3ob1Xgi5gBa2ZpAOqglJB8gQG/jXNeHFN0pOL9mbN04q3G1+hpS6buRzNg+hHw9N6UNPIBHMT6ZAP51j+kPfTN4cdyyv05HdlJxsQMjr+dL1AanbkLNLcRqSMuGZkA9cjb5HFB/h8t1fEVk/wCRGr2s1OfSy3Uqfio/nVTd8HxSdY4snbIXkO/fK0O6Ro89yvNHqTk+g5+YeuV5sj/xUy64Y1LBCXpfthiR/Wl2vHLb8an+zQ79Stw/j/ID6pozLdm3j5XJYKu+ev8Aqo6h0bVrdVAZJlAHlfORjqA3f4k0Dyi4sbpWlXEiMrebcNg+o659a1nS+Lbe8Ucj8kn/ALbHDfLs3yrbrM2WEIuCUo1yzNgxwlJpun7AzPqbJj9ZhkgPrjmQ/wDNenzqq4wuFeGPldZFZx5gQeX+f1rQZc5IJ29D3rNONo4vHWOBPtCRzBRgMSfLsO+/Ws2iyQy5V6affHRdqMbxwbuy041jhe+gjiwIkt4gTvg4UuxA3236Uvg/hqUR/tA4WJGJj33kZm8LYenU/wDE0LXQnt2j8YcrKuFBYMQpyMHHQdRvRHo/E8z2aWbcvhRMWXA8xyzMAT6Au31rtZPys5EuIh3p+t5OCaKILgFc1kNrdkNRlpWokrXLyYU3wZCy1rUeUHFA+pX5YnernWnJoZMZZsVfCCggjaKXNEGmaMWHSpOh6PnBIowtrUKMVlzZ/CFbJKUsiuoKe5aroJGzXOelyCmDSMAqSWo4l3p4pmki3oMI+jbUiRqWq13kqUQoeG5OU3Mf7lzIflMFnz9ZD9KuZ/MjKfxKy/UYqktZY1ubmQkrl0i3PlfwUHMQPUFyp/2VZaZfLNzcoI5TjfvTzT7I0R9DtIprKASxo4MKKwZVOcKFP8KzP9IegfqV3FPbqFjYhwAPKskZyV26Ajf60QXWrzREQRPyrE78zL1I8QkL74BxR5obmWBHfBJ5t8DsxA/IVdGUsUt66HjKnaMU0y8liuop2ZueVmMhIIAZ8lRv7KKN+OYf12FLmLy3dv51ZNmYDBI+PcfD3q3/AElaeslqucLieAFsbqrv4ZPyD5oN4T1vnBRj50PKwPfBxzVMmSUmsy8dm3Bk3Lawl0EWutWwlz4F/EAryxYV+cDAcgfeVsD55Hak/tGW2kWHUMKzHliuFBEM2Ogb/wBt/jtQhqaTafdC8tsCMkc6LsMH7wYZ6E7+xrUrW+t9RtQWCyQyggqw+6w6gjqCD3pc6i0pdxf1TOhhk+l3/IKcQ8LQ3HmH2U4xiRdt+ozjZvj196rdL4glgcWupKN9kmbBVwO7HoR7/WrC+il0w4bmnsCfK/3prbrt/qQbVK1CzhuYsEiSJxlXUrnfuD2Iqndtio5PVDw/K+/YvSt3Dh+V7/fuVN7wbHkTWUphfcjlPMhB329AfbaoS8WXNowS9iLekiY83v6E/Q+1NRz3OlMFkPjWhOxA8yZ/7T7dD2xRbBLBdR5UpJGw7gH5EHofamyXFL4i3w8Pz9f8gik/yemXt9/2APiLWItQurZIlz5grFhuQxBIPfsaNda4RsXG0fIwxh4zykEdz2Pas+444e/VJFkiz4THb1jbrgH0/hRDoPGIlRYrvMbgDkkIIVwNstnp8elW5YTeKE9M3S8eSvHKO+Ucq5/oPGG+tQQD+twj12mQLv8A8u9UnDWsxJqyTlcg5AWQcoEmMDPpvn50ateNDGxG6kdR3A3yO1Z4ujXF94l4OSK3U4aUlcZXYZXOSem9P+Gyc5OUoq/df3RXrkoxSv5EZpjJJcXE+TIr7KdxzuxAB7gD09qubnhqSwKxzFfEeNJCqnPIGGyt6NsaEGuCBIFOQ2Azb4blOQcnoaO31OW/fx5cF3Cg4GAOQBcAfKujndROVlfpIdnASaJrN+QVIstKCpzGqq9l8+BXPTcmZidePzjau6RpeWyRVjo1hzqCav7a0CVM2RpUFjlpbhBTzNTbtTfPWGhCQstPCWoKGngasUiWLkemeautTTGg2QkxyU74gqv5q6slCyWTi9JluVRWZjhVBZj6BRkmmVagv9It4V8NVY4IIkVTvysV6j0IDfSnxrdJIK5ZAuLvKQMQeb7SV9wTzXEjSkfIsB/xq10TUTBIw6q5zj3GQMfSg7VJwW9hjB9upqZc35wN8dRtnPt8u9a3GxmKuwRzltmZySPfJJA+ZrUeDpA1pEf93152zWZeL4mC2eblwc9/T54rRuFRyWsY9mI+BYmqMzqIBzjWBJLOdTvyJ4vKDgkxedfzWs91bQEs76NS+IbxhySgbwSjIQZOzKecA9NvhVrqWqrNJI52UqYQMjBALAsT1zg/n7VZatpy6jp6b4kCBkYYJWRBhl+oINPBvFTl0+/mWRlt5Ke6ikhke2uFHOo8yncMh6Ovqhwd+xGO1D1lePpU4IJe1mbcfuH29wPqNvSizTbz9r2KqzFdSsmOT+KVNudsD72VGQp6soHQ0PyXUMpMMn3ZB9m5XkWZWOFIGTySdRy5OCOtXS07xW48wfaOjDJf7mgW9/HJHnyvG4z0zsRv7YxQRqNnJpjs8I8SzchpIRk+GCd5I/QDuO3w6V+gXj2Ewhl3gkJ8NyPuk9j8f79zg6uk54yF8xXzoDuGGPOvuCP4CsUl8GXvF/f1NanvV9NFfa3ccsYzh4ZBlSRkEHswNDGq6RPYM09k2Yju8J82AO+O4/Me42pbp+oOJEObGdun/wDNIe3suc/51JLeYbA45ex7b0lywSuPMH4+/JcpLKueJL7+gB65xh+txLAsIBkZASTkA8w+6MdPetCvdKgaFIpEV+VQMEbjAG6t1z71l1xocj306W6jEbc4GQACcEAH45o8tuJI548S/ZTxDDKfKTgbkfTpWvU4rhF4OK5pdqyrDk9T+L+36cAfxC7WYMUUpaKTI5H3ZPgfTp/eq86kf2etuGIPjl2XJww5SA2OnfG/8qudHjglW7vroFxFyrAOzPnHmx8t/cGqO+gZuaZhHEXwUhAILA9GC9l2653xXTwQcYLd35OfmmpSddeC/wBB4YN8Zo0ZIIbZFLtylzJKchVAJB3IYe2OhzRPp2gC3VV68o64xk99qrP0UWMmZZmBCthAD+I5yT8v51oF9GOWufq9Rc9i6RjyS5op7y7Cx4oGu5/Pn3q51iYgkUPTb02KNKxAz4d1YDAowhkDDNZXoqnmFaJp0mFGazZ5citli8VNGOu/rQpuS4FUNoAzG9OiWoi0hyaVJiomPOKiSXFNb0gxGjQaJC3Fca4pMVvXJbU0Gh1AmW8+aB+L7l2dw67A46Dt905+Hf40Y2kRFO6npInjK7BseVsZx7Edx7U+Kag+RlB+DGpST0Pt/appk8nuQP6fwq51fhp4mwyPg588YLR7dztt88VSvblQNwwHQjtW5TTVoD4JjyYjAGMnqcen8cUR6RxAYrdotyeQlW/dLEj+9Cdw3l/3bA9vcfGpMs3kCjsB8SRRcU1yARdz4UKDjH8ep3+lH/CFrLEnKwPI8cUoyfuysuJVHfBwrfFmob4O0+OeXMmCI/NyHoxOAPkCDt8K0VRWbUZP/IGwL4q0qW3lW9shiVT9ou2JFOOZW9jj6/Kh69u4tRjfw4zb3SySSy2/WOQ5YmWI9pN8MMb7e2dVniDKVPQgg/OsqurhPGcRsPsmPJIDyk7kZB/z+FW6XVSitr5X8DwyOPfQOQ6oHAt5mJiOwlIJaI9iR+Jc49wM70aaNfT23LBd5B/9KXqjjbHm/rvQ7Z2EAlVnYquQxHX8WQNsZB/ga1m1YMN8H470dVlhJVXBctU4u0DogSTxbeRfs5l5lB6A98H/ADpQJe6pc6fz2zANjaJ27Keh261qGpaVkq8JCOpyFP8A029Rj8JI7j55rN+NLhncRzRmNhzYB6HON0b8Q2HT6CjpIxl6e17Ps0rUqatcMf4ejFqrtK+ZZxk77Z3ONu5yar7jSppo/wBcnkWKNywjDY5jjOM+1RdJv/B5iAGlYcqSOcqg6dD2qM8MgZcjxVzhOZW8LOT0B2I2rbiwKEnNvlkyZt0VFcJDMF6RCYAfszJzn1OPT226Ub8DyW7rcPLErO7hE5wCscQGSFz0YnGfhVFrekwiQCOUygAc7cgROfuEA7f5vUyymEYAXYChmypx2pmSeRVSNRsXUgAYA9BsPpT92m1Bmi6vgjJoxhuQ61yZY9rKAF4gj3NDsaEnFHusWOc0NvAEatcZpRpBsuuHtL6GiN4MCoGgXS4xVxI1YsqbfIskVrKRTMzmrNgKhzx1S0KLUUvw6eRKcZKtSCkRvDrhjpbGnFFQNiYqkBQabC08gqB3HljFSI6ptW1dYHiQ/jJyfQdBv8SPpQxfcdSc2IUAUd3GWPyHSm+E5DKTXJoeKzvi/TFjnPlAWUFlI2wRjmX37H507Ycczcw8RVdc+YKOVse29L4v1CO5SJoskozArkFgrAb+U77qKaEHFglOwPaPlPKSCAQR8aTKCTgdqcnt9ydx8c/0pcHKW3z7dt/XrWsBacPia3uI8Id/K2QejYH9K05Voe0rT0iwwLOcDDOc4HsvRaf1zUzFbyMDg4wD6Fts1iySU5UgWU/HPEQRGghPnbyuw/CO6j37e1Z/YpuQQDnGMkjGKfPnOfU4FRpTljg7dsZ+FaoQUY0hq4JtwyjcjB6bHIA6dx/PtWgcIXJkiHN1Q8vyAGP89qzQRk/i/Pf16Ud8AzNySKTsCpA645gc/wAKqyxpChdItRb7TIp0KSorqezDPzHoafeSlxvWO6fBAS//AFvZ8ykGXAOSvPkN7E4zj4Gp13w1CP8ApxquBgYHQelEfPSWer/jzfbY29vsz2+0MjtVNPYsK065iBqDJpintUWVoRmcxsyGiXSNZxsTU2/0H0FD1zprIdquhkjLhhTC+a/DrQtqbHO1N21yw2NSJRkVphjj4GSPaRelTRWmpAjrQPjBp0XZFDJg3BaDVL0HvTvPmg6G+NWdvqe1ZJ6doSgljc1KztXq9SAIsteRq9XqUA6Gp1Gr1eqEBrja48Nrd8BsM/lboc8vWh7WLFAzug5QcMF68uRkjPp8u9cr1bMX5SzwVi/x70/E4zgKBjBzgEktud+w3r1ep0uRCWig9ehByO30qPfQqrIwAHNgYAwBjvXq9QY4eaPJzRLntt9KY4piBtZc9lz9CK9Xqxtf9gvkAreBfCL9xkD2yBn+NRzbgDNer1a5BkIAwfXYH36Zo24GGVkPclR9Aa9XqpzflFCVqUpr1erCiCi1I5q5XqdkEuaSr16vUADoOaZurJGG4r1eow7GQMahYqp2quNer1dLCxhhhvSXWvV6tQw0aZaYiu16g+gM/9k="/>
          <p:cNvSpPr>
            <a:spLocks noChangeAspect="1" noChangeArrowheads="1"/>
          </p:cNvSpPr>
          <p:nvPr/>
        </p:nvSpPr>
        <p:spPr bwMode="auto">
          <a:xfrm>
            <a:off x="635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5" name="Picture 4" descr="Logo&#10;&#10;Description automatically generated">
            <a:extLst>
              <a:ext uri="{FF2B5EF4-FFF2-40B4-BE49-F238E27FC236}">
                <a16:creationId xmlns:a16="http://schemas.microsoft.com/office/drawing/2014/main" id="{5798BB11-F524-AA16-58E3-7FBA2A197B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5373216"/>
            <a:ext cx="1403934" cy="1330227"/>
          </a:xfrm>
          <a:prstGeom prst="rect">
            <a:avLst/>
          </a:prstGeom>
        </p:spPr>
      </p:pic>
    </p:spTree>
    <p:extLst>
      <p:ext uri="{BB962C8B-B14F-4D97-AF65-F5344CB8AC3E}">
        <p14:creationId xmlns:p14="http://schemas.microsoft.com/office/powerpoint/2010/main" val="3906692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2336" y="620688"/>
            <a:ext cx="7704856" cy="5040560"/>
          </a:xfrm>
        </p:spPr>
        <p:txBody>
          <a:bodyPr>
            <a:noAutofit/>
          </a:bodyPr>
          <a:lstStyle/>
          <a:p>
            <a:r>
              <a:rPr lang="en-GB" sz="3600" b="1" i="1" dirty="0">
                <a:solidFill>
                  <a:srgbClr val="941100"/>
                </a:solidFill>
              </a:rPr>
              <a:t>Provision at Woodside</a:t>
            </a:r>
          </a:p>
        </p:txBody>
      </p:sp>
      <p:sp>
        <p:nvSpPr>
          <p:cNvPr id="2" name="AutoShape 2" descr="data:image/jpeg;base64,/9j/4AAQSkZJRgABAQAAAQABAAD/2wCEAAkGBxISEhQUEhQUFBQVFRQUFRUUFxQVFBQVFBUWFhQWGBQYHCggGBonHRUUITEkJSkrLi4uFx8zODMsNygtLisBCgoKDg0OGhAQGiwkHyQsLCwsLCwsLDUsLSwsLCwsLC8sLCwsLCwsLCwsLCwsLCwsLCwsLCwsLCwsLCwsLCwsLP/AABEIAMUA/wMBIgACEQEDEQH/xAAcAAABBQEBAQAAAAAAAAAAAAAGAgMEBQcBAAj/xABAEAACAQMCBAQDBAkDAwQDAAABAgMABBEFIQYSMUETIlFhcYGRIzJCoQcUFVKxwdHh8GJygjOy8UNTkqIWF1T/xAAaAQACAwEBAAAAAAAAAAAAAAABAgADBAUG/8QALxEAAgIBBAECBAUEAwAAAAAAAAECEQMEEiExQSJRE4GR8AUyYXGxocHR8RQjQv/aAAwDAQACEQMRAD8Aoo0p16XzCuuRisFiEMtvUmA1Ek61It2qMJYxtTvi1FB2piSaqqsFFgZKWpqtjmqYktJJEaHXavJJUWaSuQk0KJRKlNMKd6dZDio2DmihT14+1c02fJxXZY8iu2VtynNBitEm80ZpBkCoEFm0bYIrTeF40dcHFQeLdGC+ZRQXRNoMwJtSJ1r0T460iSYGgrQHwNctSbcYpqOn1WmsYfY7VXypvVgq0xLHRjIKYm3SpJFRDKEGWIAHUk4H1quk4rt+YJGWmc9FhUuSfY9PzqxJvoNNj+orQxeNvVjxFq9xAB4tlPHzdDL5M/DY5ofW9aVDIFXY+ZQ4LgevKQCR7iteOEl2hlFnmam81b6joLpbx3UbxzwPhTJESfDk7xyKQCrf56VSE1aAmwW/NVnZ6MSardPucGjDSbtTisGozSgVTk0S7HT/AAxmpY1YJtmvXd0Cu1CN/wAxassWsnLFTTEyS1wXFLnjqG1b0rNKHmfNS7UVXxtVrZUJ9CkwRbVCuI6uUG1QrpaoT5IiujFWNnblqjRqM1a2U4SjIZsn2/D5IzXZ9MEdWVrryYxtVbrF9zdKWhHIXaQqaau7VQapI78r3pi51Uk0dom4umtx2poxkVWW+pVcWt2rDelaCpJkjSdWMTUZJOLhd6z+7iHUVbaFqhj61EqDdD2u6YIwTQZNN5sUX8R6r4i7UHQRFn3qWI+WXFguRU4R0m2CquSQABkk7AD1Jod1ri8AMLZefl6yEHkUdMgd/jsKEYOTpFkYN9BJc3McS80jKijuxx/5oSv+LTLIIbOMySOQqltgSdhhcj8yKCNU1WWZssxc9Mt/ADoKasbWSRsJ9498779N/StkNMo8yLo4kaFrfDsEMXPqV8r3BBIt4WD+GT0HKud/fAHx60CSwtGVcAoDuhz5iMDfbcZzWk8N/ovhZF/WXfnbfCnAX1GfXep2rfo3s0B5RJ83b/OlU5PxLT4ntf8ARGvHpZvgFNP1m+1fkspbiLkXLK0wUbgd3Az0z9apNa0yXT52TnQuNuaI5Ug1da9wcIkLRE5HUE5AO56n2FVtnwvcS2cl5zr4cZwy7Fhg4OR27VtwZ4Zo7oMqzYZYnUjlpAVEOLgrDcsqzAlginmAJkUbNy/eHpjtS9a01reeWFiGMbleYdGA6MPiMH51VxadM0LSDPhIcE4PLk4Hw71cw2Ez2y3DDKcywls+bm5OZCR1wVGx9qeRRJFVkirGxvitNC3zSjaGqMkVJUypxsJLLUObqasfBUjNB9uWU1cQ3xxXLy6aSfpM8sbXQ3PNVfLJUm4hNRv1cmujGjUcjerSylqHFZn0qVHbMKEmiF1FPtUW6mpESNSZLZjVPFjJDKzb1Id8imBZtUyC1NNwBlUbhlNPrqRPWrNtK5u1MPohHaqZzSM8uCBJLmozKatG04jtTZt8VW86K3IrxkU7DcMDUgw5rn6pS/EFslxXRNTIZKiW0FOupWlWb1URT5CWw0wSiqfXo1t3VAC0jfdjX7x9z+6vudqgDjBo1KwFQRnmlfdEAG5A/Efc7ZPc7UMatxUMOltzPJJvLcucux+nsO+BjbOARvx4b5ZvxY7Vsk8RauE8k7hz18GI+QDfBZurbjvjOc4HeXwJokWqyMs8y20EQDeGpVXlJOMlzt+W2RigFbYsdsuxO+Mk5+NPvp8i7lSO/rv8BWuLhHg1fCk1wgv/AEj6RYW0iJYusnVmKNzgegLZOT8/WhLT79oW51I5u22d980ScDabpk3P+0bmWFhjwwoKoevMWIU9NvSq3ivToLafFnMs8eQQwIYD05v7075RXF7XRcafxXqsuPCV3G2MRZA69CMAir1Nb1wjL26kEHPOqrjqD1bY0W8PcV2b20f20Ub8o5lJVdwNxjPXrUoXMEpyHRwQfusCDnY9DtjevNanVVJp4V81/o6mKF9yZnesatqDQsstugQqMlCPh3PfNC9jr0sdvJbb+DI3Mw3zkeuOo2o6/SBeRxwFEIJYAbHHr6Z9t6quIP1eHTLK0h5XuZiJpmAGV5/uoSf9w/8Aj711/wAMluxXtUf2MuupTSuwS/aZWDwgcKW5u+e9Xf7Ymupj4hGBDCnKg5U+yUKu3rua9PoKSNIisI47S38WeRsEFxsFUKTkliF+prvASs36yeVTziNSSuWXDFzyt27A+1bcjqLZhdUS47epHgCp8lkR2ps2zelY96KyEtsKc/VqlR2zelPm3NK5gZcTaDntXI+Hvajr9WFKFsKouQtgXa6QjFgpVih5WAIJU4BwwHQ4IO/rUo6CPSrjVeHxIwlibwbhRhZVGQwH4JU/9SP2O46gg17TdT5m8G4TwbjH3c5jlA6tDJ+Me33h3HQmO2uA2VCaIPSnhoY9KvdQsS64Rijg8yMOzDpkfiXsR6H51zTbnxAQ68kibSJ1wexB/Ep6g/zBASmSyj/Yg9KUujj0okMdeEdTkFlJFpgHapH7MB7VaiOlhalWQH5tDU9qqrzh09hRty13kFL8NCOKMwuNFZe1Q2Tl6itWmslYdKCuMYIraMySMFHQD8TH91R3NJLE30I8fsDrTogLMQqjqTQZxJxTzkogKp9Gf4+g9vr6VU67rjTHqQvZew/r8fpUXSrEyuObpucn2z/StuDSRxr4mTs06fS3Je4qG3luP9o/+P8Am5q+tNDRFy/mG/qF26/Ht19RU61gYIFQAYH3jvn3x3p06PzffLt7HZfoP50mXUuTq6R6LBpYwV1b/Ui/tOGMcsa59kBJ29x06UgXc8vlWHY9OfH5Ad/er2109AoAULjr0Hx271GutWgizzNk+g8xOPUVRHJb9MbZqkqXqlSB+50W4fPMV/2jf6Ab1VnTgr8ruqgbk4zkew/vRGddLH7OJyexwQPWh2+SV5OZo2BPQAZz/m9b8E8jdSpfQ5uohiq42/qarH+jKzVAzPLIcBieblyDv0A261VcTcHWVvbyyoj5QDGXffIAJ37bn+9PWHE+pJGFeyaRAAM4Ktjbfvk0P8X8UC5QJ4LROp5jzk/Lt7fnXOxY9Y8yudxvmn/YaTxRg+OfHAi94OeCxS8nlCeKfsoBu++4JJ7cu/0zVC9pIqLITgH7mc8xHr8KvOJ+KTf/AKqr5VYI1QjPlyMBiBnuABn27Uq11uMNcSBG5wgitiQGWFTlWblOcvy7D0zmu8cm35B1dlIO7Meh337dx/hrc+GeDEtIAgJdmw7se7lRkD/SMYGaFeBf0cy+Ms94oWNeWSNCctIxGVLL+EDY4O+e1a6awarLfpRVOXgHn0YelN/sMelEZrlYyuweXRB6VyTRR6URVw4oMDY4KVTfNSgassh2mLu1SVeWRQy7HB7EdCD1BHYjcU8aTmoQgqZIdm5pY+zdZUH+oD/qD3Hm9QetOtGknLIjDI+6677dwfVfb+dSc1FltBksh5HPUj7rf716N8evvQsg/DLnYjDDqP5j1FO1WvcbhZB4b5wrDdGPs3qf3T+fWn4LjJ5W2YduxHqPb+FCyEvNcLU3mvZqbiDnNSwaYFVnE/EUNhA00p9kQfekfso/r2FGLbdEQrijiaCwh8SU5JyEjH3pGA6D0Hqegr544s4jnvpjJKeY9I0XPIi9cKPT8zio/EnEM17M00xyTsqDPKqjooH7o/M1L0HT+X7RvvHcd8D4fCtqisMd0uzbptO8kqXzZM4XSCJJTdW7SyMjiNtiFJXC7Hpv3Hb4UrQ7UqDzg5OxPoQMj5Vb2ynt0PUYzn61LWA/wOMb+2w+NY8usc1tO5h0sMT3CYYsb98bZGx3/wDNLvtWjjXzuAcAle5X05e9R76/ZRhAitj70pAA9CFG5/Khy5gjkfxJ7tSRj7qM3yHbahh0ksnM+ELn1kYcR5ZaQvcXrfZkwReufOwOxx0qzs+HoYgfIxbpzMMkn39KGpNWhTZbmZsdMKigdP7/AErlvqEz/dNw3pyqzDHc7DftV89JkqotJffZRHWY7tpthdHCBvsMHbHX/OlVfFIbwVlQ8pVlJxnZs9/qKqZJpAPNJPGfR4mx065xVfdXDMCPHDqe2++PUY2oYtDOMlK0Nk10JRcaZtek3xlsEmJy3h5Yrvkhd8Y6H296CdHs4f1S91CfMjqTDCDy/ZuWABZT8V+QNCWicRXFoGWJsxvsVPmB2x33FNWert4c0R3SUhiNwAwOx/lVmj0fwJzfv0YtRm+LFJE1dF+zUYDXE0ipHGpDNhsYJ5dsEkD/AA0/w9oEjagloGUmKbMjIcqPCbMhDY3G2B8qrrPV3iNu0fLzQuzDIBGWOxI6H51s36MNPgFnHcKoM0wcySEYb75wmfQYHzzWnPkUIWY5toNCaQa4WpJauXZmO14muZpLGlbARrq7C1XtrIrupwk9KG7iyfNUyk7K5SaDstSlakAUoCrrHHM1yuA100bCczXqSTXQaWyCZEDAggEHYg7gj3FQZ7RlGUyyjcLnzL7ox/7Tsem3SrDNc5qlkGbO4Drn+o/I7jp0PQgjtUjFAGs8d28M3kLLJHNJHPEwxzqisAykZ8xITlPT97HYig4utDEsjyrGGTxOV2XmC5K7hSd8qRjrVjxzS3VwFplzdXCRI0kjBURSzMegVRkmvm7jfieTULkyElYkysafuJ7/AOpu/wAh2o//AEncXRzxi3t5FaLlE0zqdm7xRD3JwSPh71m3DnD8t9MIY/L+KVz0QH+foPXNa9PjUIvJPgtxQbfHY5oNtzK2B538ue0cf4sH95vu/wDmj7TuGpGUZAjUDdn229h1+tFGj6Fa2i8sS8zKAGcjLfL0+VZ9+kHi15XNrbkhc8rlc5Zjt4dZnklqp1HpHYhJaaHHYvV+I7a38kP2zrtzE4Tt0X+9VUUl/eZ5R4aHvjkGPXHU7fzq64Z4LSNFln80hwQp3VN849zmie7kiiXmYhFHckCmefHi9OJW/cXbkyc5H8gUseDY8fbzMzeg8q529N+3rSb/AIPh5o0iGWYnvkMFBOPNsW9silX3GEZbkt43mb2Bwflgn8qhNpmo3DK55YQM43PMgIIzgZ3wTT4p5VNSyul7CzjBxcYK2CQjME4Dj7j77b+U75H8q23T9ZtpIl8IIFwAPDICjHbl7Vnw4Cc7tPl+ueXI3+JyaG9V0yW1k5XyVyPMoAB/ocVbkWPU8Rl0VweTBy12bDcMjZBwc+4/p0oE1uwS0njnCBoScSrhWXB67dBV1p3B1u0SSB5jzKG5hIR1A9KRfcMxleXxZ8ehfmHwwwNZMMseCd739DRkUskacQU1vS44pyEyYpVV4GOAQTjCk5xjqPpVtfQ2q2Craown5yLxX8zxkYC8uB/0yc7/AC67VE1Xh9o4SUlZ1TLeG4yBtvy46GqUyzpGk+SA/MgZTk4GxVvbA6H0rrwywyK4s5s4Si6ZO1PSuQs0YLRwBFlfbAkkDBQTnuQd/atw4EtDBp9sjAgiPmIPUFyX39PvVk3BGu4uoY7nBiNyJXUqMGXwnjjZv9ILA46d63Bpawa6XSKcsnwhbS0gzU0xpiQ1z7KLJZua5+s1WO5risaFgsszIDTTRqajoTToqdkLFWrpakikOacI4JKVz1GzXuapZCRzUoVGV6eDUEQWTTTtXS1NsajAzE/0t6K8dybhFPLIAzEDow2JP5UPpz3t3DBHGkDssNvy4xhkUKzvn8R3J+FbhxJoAu1T7Ro3TmwwAYFXADKynqDgdx0rGv0h6XJaXvOGJ51VlfoSVUKx26HYH/lXU0uZSioPtF+OZXa5pr288tszpIIWO8ZBSQ9m/r6YxWl/ozjjgs1bGZJSZHYjrn7v5fxrNtSsDEqLLgc6q6yhThlYZCE52wc/QVoFhxBZraxYkwyRqrKOoKjB2+VJroylBRivJu09JuRB1jixrJrqNlLGQ89u3bDDlbPwxQzwSsCs91cuAFYhQT95yMs2OpO/aq7iG8e7uz4YL5KxxqN8+gHx3oz0z9HaRxhpyzyHGUXyovtnqcfH5VHGGHFUuG+6BFynPjmiNrPHqYxCjMd922GO3l6/woetZluG8S8uMKDtGp3+Q7Dt/OtJtuHYEXAWJR8Fz9OtRLzhC3mUkALIDs6ALjHT4/Ss2PUYY8JNfr5NTx5Hy3f6FRYa9bRIFtreV1HQpGST78x608/EU5+7Zze2cL9anx2d6gxyRTBduZW8JtvVTt+dR5NZkTaS1nXfqAsg6+q0tRk+Ffz/ANFltLuvkQ/23eZ2sjv6uP6VQa/e3civ4lvyqeUnys3KUzhlYdDvRL/+VQZwxZD6MhH8qdTiG2Yf9SPBGME4yPhVmOUsbtY/5K5pTVOX8Axwhxk1qpjlDSId1wfMvthuo/hRQOKLObdZeQ9xICuPmRj86A78QmeIw45WcBtzgHxMb9sEb7VqN5pkDKA0UZA3wUA7VZq8eJNOS79ivDknTSfRVpIsgPIyupB6EEdPbpQosebCeIgB4LjmCg+YI+Acg9RvsfaiOfRLUnaED/YWQ/kaGde0xYAZY5H3ypVtyQ3UFh1HxqaLJihJxi3z7g1EZSSbXQvT9OE2eVsMLOSVQRgyPbjLouOrcqscf6a3fC4Qo3OjIjq226uoYHbboa+d7a6mg8NlLREHxom6YJ2yD3Bxj3xR/wDos4jYubaRvJys0AP4OU5eMH93ckCtGrhuhfsc/JG0acopEi0sSCvEVx+jKRjFXRFTrsBVNqWrBehoxi5MhPmuFWq6fW1HehXUtZJ6GqKW6djWqOn45CbWr1xzTCtXS1ZyWKzXGrgNKzQIIBp1XpBpHPUIP89cJpsGvc9CwFPw7xXb3jMkZKyLk8j4DMucc64JDL8OlVv6S+Gzd2/Mi80sWSAOpU7kD6fxpnRNBhuLKIbxywSTrFNH5ZYmSeRdj6bbg7GnLrV9Ss0bxoUu0UZE0R5GwOpkix/21fVTuHa9x13wZWdTuZ7IwmLnijcFZACWiKg+Xbsc9+lRrAwSW/hqjG7MnKoH3WRunY75x6daLNO4ps4LqUxg+BcrzPGVKmKUghhjuDnIIoG06ZhcK8QKv4oaMD15sqK68XaTZqXJLsoJYblFR1ikUnlZxy+cjBUnB3OSN6NpNeu4sfrVuXH76eYf2pmGy/a15dJMngStEnh53CzIOmcDYjHyIpjh7U721mazuIzKU28Nj9oAOpjYnzrjJx9KzZ9s7jw2vBpxceastdO4lspB98Rk/vqF/wDsNqIrOCNxzK/MDvlTkflVDNolhf5KDllA8yjMco/3J3ob1Xgi5gBa2ZpAOqglJB8gQG/jXNeHFN0pOL9mbN04q3G1+hpS6buRzNg+hHw9N6UNPIBHMT6ZAP51j+kPfTN4cdyyv05HdlJxsQMjr+dL1AanbkLNLcRqSMuGZkA9cjb5HFB/h8t1fEVk/wCRGr2s1OfSy3Uqfio/nVTd8HxSdY4snbIXkO/fK0O6Ro89yvNHqTk+g5+YeuV5sj/xUy64Y1LBCXpfthiR/Wl2vHLb8an+zQ79Stw/j/ID6pozLdm3j5XJYKu+ev8Aqo6h0bVrdVAZJlAHlfORjqA3f4k0Dyi4sbpWlXEiMrebcNg+o659a1nS+Lbe8Ucj8kn/ALbHDfLs3yrbrM2WEIuCUo1yzNgxwlJpun7AzPqbJj9ZhkgPrjmQ/wDNenzqq4wuFeGPldZFZx5gQeX+f1rQZc5IJ29D3rNONo4vHWOBPtCRzBRgMSfLsO+/Ws2iyQy5V6affHRdqMbxwbuy041jhe+gjiwIkt4gTvg4UuxA3236Uvg/hqUR/tA4WJGJj33kZm8LYenU/wDE0LXQnt2j8YcrKuFBYMQpyMHHQdRvRHo/E8z2aWbcvhRMWXA8xyzMAT6Au31rtZPys5EuIh3p+t5OCaKILgFc1kNrdkNRlpWokrXLyYU3wZCy1rUeUHFA+pX5YnernWnJoZMZZsVfCCggjaKXNEGmaMWHSpOh6PnBIowtrUKMVlzZ/CFbJKUsiuoKe5aroJGzXOelyCmDSMAqSWo4l3p4pmki3oMI+jbUiRqWq13kqUQoeG5OU3Mf7lzIflMFnz9ZD9KuZ/MjKfxKy/UYqktZY1ubmQkrl0i3PlfwUHMQPUFyp/2VZaZfLNzcoI5TjfvTzT7I0R9DtIprKASxo4MKKwZVOcKFP8KzP9IegfqV3FPbqFjYhwAPKskZyV26Ajf60QXWrzREQRPyrE78zL1I8QkL74BxR5obmWBHfBJ5t8DsxA/IVdGUsUt66HjKnaMU0y8liuop2ZueVmMhIIAZ8lRv7KKN+OYf12FLmLy3dv51ZNmYDBI+PcfD3q3/AElaeslqucLieAFsbqrv4ZPyD5oN4T1vnBRj50PKwPfBxzVMmSUmsy8dm3Bk3Lawl0EWutWwlz4F/EAryxYV+cDAcgfeVsD55Hak/tGW2kWHUMKzHliuFBEM2Ogb/wBt/jtQhqaTafdC8tsCMkc6LsMH7wYZ6E7+xrUrW+t9RtQWCyQyggqw+6w6gjqCD3pc6i0pdxf1TOhhk+l3/IKcQ8LQ3HmH2U4xiRdt+ozjZvj196rdL4glgcWupKN9kmbBVwO7HoR7/WrC+il0w4bmnsCfK/3prbrt/qQbVK1CzhuYsEiSJxlXUrnfuD2Iqndtio5PVDw/K+/YvSt3Dh+V7/fuVN7wbHkTWUphfcjlPMhB329AfbaoS8WXNowS9iLekiY83v6E/Q+1NRz3OlMFkPjWhOxA8yZ/7T7dD2xRbBLBdR5UpJGw7gH5EHofamyXFL4i3w8Pz9f8gik/yemXt9/2APiLWItQurZIlz5grFhuQxBIPfsaNda4RsXG0fIwxh4zykEdz2Pas+444e/VJFkiz4THb1jbrgH0/hRDoPGIlRYrvMbgDkkIIVwNstnp8elW5YTeKE9M3S8eSvHKO+Ucq5/oPGG+tQQD+twj12mQLv8A8u9UnDWsxJqyTlcg5AWQcoEmMDPpvn50ateNDGxG6kdR3A3yO1Z4ujXF94l4OSK3U4aUlcZXYZXOSem9P+Gyc5OUoq/df3RXrkoxSv5EZpjJJcXE+TIr7KdxzuxAB7gD09qubnhqSwKxzFfEeNJCqnPIGGyt6NsaEGuCBIFOQ2Azb4blOQcnoaO31OW/fx5cF3Cg4GAOQBcAfKujndROVlfpIdnASaJrN+QVIstKCpzGqq9l8+BXPTcmZidePzjau6RpeWyRVjo1hzqCav7a0CVM2RpUFjlpbhBTzNTbtTfPWGhCQstPCWoKGngasUiWLkemeautTTGg2QkxyU74gqv5q6slCyWTi9JluVRWZjhVBZj6BRkmmVagv9It4V8NVY4IIkVTvysV6j0IDfSnxrdJIK5ZAuLvKQMQeb7SV9wTzXEjSkfIsB/xq10TUTBIw6q5zj3GQMfSg7VJwW9hjB9upqZc35wN8dRtnPt8u9a3GxmKuwRzltmZySPfJJA+ZrUeDpA1pEf93152zWZeL4mC2eblwc9/T54rRuFRyWsY9mI+BYmqMzqIBzjWBJLOdTvyJ4vKDgkxedfzWs91bQEs76NS+IbxhySgbwSjIQZOzKecA9NvhVrqWqrNJI52UqYQMjBALAsT1zg/n7VZatpy6jp6b4kCBkYYJWRBhl+oINPBvFTl0+/mWRlt5Ke6ikhke2uFHOo8yncMh6Ovqhwd+xGO1D1lePpU4IJe1mbcfuH29wPqNvSizTbz9r2KqzFdSsmOT+KVNudsD72VGQp6soHQ0PyXUMpMMn3ZB9m5XkWZWOFIGTySdRy5OCOtXS07xW48wfaOjDJf7mgW9/HJHnyvG4z0zsRv7YxQRqNnJpjs8I8SzchpIRk+GCd5I/QDuO3w6V+gXj2Ewhl3gkJ8NyPuk9j8f79zg6uk54yF8xXzoDuGGPOvuCP4CsUl8GXvF/f1NanvV9NFfa3ccsYzh4ZBlSRkEHswNDGq6RPYM09k2Yju8J82AO+O4/Me42pbp+oOJEObGdun/wDNIe3suc/51JLeYbA45ex7b0lywSuPMH4+/JcpLKueJL7+gB65xh+txLAsIBkZASTkA8w+6MdPetCvdKgaFIpEV+VQMEbjAG6t1z71l1xocj306W6jEbc4GQACcEAH45o8tuJI548S/ZTxDDKfKTgbkfTpWvU4rhF4OK5pdqyrDk9T+L+36cAfxC7WYMUUpaKTI5H3ZPgfTp/eq86kf2etuGIPjl2XJww5SA2OnfG/8qudHjglW7vroFxFyrAOzPnHmx8t/cGqO+gZuaZhHEXwUhAILA9GC9l2653xXTwQcYLd35OfmmpSddeC/wBB4YN8Zo0ZIIbZFLtylzJKchVAJB3IYe2OhzRPp2gC3VV68o64xk99qrP0UWMmZZmBCthAD+I5yT8v51oF9GOWufq9Rc9i6RjyS5op7y7Cx4oGu5/Pn3q51iYgkUPTb02KNKxAz4d1YDAowhkDDNZXoqnmFaJp0mFGazZ5citli8VNGOu/rQpuS4FUNoAzG9OiWoi0hyaVJiomPOKiSXFNb0gxGjQaJC3Fca4pMVvXJbU0Gh1AmW8+aB+L7l2dw67A46Dt905+Hf40Y2kRFO6npInjK7BseVsZx7Edx7U+Kag+RlB+DGpST0Pt/appk8nuQP6fwq51fhp4mwyPg588YLR7dztt88VSvblQNwwHQjtW5TTVoD4JjyYjAGMnqcen8cUR6RxAYrdotyeQlW/dLEj+9Cdw3l/3bA9vcfGpMs3kCjsB8SRRcU1yARdz4UKDjH8ep3+lH/CFrLEnKwPI8cUoyfuysuJVHfBwrfFmob4O0+OeXMmCI/NyHoxOAPkCDt8K0VRWbUZP/IGwL4q0qW3lW9shiVT9ou2JFOOZW9jj6/Kh69u4tRjfw4zb3SySSy2/WOQ5YmWI9pN8MMb7e2dVniDKVPQgg/OsqurhPGcRsPsmPJIDyk7kZB/z+FW6XVSitr5X8DwyOPfQOQ6oHAt5mJiOwlIJaI9iR+Jc49wM70aaNfT23LBd5B/9KXqjjbHm/rvQ7Z2EAlVnYquQxHX8WQNsZB/ga1m1YMN8H470dVlhJVXBctU4u0DogSTxbeRfs5l5lB6A98H/ADpQJe6pc6fz2zANjaJ27Keh261qGpaVkq8JCOpyFP8A029Rj8JI7j55rN+NLhncRzRmNhzYB6HON0b8Q2HT6CjpIxl6e17Ps0rUqatcMf4ejFqrtK+ZZxk77Z3ONu5yar7jSppo/wBcnkWKNywjDY5jjOM+1RdJv/B5iAGlYcqSOcqg6dD2qM8MgZcjxVzhOZW8LOT0B2I2rbiwKEnNvlkyZt0VFcJDMF6RCYAfszJzn1OPT226Ub8DyW7rcPLErO7hE5wCscQGSFz0YnGfhVFrekwiQCOUygAc7cgROfuEA7f5vUyymEYAXYChmypx2pmSeRVSNRsXUgAYA9BsPpT92m1Bmi6vgjJoxhuQ61yZY9rKAF4gj3NDsaEnFHusWOc0NvAEatcZpRpBsuuHtL6GiN4MCoGgXS4xVxI1YsqbfIskVrKRTMzmrNgKhzx1S0KLUUvw6eRKcZKtSCkRvDrhjpbGnFFQNiYqkBQabC08gqB3HljFSI6ptW1dYHiQ/jJyfQdBv8SPpQxfcdSc2IUAUd3GWPyHSm+E5DKTXJoeKzvi/TFjnPlAWUFlI2wRjmX37H507Ycczcw8RVdc+YKOVse29L4v1CO5SJoskozArkFgrAb+U77qKaEHFglOwPaPlPKSCAQR8aTKCTgdqcnt9ydx8c/0pcHKW3z7dt/XrWsBacPia3uI8Id/K2QejYH9K05Voe0rT0iwwLOcDDOc4HsvRaf1zUzFbyMDg4wD6Fts1iySU5UgWU/HPEQRGghPnbyuw/CO6j37e1Z/YpuQQDnGMkjGKfPnOfU4FRpTljg7dsZ+FaoQUY0hq4JtwyjcjB6bHIA6dx/PtWgcIXJkiHN1Q8vyAGP89qzQRk/i/Pf16Ud8AzNySKTsCpA645gc/wAKqyxpChdItRb7TIp0KSorqezDPzHoafeSlxvWO6fBAS//AFvZ8ykGXAOSvPkN7E4zj4Gp13w1CP8ApxquBgYHQelEfPSWer/jzfbY29vsz2+0MjtVNPYsK065iBqDJpintUWVoRmcxsyGiXSNZxsTU2/0H0FD1zprIdquhkjLhhTC+a/DrQtqbHO1N21yw2NSJRkVphjj4GSPaRelTRWmpAjrQPjBp0XZFDJg3BaDVL0HvTvPmg6G+NWdvqe1ZJ6doSgljc1KztXq9SAIsteRq9XqUA6Gp1Gr1eqEBrja48Nrd8BsM/lboc8vWh7WLFAzug5QcMF68uRkjPp8u9cr1bMX5SzwVi/x70/E4zgKBjBzgEktud+w3r1ep0uRCWig9ehByO30qPfQqrIwAHNgYAwBjvXq9QY4eaPJzRLntt9KY4piBtZc9lz9CK9Xqxtf9gvkAreBfCL9xkD2yBn+NRzbgDNer1a5BkIAwfXYH36Zo24GGVkPclR9Aa9XqpzflFCVqUpr1erCiCi1I5q5XqdkEuaSr16vUADoOaZurJGG4r1eow7GQMahYqp2quNer1dLCxhhhvSXWvV6tQw0aZaYiu16g+gM/9k="/>
          <p:cNvSpPr>
            <a:spLocks noChangeAspect="1" noChangeArrowheads="1"/>
          </p:cNvSpPr>
          <p:nvPr/>
        </p:nvSpPr>
        <p:spPr bwMode="auto">
          <a:xfrm>
            <a:off x="635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 name="Isosceles Triangle 5"/>
          <p:cNvSpPr/>
          <p:nvPr/>
        </p:nvSpPr>
        <p:spPr>
          <a:xfrm>
            <a:off x="368300" y="1268760"/>
            <a:ext cx="8352928" cy="4104456"/>
          </a:xfrm>
          <a:prstGeom prst="triangle">
            <a:avLst/>
          </a:prstGeom>
          <a:solidFill>
            <a:srgbClr val="941100"/>
          </a:solidFill>
          <a:ln>
            <a:solidFill>
              <a:srgbClr val="9411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3915077" y="1912439"/>
            <a:ext cx="1224136" cy="938719"/>
          </a:xfrm>
          <a:prstGeom prst="rect">
            <a:avLst/>
          </a:prstGeom>
          <a:solidFill>
            <a:srgbClr val="941100"/>
          </a:solidFill>
        </p:spPr>
        <p:txBody>
          <a:bodyPr wrap="square" rtlCol="0">
            <a:spAutoFit/>
          </a:bodyPr>
          <a:lstStyle/>
          <a:p>
            <a:pPr algn="ctr"/>
            <a:r>
              <a:rPr lang="en-US" sz="1100" dirty="0">
                <a:solidFill>
                  <a:srgbClr val="FFFFFF"/>
                </a:solidFill>
              </a:rPr>
              <a:t>Specialist outside agency involvement and 1:1 teaching and support from a TA</a:t>
            </a:r>
          </a:p>
        </p:txBody>
      </p:sp>
      <p:cxnSp>
        <p:nvCxnSpPr>
          <p:cNvPr id="8" name="Straight Connector 7"/>
          <p:cNvCxnSpPr/>
          <p:nvPr/>
        </p:nvCxnSpPr>
        <p:spPr>
          <a:xfrm>
            <a:off x="2771800" y="2996952"/>
            <a:ext cx="352839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484424" y="4293096"/>
            <a:ext cx="612068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771800" y="3356992"/>
            <a:ext cx="3600400" cy="646331"/>
          </a:xfrm>
          <a:prstGeom prst="rect">
            <a:avLst/>
          </a:prstGeom>
          <a:solidFill>
            <a:srgbClr val="941100"/>
          </a:solidFill>
        </p:spPr>
        <p:txBody>
          <a:bodyPr wrap="square" rtlCol="0">
            <a:spAutoFit/>
          </a:bodyPr>
          <a:lstStyle/>
          <a:p>
            <a:pPr algn="ctr"/>
            <a:r>
              <a:rPr lang="en-US" dirty="0">
                <a:solidFill>
                  <a:srgbClr val="FFFFFF"/>
                </a:solidFill>
              </a:rPr>
              <a:t>Targeted interventions to enable children to close the gaps</a:t>
            </a:r>
          </a:p>
        </p:txBody>
      </p:sp>
      <p:sp>
        <p:nvSpPr>
          <p:cNvPr id="14" name="TextBox 13"/>
          <p:cNvSpPr txBox="1"/>
          <p:nvPr/>
        </p:nvSpPr>
        <p:spPr>
          <a:xfrm>
            <a:off x="1709682" y="4612486"/>
            <a:ext cx="5760640" cy="646331"/>
          </a:xfrm>
          <a:prstGeom prst="rect">
            <a:avLst/>
          </a:prstGeom>
          <a:solidFill>
            <a:srgbClr val="941100"/>
          </a:solidFill>
        </p:spPr>
        <p:txBody>
          <a:bodyPr wrap="square" rtlCol="0">
            <a:spAutoFit/>
          </a:bodyPr>
          <a:lstStyle/>
          <a:p>
            <a:pPr algn="ctr"/>
            <a:r>
              <a:rPr lang="en-US" dirty="0">
                <a:solidFill>
                  <a:srgbClr val="FFFFFF"/>
                </a:solidFill>
              </a:rPr>
              <a:t>Universal Needs-Inclusive Quality First Teaching for all pupils at Woodside</a:t>
            </a:r>
          </a:p>
        </p:txBody>
      </p:sp>
      <p:pic>
        <p:nvPicPr>
          <p:cNvPr id="5" name="Picture 4" descr="Logo&#10;&#10;Description automatically generated">
            <a:extLst>
              <a:ext uri="{FF2B5EF4-FFF2-40B4-BE49-F238E27FC236}">
                <a16:creationId xmlns:a16="http://schemas.microsoft.com/office/drawing/2014/main" id="{E54B8313-FE18-B6D4-5BC3-805778EDD6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3928" y="5519010"/>
            <a:ext cx="1403934" cy="1330227"/>
          </a:xfrm>
          <a:prstGeom prst="rect">
            <a:avLst/>
          </a:prstGeom>
        </p:spPr>
      </p:pic>
    </p:spTree>
    <p:extLst>
      <p:ext uri="{BB962C8B-B14F-4D97-AF65-F5344CB8AC3E}">
        <p14:creationId xmlns:p14="http://schemas.microsoft.com/office/powerpoint/2010/main" val="2067405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2336" y="620688"/>
            <a:ext cx="7704856" cy="5040560"/>
          </a:xfrm>
        </p:spPr>
        <p:txBody>
          <a:bodyPr>
            <a:noAutofit/>
          </a:bodyPr>
          <a:lstStyle/>
          <a:p>
            <a:pPr>
              <a:lnSpc>
                <a:spcPct val="80000"/>
              </a:lnSpc>
              <a:buClrTx/>
            </a:pPr>
            <a:r>
              <a:rPr lang="en-GB" sz="3600" b="1" dirty="0">
                <a:solidFill>
                  <a:srgbClr val="941100"/>
                </a:solidFill>
                <a:cs typeface="Arial" charset="0"/>
              </a:rPr>
              <a:t>Four Areas of Need</a:t>
            </a:r>
          </a:p>
        </p:txBody>
      </p:sp>
      <p:sp>
        <p:nvSpPr>
          <p:cNvPr id="2" name="AutoShape 2" descr="data:image/jpeg;base64,/9j/4AAQSkZJRgABAQAAAQABAAD/2wCEAAkGBxISEhQUEhQUFBQVFRQUFRUUFxQVFBQVFBUWFhQWGBQYHCggGBonHRUUITEkJSkrLi4uFx8zODMsNygtLisBCgoKDg0OGhAQGiwkHyQsLCwsLCwsLDUsLSwsLCwsLC8sLCwsLCwsLCwsLCwsLCwsLCwsLCwsLCwsLCwsLCwsLP/AABEIAMUA/wMBIgACEQEDEQH/xAAcAAABBQEBAQAAAAAAAAAAAAAGAgMEBQcBAAj/xABAEAACAQMCBAQDBAkDAwQDAAABAgMABBEFIQYSMUETIlFhcYGRIzJCoQcUFVKxwdHh8GJygjOy8UNTkqIWF1T/xAAaAQACAwEBAAAAAAAAAAAAAAABAgADBAUG/8QALxEAAgIBBAECBAUEAwAAAAAAAAECEQMEEiExQSJRE4GR8AUyYXGxocHR8RQjQv/aAAwDAQACEQMRAD8Aoo0p16XzCuuRisFiEMtvUmA1Ek61It2qMJYxtTvi1FB2piSaqqsFFgZKWpqtjmqYktJJEaHXavJJUWaSuQk0KJRKlNMKd6dZDio2DmihT14+1c02fJxXZY8iu2VtynNBitEm80ZpBkCoEFm0bYIrTeF40dcHFQeLdGC+ZRQXRNoMwJtSJ1r0T460iSYGgrQHwNctSbcYpqOn1WmsYfY7VXypvVgq0xLHRjIKYm3SpJFRDKEGWIAHUk4H1quk4rt+YJGWmc9FhUuSfY9PzqxJvoNNj+orQxeNvVjxFq9xAB4tlPHzdDL5M/DY5ofW9aVDIFXY+ZQ4LgevKQCR7iteOEl2hlFnmam81b6joLpbx3UbxzwPhTJESfDk7xyKQCrf56VSE1aAmwW/NVnZ6MSardPucGjDSbtTisGozSgVTk0S7HT/AAxmpY1YJtmvXd0Cu1CN/wAxassWsnLFTTEyS1wXFLnjqG1b0rNKHmfNS7UVXxtVrZUJ9CkwRbVCuI6uUG1QrpaoT5IiujFWNnblqjRqM1a2U4SjIZsn2/D5IzXZ9MEdWVrryYxtVbrF9zdKWhHIXaQqaau7VQapI78r3pi51Uk0dom4umtx2poxkVWW+pVcWt2rDelaCpJkjSdWMTUZJOLhd6z+7iHUVbaFqhj61EqDdD2u6YIwTQZNN5sUX8R6r4i7UHQRFn3qWI+WXFguRU4R0m2CquSQABkk7AD1Jod1ri8AMLZefl6yEHkUdMgd/jsKEYOTpFkYN9BJc3McS80jKijuxx/5oSv+LTLIIbOMySOQqltgSdhhcj8yKCNU1WWZssxc9Mt/ADoKasbWSRsJ9498779N/StkNMo8yLo4kaFrfDsEMXPqV8r3BBIt4WD+GT0HKud/fAHx60CSwtGVcAoDuhz5iMDfbcZzWk8N/ovhZF/WXfnbfCnAX1GfXep2rfo3s0B5RJ83b/OlU5PxLT4ntf8ARGvHpZvgFNP1m+1fkspbiLkXLK0wUbgd3Az0z9apNa0yXT52TnQuNuaI5Ug1da9wcIkLRE5HUE5AO56n2FVtnwvcS2cl5zr4cZwy7Fhg4OR27VtwZ4Zo7oMqzYZYnUjlpAVEOLgrDcsqzAlginmAJkUbNy/eHpjtS9a01reeWFiGMbleYdGA6MPiMH51VxadM0LSDPhIcE4PLk4Hw71cw2Ez2y3DDKcywls+bm5OZCR1wVGx9qeRRJFVkirGxvitNC3zSjaGqMkVJUypxsJLLUObqasfBUjNB9uWU1cQ3xxXLy6aSfpM8sbXQ3PNVfLJUm4hNRv1cmujGjUcjerSylqHFZn0qVHbMKEmiF1FPtUW6mpESNSZLZjVPFjJDKzb1Id8imBZtUyC1NNwBlUbhlNPrqRPWrNtK5u1MPohHaqZzSM8uCBJLmozKatG04jtTZt8VW86K3IrxkU7DcMDUgw5rn6pS/EFslxXRNTIZKiW0FOupWlWb1URT5CWw0wSiqfXo1t3VAC0jfdjX7x9z+6vudqgDjBo1KwFQRnmlfdEAG5A/Efc7ZPc7UMatxUMOltzPJJvLcucux+nsO+BjbOARvx4b5ZvxY7Vsk8RauE8k7hz18GI+QDfBZurbjvjOc4HeXwJokWqyMs8y20EQDeGpVXlJOMlzt+W2RigFbYsdsuxO+Mk5+NPvp8i7lSO/rv8BWuLhHg1fCk1wgv/AEj6RYW0iJYusnVmKNzgegLZOT8/WhLT79oW51I5u22d980ScDabpk3P+0bmWFhjwwoKoevMWIU9NvSq3ivToLafFnMs8eQQwIYD05v7075RXF7XRcafxXqsuPCV3G2MRZA69CMAir1Nb1wjL26kEHPOqrjqD1bY0W8PcV2b20f20Ub8o5lJVdwNxjPXrUoXMEpyHRwQfusCDnY9DtjevNanVVJp4V81/o6mKF9yZnesatqDQsstugQqMlCPh3PfNC9jr0sdvJbb+DI3Mw3zkeuOo2o6/SBeRxwFEIJYAbHHr6Z9t6quIP1eHTLK0h5XuZiJpmAGV5/uoSf9w/8Aj711/wAMluxXtUf2MuupTSuwS/aZWDwgcKW5u+e9Xf7Ymupj4hGBDCnKg5U+yUKu3rua9PoKSNIisI47S38WeRsEFxsFUKTkliF+prvASs36yeVTziNSSuWXDFzyt27A+1bcjqLZhdUS47epHgCp8lkR2ps2zelY96KyEtsKc/VqlR2zelPm3NK5gZcTaDntXI+Hvajr9WFKFsKouQtgXa6QjFgpVih5WAIJU4BwwHQ4IO/rUo6CPSrjVeHxIwlibwbhRhZVGQwH4JU/9SP2O46gg17TdT5m8G4TwbjH3c5jlA6tDJ+Me33h3HQmO2uA2VCaIPSnhoY9KvdQsS64Rijg8yMOzDpkfiXsR6H51zTbnxAQ68kibSJ1wexB/Ep6g/zBASmSyj/Yg9KUujj0okMdeEdTkFlJFpgHapH7MB7VaiOlhalWQH5tDU9qqrzh09hRty13kFL8NCOKMwuNFZe1Q2Tl6itWmslYdKCuMYIraMySMFHQD8TH91R3NJLE30I8fsDrTogLMQqjqTQZxJxTzkogKp9Gf4+g9vr6VU67rjTHqQvZew/r8fpUXSrEyuObpucn2z/StuDSRxr4mTs06fS3Je4qG3luP9o/+P8Am5q+tNDRFy/mG/qF26/Ht19RU61gYIFQAYH3jvn3x3p06PzffLt7HZfoP50mXUuTq6R6LBpYwV1b/Ui/tOGMcsa59kBJ29x06UgXc8vlWHY9OfH5Ad/er2109AoAULjr0Hx271GutWgizzNk+g8xOPUVRHJb9MbZqkqXqlSB+50W4fPMV/2jf6Ab1VnTgr8ruqgbk4zkew/vRGddLH7OJyexwQPWh2+SV5OZo2BPQAZz/m9b8E8jdSpfQ5uohiq42/qarH+jKzVAzPLIcBieblyDv0A261VcTcHWVvbyyoj5QDGXffIAJ37bn+9PWHE+pJGFeyaRAAM4Ktjbfvk0P8X8UC5QJ4LROp5jzk/Lt7fnXOxY9Y8yudxvmn/YaTxRg+OfHAi94OeCxS8nlCeKfsoBu++4JJ7cu/0zVC9pIqLITgH7mc8xHr8KvOJ+KTf/AKqr5VYI1QjPlyMBiBnuABn27Uq11uMNcSBG5wgitiQGWFTlWblOcvy7D0zmu8cm35B1dlIO7Meh337dx/hrc+GeDEtIAgJdmw7se7lRkD/SMYGaFeBf0cy+Ms94oWNeWSNCctIxGVLL+EDY4O+e1a6awarLfpRVOXgHn0YelN/sMelEZrlYyuweXRB6VyTRR6URVw4oMDY4KVTfNSgassh2mLu1SVeWRQy7HB7EdCD1BHYjcU8aTmoQgqZIdm5pY+zdZUH+oD/qD3Hm9QetOtGknLIjDI+6677dwfVfb+dSc1FltBksh5HPUj7rf716N8evvQsg/DLnYjDDqP5j1FO1WvcbhZB4b5wrDdGPs3qf3T+fWn4LjJ5W2YduxHqPb+FCyEvNcLU3mvZqbiDnNSwaYFVnE/EUNhA00p9kQfekfso/r2FGLbdEQrijiaCwh8SU5JyEjH3pGA6D0Hqegr544s4jnvpjJKeY9I0XPIi9cKPT8zio/EnEM17M00xyTsqDPKqjooH7o/M1L0HT+X7RvvHcd8D4fCtqisMd0uzbptO8kqXzZM4XSCJJTdW7SyMjiNtiFJXC7Hpv3Hb4UrQ7UqDzg5OxPoQMj5Vb2ynt0PUYzn61LWA/wOMb+2w+NY8usc1tO5h0sMT3CYYsb98bZGx3/wDNLvtWjjXzuAcAle5X05e9R76/ZRhAitj70pAA9CFG5/Khy5gjkfxJ7tSRj7qM3yHbahh0ksnM+ELn1kYcR5ZaQvcXrfZkwReufOwOxx0qzs+HoYgfIxbpzMMkn39KGpNWhTZbmZsdMKigdP7/AErlvqEz/dNw3pyqzDHc7DftV89JkqotJffZRHWY7tpthdHCBvsMHbHX/OlVfFIbwVlQ8pVlJxnZs9/qKqZJpAPNJPGfR4mx065xVfdXDMCPHDqe2++PUY2oYtDOMlK0Nk10JRcaZtek3xlsEmJy3h5Yrvkhd8Y6H296CdHs4f1S91CfMjqTDCDy/ZuWABZT8V+QNCWicRXFoGWJsxvsVPmB2x33FNWert4c0R3SUhiNwAwOx/lVmj0fwJzfv0YtRm+LFJE1dF+zUYDXE0ipHGpDNhsYJ5dsEkD/AA0/w9oEjagloGUmKbMjIcqPCbMhDY3G2B8qrrPV3iNu0fLzQuzDIBGWOxI6H51s36MNPgFnHcKoM0wcySEYb75wmfQYHzzWnPkUIWY5toNCaQa4WpJauXZmO14muZpLGlbARrq7C1XtrIrupwk9KG7iyfNUyk7K5SaDstSlakAUoCrrHHM1yuA100bCczXqSTXQaWyCZEDAggEHYg7gj3FQZ7RlGUyyjcLnzL7ox/7Tsem3SrDNc5qlkGbO4Drn+o/I7jp0PQgjtUjFAGs8d28M3kLLJHNJHPEwxzqisAykZ8xITlPT97HYig4utDEsjyrGGTxOV2XmC5K7hSd8qRjrVjxzS3VwFplzdXCRI0kjBURSzMegVRkmvm7jfieTULkyElYkysafuJ7/AOpu/wAh2o//AEncXRzxi3t5FaLlE0zqdm7xRD3JwSPh71m3DnD8t9MIY/L+KVz0QH+foPXNa9PjUIvJPgtxQbfHY5oNtzK2B538ue0cf4sH95vu/wDmj7TuGpGUZAjUDdn229h1+tFGj6Fa2i8sS8zKAGcjLfL0+VZ9+kHi15XNrbkhc8rlc5Zjt4dZnklqp1HpHYhJaaHHYvV+I7a38kP2zrtzE4Tt0X+9VUUl/eZ5R4aHvjkGPXHU7fzq64Z4LSNFln80hwQp3VN849zmie7kiiXmYhFHckCmefHi9OJW/cXbkyc5H8gUseDY8fbzMzeg8q529N+3rSb/AIPh5o0iGWYnvkMFBOPNsW9silX3GEZbkt43mb2Bwflgn8qhNpmo3DK55YQM43PMgIIzgZ3wTT4p5VNSyul7CzjBxcYK2CQjME4Dj7j77b+U75H8q23T9ZtpIl8IIFwAPDICjHbl7Vnw4Cc7tPl+ueXI3+JyaG9V0yW1k5XyVyPMoAB/ocVbkWPU8Rl0VweTBy12bDcMjZBwc+4/p0oE1uwS0njnCBoScSrhWXB67dBV1p3B1u0SSB5jzKG5hIR1A9KRfcMxleXxZ8ehfmHwwwNZMMseCd739DRkUskacQU1vS44pyEyYpVV4GOAQTjCk5xjqPpVtfQ2q2Craown5yLxX8zxkYC8uB/0yc7/AC67VE1Xh9o4SUlZ1TLeG4yBtvy46GqUyzpGk+SA/MgZTk4GxVvbA6H0rrwywyK4s5s4Si6ZO1PSuQs0YLRwBFlfbAkkDBQTnuQd/atw4EtDBp9sjAgiPmIPUFyX39PvVk3BGu4uoY7nBiNyJXUqMGXwnjjZv9ILA46d63Bpawa6XSKcsnwhbS0gzU0xpiQ1z7KLJZua5+s1WO5risaFgsszIDTTRqajoTToqdkLFWrpakikOacI4JKVz1GzXuapZCRzUoVGV6eDUEQWTTTtXS1NsajAzE/0t6K8dybhFPLIAzEDow2JP5UPpz3t3DBHGkDssNvy4xhkUKzvn8R3J+FbhxJoAu1T7Ro3TmwwAYFXADKynqDgdx0rGv0h6XJaXvOGJ51VlfoSVUKx26HYH/lXU0uZSioPtF+OZXa5pr288tszpIIWO8ZBSQ9m/r6YxWl/ozjjgs1bGZJSZHYjrn7v5fxrNtSsDEqLLgc6q6yhThlYZCE52wc/QVoFhxBZraxYkwyRqrKOoKjB2+VJroylBRivJu09JuRB1jixrJrqNlLGQ89u3bDDlbPwxQzwSsCs91cuAFYhQT95yMs2OpO/aq7iG8e7uz4YL5KxxqN8+gHx3oz0z9HaRxhpyzyHGUXyovtnqcfH5VHGGHFUuG+6BFynPjmiNrPHqYxCjMd922GO3l6/woetZluG8S8uMKDtGp3+Q7Dt/OtJtuHYEXAWJR8Fz9OtRLzhC3mUkALIDs6ALjHT4/Ss2PUYY8JNfr5NTx5Hy3f6FRYa9bRIFtreV1HQpGST78x608/EU5+7Zze2cL9anx2d6gxyRTBduZW8JtvVTt+dR5NZkTaS1nXfqAsg6+q0tRk+Ffz/ANFltLuvkQ/23eZ2sjv6uP6VQa/e3civ4lvyqeUnys3KUzhlYdDvRL/+VQZwxZD6MhH8qdTiG2Yf9SPBGME4yPhVmOUsbtY/5K5pTVOX8Axwhxk1qpjlDSId1wfMvthuo/hRQOKLObdZeQ9xICuPmRj86A78QmeIw45WcBtzgHxMb9sEb7VqN5pkDKA0UZA3wUA7VZq8eJNOS79ivDknTSfRVpIsgPIyupB6EEdPbpQosebCeIgB4LjmCg+YI+Acg9RvsfaiOfRLUnaED/YWQ/kaGde0xYAZY5H3ypVtyQ3UFh1HxqaLJihJxi3z7g1EZSSbXQvT9OE2eVsMLOSVQRgyPbjLouOrcqscf6a3fC4Qo3OjIjq226uoYHbboa+d7a6mg8NlLREHxom6YJ2yD3Bxj3xR/wDos4jYubaRvJys0AP4OU5eMH93ckCtGrhuhfsc/JG0acopEi0sSCvEVx+jKRjFXRFTrsBVNqWrBehoxi5MhPmuFWq6fW1HehXUtZJ6GqKW6djWqOn45CbWr1xzTCtXS1ZyWKzXGrgNKzQIIBp1XpBpHPUIP89cJpsGvc9CwFPw7xXb3jMkZKyLk8j4DMucc64JDL8OlVv6S+Gzd2/Mi80sWSAOpU7kD6fxpnRNBhuLKIbxywSTrFNH5ZYmSeRdj6bbg7GnLrV9Ss0bxoUu0UZE0R5GwOpkix/21fVTuHa9x13wZWdTuZ7IwmLnijcFZACWiKg+Xbsc9+lRrAwSW/hqjG7MnKoH3WRunY75x6daLNO4ps4LqUxg+BcrzPGVKmKUghhjuDnIIoG06ZhcK8QKv4oaMD15sqK68XaTZqXJLsoJYblFR1ikUnlZxy+cjBUnB3OSN6NpNeu4sfrVuXH76eYf2pmGy/a15dJMngStEnh53CzIOmcDYjHyIpjh7U721mazuIzKU28Nj9oAOpjYnzrjJx9KzZ9s7jw2vBpxceastdO4lspB98Rk/vqF/wDsNqIrOCNxzK/MDvlTkflVDNolhf5KDllA8yjMco/3J3ob1Xgi5gBa2ZpAOqglJB8gQG/jXNeHFN0pOL9mbN04q3G1+hpS6buRzNg+hHw9N6UNPIBHMT6ZAP51j+kPfTN4cdyyv05HdlJxsQMjr+dL1AanbkLNLcRqSMuGZkA9cjb5HFB/h8t1fEVk/wCRGr2s1OfSy3Uqfio/nVTd8HxSdY4snbIXkO/fK0O6Ro89yvNHqTk+g5+YeuV5sj/xUy64Y1LBCXpfthiR/Wl2vHLb8an+zQ79Stw/j/ID6pozLdm3j5XJYKu+ev8Aqo6h0bVrdVAZJlAHlfORjqA3f4k0Dyi4sbpWlXEiMrebcNg+o659a1nS+Lbe8Ucj8kn/ALbHDfLs3yrbrM2WEIuCUo1yzNgxwlJpun7AzPqbJj9ZhkgPrjmQ/wDNenzqq4wuFeGPldZFZx5gQeX+f1rQZc5IJ29D3rNONo4vHWOBPtCRzBRgMSfLsO+/Ws2iyQy5V6affHRdqMbxwbuy041jhe+gjiwIkt4gTvg4UuxA3236Uvg/hqUR/tA4WJGJj33kZm8LYenU/wDE0LXQnt2j8YcrKuFBYMQpyMHHQdRvRHo/E8z2aWbcvhRMWXA8xyzMAT6Au31rtZPys5EuIh3p+t5OCaKILgFc1kNrdkNRlpWokrXLyYU3wZCy1rUeUHFA+pX5YnernWnJoZMZZsVfCCggjaKXNEGmaMWHSpOh6PnBIowtrUKMVlzZ/CFbJKUsiuoKe5aroJGzXOelyCmDSMAqSWo4l3p4pmki3oMI+jbUiRqWq13kqUQoeG5OU3Mf7lzIflMFnz9ZD9KuZ/MjKfxKy/UYqktZY1ubmQkrl0i3PlfwUHMQPUFyp/2VZaZfLNzcoI5TjfvTzT7I0R9DtIprKASxo4MKKwZVOcKFP8KzP9IegfqV3FPbqFjYhwAPKskZyV26Ajf60QXWrzREQRPyrE78zL1I8QkL74BxR5obmWBHfBJ5t8DsxA/IVdGUsUt66HjKnaMU0y8liuop2ZueVmMhIIAZ8lRv7KKN+OYf12FLmLy3dv51ZNmYDBI+PcfD3q3/AElaeslqucLieAFsbqrv4ZPyD5oN4T1vnBRj50PKwPfBxzVMmSUmsy8dm3Bk3Lawl0EWutWwlz4F/EAryxYV+cDAcgfeVsD55Hak/tGW2kWHUMKzHliuFBEM2Ogb/wBt/jtQhqaTafdC8tsCMkc6LsMH7wYZ6E7+xrUrW+t9RtQWCyQyggqw+6w6gjqCD3pc6i0pdxf1TOhhk+l3/IKcQ8LQ3HmH2U4xiRdt+ozjZvj196rdL4glgcWupKN9kmbBVwO7HoR7/WrC+il0w4bmnsCfK/3prbrt/qQbVK1CzhuYsEiSJxlXUrnfuD2Iqndtio5PVDw/K+/YvSt3Dh+V7/fuVN7wbHkTWUphfcjlPMhB329AfbaoS8WXNowS9iLekiY83v6E/Q+1NRz3OlMFkPjWhOxA8yZ/7T7dD2xRbBLBdR5UpJGw7gH5EHofamyXFL4i3w8Pz9f8gik/yemXt9/2APiLWItQurZIlz5grFhuQxBIPfsaNda4RsXG0fIwxh4zykEdz2Pas+444e/VJFkiz4THb1jbrgH0/hRDoPGIlRYrvMbgDkkIIVwNstnp8elW5YTeKE9M3S8eSvHKO+Ucq5/oPGG+tQQD+twj12mQLv8A8u9UnDWsxJqyTlcg5AWQcoEmMDPpvn50ateNDGxG6kdR3A3yO1Z4ujXF94l4OSK3U4aUlcZXYZXOSem9P+Gyc5OUoq/df3RXrkoxSv5EZpjJJcXE+TIr7KdxzuxAB7gD09qubnhqSwKxzFfEeNJCqnPIGGyt6NsaEGuCBIFOQ2Azb4blOQcnoaO31OW/fx5cF3Cg4GAOQBcAfKujndROVlfpIdnASaJrN+QVIstKCpzGqq9l8+BXPTcmZidePzjau6RpeWyRVjo1hzqCav7a0CVM2RpUFjlpbhBTzNTbtTfPWGhCQstPCWoKGngasUiWLkemeautTTGg2QkxyU74gqv5q6slCyWTi9JluVRWZjhVBZj6BRkmmVagv9It4V8NVY4IIkVTvysV6j0IDfSnxrdJIK5ZAuLvKQMQeb7SV9wTzXEjSkfIsB/xq10TUTBIw6q5zj3GQMfSg7VJwW9hjB9upqZc35wN8dRtnPt8u9a3GxmKuwRzltmZySPfJJA+ZrUeDpA1pEf93152zWZeL4mC2eblwc9/T54rRuFRyWsY9mI+BYmqMzqIBzjWBJLOdTvyJ4vKDgkxedfzWs91bQEs76NS+IbxhySgbwSjIQZOzKecA9NvhVrqWqrNJI52UqYQMjBALAsT1zg/n7VZatpy6jp6b4kCBkYYJWRBhl+oINPBvFTl0+/mWRlt5Ke6ikhke2uFHOo8yncMh6Ovqhwd+xGO1D1lePpU4IJe1mbcfuH29wPqNvSizTbz9r2KqzFdSsmOT+KVNudsD72VGQp6soHQ0PyXUMpMMn3ZB9m5XkWZWOFIGTySdRy5OCOtXS07xW48wfaOjDJf7mgW9/HJHnyvG4z0zsRv7YxQRqNnJpjs8I8SzchpIRk+GCd5I/QDuO3w6V+gXj2Ewhl3gkJ8NyPuk9j8f79zg6uk54yF8xXzoDuGGPOvuCP4CsUl8GXvF/f1NanvV9NFfa3ccsYzh4ZBlSRkEHswNDGq6RPYM09k2Yju8J82AO+O4/Me42pbp+oOJEObGdun/wDNIe3suc/51JLeYbA45ex7b0lywSuPMH4+/JcpLKueJL7+gB65xh+txLAsIBkZASTkA8w+6MdPetCvdKgaFIpEV+VQMEbjAG6t1z71l1xocj306W6jEbc4GQACcEAH45o8tuJI548S/ZTxDDKfKTgbkfTpWvU4rhF4OK5pdqyrDk9T+L+36cAfxC7WYMUUpaKTI5H3ZPgfTp/eq86kf2etuGIPjl2XJww5SA2OnfG/8qudHjglW7vroFxFyrAOzPnHmx8t/cGqO+gZuaZhHEXwUhAILA9GC9l2653xXTwQcYLd35OfmmpSddeC/wBB4YN8Zo0ZIIbZFLtylzJKchVAJB3IYe2OhzRPp2gC3VV68o64xk99qrP0UWMmZZmBCthAD+I5yT8v51oF9GOWufq9Rc9i6RjyS5op7y7Cx4oGu5/Pn3q51iYgkUPTb02KNKxAz4d1YDAowhkDDNZXoqnmFaJp0mFGazZ5citli8VNGOu/rQpuS4FUNoAzG9OiWoi0hyaVJiomPOKiSXFNb0gxGjQaJC3Fca4pMVvXJbU0Gh1AmW8+aB+L7l2dw67A46Dt905+Hf40Y2kRFO6npInjK7BseVsZx7Edx7U+Kag+RlB+DGpST0Pt/appk8nuQP6fwq51fhp4mwyPg588YLR7dztt88VSvblQNwwHQjtW5TTVoD4JjyYjAGMnqcen8cUR6RxAYrdotyeQlW/dLEj+9Cdw3l/3bA9vcfGpMs3kCjsB8SRRcU1yARdz4UKDjH8ep3+lH/CFrLEnKwPI8cUoyfuysuJVHfBwrfFmob4O0+OeXMmCI/NyHoxOAPkCDt8K0VRWbUZP/IGwL4q0qW3lW9shiVT9ou2JFOOZW9jj6/Kh69u4tRjfw4zb3SySSy2/WOQ5YmWI9pN8MMb7e2dVniDKVPQgg/OsqurhPGcRsPsmPJIDyk7kZB/z+FW6XVSitr5X8DwyOPfQOQ6oHAt5mJiOwlIJaI9iR+Jc49wM70aaNfT23LBd5B/9KXqjjbHm/rvQ7Z2EAlVnYquQxHX8WQNsZB/ga1m1YMN8H470dVlhJVXBctU4u0DogSTxbeRfs5l5lB6A98H/ADpQJe6pc6fz2zANjaJ27Keh261qGpaVkq8JCOpyFP8A029Rj8JI7j55rN+NLhncRzRmNhzYB6HON0b8Q2HT6CjpIxl6e17Ps0rUqatcMf4ejFqrtK+ZZxk77Z3ONu5yar7jSppo/wBcnkWKNywjDY5jjOM+1RdJv/B5iAGlYcqSOcqg6dD2qM8MgZcjxVzhOZW8LOT0B2I2rbiwKEnNvlkyZt0VFcJDMF6RCYAfszJzn1OPT226Ub8DyW7rcPLErO7hE5wCscQGSFz0YnGfhVFrekwiQCOUygAc7cgROfuEA7f5vUyymEYAXYChmypx2pmSeRVSNRsXUgAYA9BsPpT92m1Bmi6vgjJoxhuQ61yZY9rKAF4gj3NDsaEnFHusWOc0NvAEatcZpRpBsuuHtL6GiN4MCoGgXS4xVxI1YsqbfIskVrKRTMzmrNgKhzx1S0KLUUvw6eRKcZKtSCkRvDrhjpbGnFFQNiYqkBQabC08gqB3HljFSI6ptW1dYHiQ/jJyfQdBv8SPpQxfcdSc2IUAUd3GWPyHSm+E5DKTXJoeKzvi/TFjnPlAWUFlI2wRjmX37H507Ycczcw8RVdc+YKOVse29L4v1CO5SJoskozArkFgrAb+U77qKaEHFglOwPaPlPKSCAQR8aTKCTgdqcnt9ydx8c/0pcHKW3z7dt/XrWsBacPia3uI8Id/K2QejYH9K05Voe0rT0iwwLOcDDOc4HsvRaf1zUzFbyMDg4wD6Fts1iySU5UgWU/HPEQRGghPnbyuw/CO6j37e1Z/YpuQQDnGMkjGKfPnOfU4FRpTljg7dsZ+FaoQUY0hq4JtwyjcjB6bHIA6dx/PtWgcIXJkiHN1Q8vyAGP89qzQRk/i/Pf16Ud8AzNySKTsCpA645gc/wAKqyxpChdItRb7TIp0KSorqezDPzHoafeSlxvWO6fBAS//AFvZ8ykGXAOSvPkN7E4zj4Gp13w1CP8ApxquBgYHQelEfPSWer/jzfbY29vsz2+0MjtVNPYsK065iBqDJpintUWVoRmcxsyGiXSNZxsTU2/0H0FD1zprIdquhkjLhhTC+a/DrQtqbHO1N21yw2NSJRkVphjj4GSPaRelTRWmpAjrQPjBp0XZFDJg3BaDVL0HvTvPmg6G+NWdvqe1ZJ6doSgljc1KztXq9SAIsteRq9XqUA6Gp1Gr1eqEBrja48Nrd8BsM/lboc8vWh7WLFAzug5QcMF68uRkjPp8u9cr1bMX5SzwVi/x70/E4zgKBjBzgEktud+w3r1ep0uRCWig9ehByO30qPfQqrIwAHNgYAwBjvXq9QY4eaPJzRLntt9KY4piBtZc9lz9CK9Xqxtf9gvkAreBfCL9xkD2yBn+NRzbgDNer1a5BkIAwfXYH36Zo24GGVkPclR9Aa9XqpzflFCVqUpr1erCiCi1I5q5XqdkEuaSr16vUADoOaZurJGG4r1eow7GQMahYqp2quNer1dLCxhhhvSXWvV6tQw0aZaYiu16g+gM/9k="/>
          <p:cNvSpPr>
            <a:spLocks noChangeAspect="1" noChangeArrowheads="1"/>
          </p:cNvSpPr>
          <p:nvPr/>
        </p:nvSpPr>
        <p:spPr bwMode="auto">
          <a:xfrm>
            <a:off x="635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aphicFrame>
        <p:nvGraphicFramePr>
          <p:cNvPr id="15" name="Table 14"/>
          <p:cNvGraphicFramePr>
            <a:graphicFrameLocks noGrp="1"/>
          </p:cNvGraphicFramePr>
          <p:nvPr>
            <p:extLst>
              <p:ext uri="{D42A27DB-BD31-4B8C-83A1-F6EECF244321}">
                <p14:modId xmlns:p14="http://schemas.microsoft.com/office/powerpoint/2010/main" val="3348766606"/>
              </p:ext>
            </p:extLst>
          </p:nvPr>
        </p:nvGraphicFramePr>
        <p:xfrm>
          <a:off x="467544" y="1103373"/>
          <a:ext cx="8352928" cy="4658111"/>
        </p:xfrm>
        <a:graphic>
          <a:graphicData uri="http://schemas.openxmlformats.org/drawingml/2006/table">
            <a:tbl>
              <a:tblPr firstRow="1" bandRow="1">
                <a:tableStyleId>{5C22544A-7EE6-4342-B048-85BDC9FD1C3A}</a:tableStyleId>
              </a:tblPr>
              <a:tblGrid>
                <a:gridCol w="4176464">
                  <a:extLst>
                    <a:ext uri="{9D8B030D-6E8A-4147-A177-3AD203B41FA5}">
                      <a16:colId xmlns:a16="http://schemas.microsoft.com/office/drawing/2014/main" val="20000"/>
                    </a:ext>
                  </a:extLst>
                </a:gridCol>
                <a:gridCol w="4176464">
                  <a:extLst>
                    <a:ext uri="{9D8B030D-6E8A-4147-A177-3AD203B41FA5}">
                      <a16:colId xmlns:a16="http://schemas.microsoft.com/office/drawing/2014/main" val="20001"/>
                    </a:ext>
                  </a:extLst>
                </a:gridCol>
              </a:tblGrid>
              <a:tr h="2520280">
                <a:tc>
                  <a:txBody>
                    <a:bodyPr/>
                    <a:lstStyle/>
                    <a:p>
                      <a:pPr algn="ctr"/>
                      <a:r>
                        <a:rPr lang="en-GB" sz="1600" b="1" dirty="0">
                          <a:solidFill>
                            <a:schemeClr val="bg1"/>
                          </a:solidFill>
                        </a:rPr>
                        <a:t>Commu</a:t>
                      </a:r>
                      <a:r>
                        <a:rPr lang="en-GB" sz="1600" b="1" baseline="0" dirty="0">
                          <a:solidFill>
                            <a:schemeClr val="bg1"/>
                          </a:solidFill>
                        </a:rPr>
                        <a:t>nication &amp; Interaction</a:t>
                      </a:r>
                    </a:p>
                    <a:p>
                      <a:pPr algn="l"/>
                      <a:r>
                        <a:rPr lang="en-GB" sz="1600" b="0" baseline="0" dirty="0">
                          <a:solidFill>
                            <a:schemeClr val="bg1"/>
                          </a:solidFill>
                        </a:rPr>
                        <a:t> </a:t>
                      </a:r>
                      <a:endParaRPr lang="en-US" sz="1600" dirty="0">
                        <a:solidFill>
                          <a:schemeClr val="bg1"/>
                        </a:solidFill>
                      </a:endParaRPr>
                    </a:p>
                    <a:p>
                      <a:pPr marL="342900" indent="-342900" algn="l">
                        <a:buFont typeface="Arial" panose="020B0604020202020204" pitchFamily="34" charset="0"/>
                        <a:buChar char="•"/>
                      </a:pPr>
                      <a:r>
                        <a:rPr lang="en-GB" sz="1400" b="0" baseline="0" dirty="0">
                          <a:solidFill>
                            <a:schemeClr val="bg1"/>
                          </a:solidFill>
                        </a:rPr>
                        <a:t>Autistic Spectrum Condition (ASC)</a:t>
                      </a:r>
                    </a:p>
                    <a:p>
                      <a:pPr marL="342900" indent="-342900" algn="l">
                        <a:buFont typeface="Arial" panose="020B0604020202020204" pitchFamily="34" charset="0"/>
                        <a:buChar char="•"/>
                      </a:pPr>
                      <a:r>
                        <a:rPr lang="en-GB" sz="1400" b="0" dirty="0">
                          <a:solidFill>
                            <a:schemeClr val="bg1"/>
                          </a:solidFill>
                        </a:rPr>
                        <a:t>Speech, Language and Communication Needs (SLCN)</a:t>
                      </a:r>
                    </a:p>
                    <a:p>
                      <a:endParaRPr lang="en-US" sz="1600" dirty="0">
                        <a:solidFill>
                          <a:schemeClr val="bg1"/>
                        </a:solidFill>
                      </a:endParaRPr>
                    </a:p>
                  </a:txBody>
                  <a:tcPr>
                    <a:solidFill>
                      <a:srgbClr val="941100"/>
                    </a:solidFill>
                  </a:tcPr>
                </a:tc>
                <a:tc>
                  <a:txBody>
                    <a:bodyPr/>
                    <a:lstStyle/>
                    <a:p>
                      <a:pPr algn="ctr"/>
                      <a:r>
                        <a:rPr lang="en-GB" sz="1600" b="1" dirty="0">
                          <a:solidFill>
                            <a:schemeClr val="bg1"/>
                          </a:solidFill>
                        </a:rPr>
                        <a:t>Cognition</a:t>
                      </a:r>
                      <a:r>
                        <a:rPr lang="en-GB" sz="1600" b="1" baseline="0" dirty="0">
                          <a:solidFill>
                            <a:schemeClr val="bg1"/>
                          </a:solidFill>
                        </a:rPr>
                        <a:t> &amp; Learning</a:t>
                      </a:r>
                    </a:p>
                    <a:p>
                      <a:pPr marL="0" indent="0" algn="l">
                        <a:buFont typeface="Arial" panose="020B0604020202020204" pitchFamily="34" charset="0"/>
                        <a:buNone/>
                      </a:pPr>
                      <a:endParaRPr lang="en-GB" sz="800" b="0" baseline="0" dirty="0">
                        <a:solidFill>
                          <a:schemeClr val="bg1"/>
                        </a:solidFill>
                      </a:endParaRPr>
                    </a:p>
                    <a:p>
                      <a:pPr marL="0" indent="0" algn="l">
                        <a:buFont typeface="Arial" panose="020B0604020202020204" pitchFamily="34" charset="0"/>
                        <a:buNone/>
                      </a:pPr>
                      <a:endParaRPr lang="en-GB" sz="800" b="0" baseline="0" dirty="0">
                        <a:solidFill>
                          <a:schemeClr val="bg1"/>
                        </a:solidFill>
                      </a:endParaRPr>
                    </a:p>
                    <a:p>
                      <a:pPr marL="285750" indent="-285750" algn="l">
                        <a:buFont typeface="Arial" panose="020B0604020202020204" pitchFamily="34" charset="0"/>
                        <a:buChar char="•"/>
                      </a:pPr>
                      <a:endParaRPr lang="en-GB" sz="800" b="1" baseline="0" dirty="0">
                        <a:solidFill>
                          <a:schemeClr val="bg1"/>
                        </a:solidFill>
                      </a:endParaRPr>
                    </a:p>
                    <a:p>
                      <a:pPr marL="342900" indent="-342900" algn="l">
                        <a:buFont typeface="Arial" panose="020B0604020202020204" pitchFamily="34" charset="0"/>
                        <a:buChar char="•"/>
                      </a:pPr>
                      <a:r>
                        <a:rPr lang="en-GB" sz="1400" b="0" dirty="0">
                          <a:solidFill>
                            <a:schemeClr val="bg1"/>
                          </a:solidFill>
                        </a:rPr>
                        <a:t>Moderate Learning Difficulty (MLD)</a:t>
                      </a:r>
                    </a:p>
                    <a:p>
                      <a:pPr marL="342900" indent="-342900" algn="l">
                        <a:buFont typeface="Arial" panose="020B0604020202020204" pitchFamily="34" charset="0"/>
                        <a:buChar char="•"/>
                      </a:pPr>
                      <a:r>
                        <a:rPr lang="en-GB" sz="1400" b="0" dirty="0">
                          <a:solidFill>
                            <a:schemeClr val="bg1"/>
                          </a:solidFill>
                        </a:rPr>
                        <a:t>Profound and Multiple Learning Difficulty (PMLD)</a:t>
                      </a:r>
                    </a:p>
                    <a:p>
                      <a:pPr marL="342900" indent="-342900" algn="l">
                        <a:buFont typeface="Arial" panose="020B0604020202020204" pitchFamily="34" charset="0"/>
                        <a:buChar char="•"/>
                      </a:pPr>
                      <a:r>
                        <a:rPr lang="en-GB" sz="1400" b="0" dirty="0">
                          <a:solidFill>
                            <a:schemeClr val="bg1"/>
                          </a:solidFill>
                        </a:rPr>
                        <a:t>Severe Learning Difficulty (SLD)</a:t>
                      </a:r>
                    </a:p>
                    <a:p>
                      <a:pPr marL="342900" indent="-342900" algn="l">
                        <a:buFont typeface="Arial" panose="020B0604020202020204" pitchFamily="34" charset="0"/>
                        <a:buChar char="•"/>
                      </a:pPr>
                      <a:r>
                        <a:rPr lang="en-GB" sz="1400" b="0" dirty="0">
                          <a:solidFill>
                            <a:schemeClr val="bg1"/>
                          </a:solidFill>
                        </a:rPr>
                        <a:t>Specific Learning Difficulty (SpLD)</a:t>
                      </a:r>
                    </a:p>
                    <a:p>
                      <a:pPr marL="342900" indent="-342900" algn="l">
                        <a:buFont typeface="Arial" panose="020B0604020202020204" pitchFamily="34" charset="0"/>
                        <a:buChar char="•"/>
                      </a:pPr>
                      <a:r>
                        <a:rPr lang="en-GB" sz="1400" b="0" dirty="0">
                          <a:solidFill>
                            <a:schemeClr val="bg1"/>
                          </a:solidFill>
                        </a:rPr>
                        <a:t>Dyscalculia, Dysgraph</a:t>
                      </a:r>
                      <a:r>
                        <a:rPr lang="en-GB" sz="1400" b="0" i="0" dirty="0">
                          <a:solidFill>
                            <a:schemeClr val="bg1"/>
                          </a:solidFill>
                        </a:rPr>
                        <a:t>ia, Dyslexia &amp;</a:t>
                      </a:r>
                      <a:r>
                        <a:rPr lang="en-GB" sz="1400" b="0" i="0" baseline="0" dirty="0">
                          <a:solidFill>
                            <a:schemeClr val="bg1"/>
                          </a:solidFill>
                        </a:rPr>
                        <a:t> Dyspraxia.</a:t>
                      </a:r>
                      <a:endParaRPr lang="en-GB" sz="1400" b="0" i="0" dirty="0">
                        <a:solidFill>
                          <a:schemeClr val="bg1"/>
                        </a:solidFill>
                      </a:endParaRPr>
                    </a:p>
                    <a:p>
                      <a:pPr marL="285750" indent="-285750" algn="l">
                        <a:buFont typeface="Arial" panose="020B0604020202020204" pitchFamily="34" charset="0"/>
                        <a:buChar char="•"/>
                      </a:pPr>
                      <a:endParaRPr lang="en-GB" sz="1600" b="0" baseline="0" dirty="0">
                        <a:solidFill>
                          <a:schemeClr val="bg1"/>
                        </a:solidFill>
                      </a:endParaRPr>
                    </a:p>
                  </a:txBody>
                  <a:tcPr>
                    <a:solidFill>
                      <a:srgbClr val="941100"/>
                    </a:solidFill>
                  </a:tcPr>
                </a:tc>
                <a:extLst>
                  <a:ext uri="{0D108BD9-81ED-4DB2-BD59-A6C34878D82A}">
                    <a16:rowId xmlns:a16="http://schemas.microsoft.com/office/drawing/2014/main" val="10000"/>
                  </a:ext>
                </a:extLst>
              </a:tr>
              <a:tr h="2137831">
                <a:tc>
                  <a:txBody>
                    <a:bodyPr/>
                    <a:lstStyle/>
                    <a:p>
                      <a:pPr algn="ctr"/>
                      <a:r>
                        <a:rPr lang="en-GB" sz="1600" b="1" dirty="0">
                          <a:solidFill>
                            <a:schemeClr val="bg1"/>
                          </a:solidFill>
                        </a:rPr>
                        <a:t>Social,</a:t>
                      </a:r>
                      <a:r>
                        <a:rPr lang="en-GB" sz="1600" b="1" baseline="0" dirty="0">
                          <a:solidFill>
                            <a:schemeClr val="bg1"/>
                          </a:solidFill>
                        </a:rPr>
                        <a:t> Emotional &amp; Mental Health Difficulties</a:t>
                      </a:r>
                    </a:p>
                    <a:p>
                      <a:pPr algn="l"/>
                      <a:endParaRPr lang="en-GB" sz="1600" b="1" baseline="0" dirty="0">
                        <a:solidFill>
                          <a:schemeClr val="bg1"/>
                        </a:solidFill>
                      </a:endParaRPr>
                    </a:p>
                    <a:p>
                      <a:pPr marL="342900" indent="-342900" algn="l">
                        <a:buFont typeface="Arial" panose="020B0604020202020204" pitchFamily="34" charset="0"/>
                        <a:buChar char="•"/>
                      </a:pPr>
                      <a:r>
                        <a:rPr lang="en-GB" sz="1400" b="0" dirty="0">
                          <a:solidFill>
                            <a:schemeClr val="bg1"/>
                          </a:solidFill>
                          <a:effectLst/>
                        </a:rPr>
                        <a:t>Adjustment Disorders</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a:solidFill>
                            <a:schemeClr val="bg1"/>
                          </a:solidFill>
                        </a:rPr>
                        <a:t>Attention deficit hyperactivity disorder (ADHD)</a:t>
                      </a:r>
                      <a:endParaRPr lang="en-GB" sz="1400" b="0" dirty="0">
                        <a:solidFill>
                          <a:schemeClr val="bg1"/>
                        </a:solidFill>
                        <a:effectLst/>
                      </a:endParaRPr>
                    </a:p>
                    <a:p>
                      <a:pPr marL="342900" indent="-342900" algn="l">
                        <a:buFont typeface="Arial" panose="020B0604020202020204" pitchFamily="34" charset="0"/>
                        <a:buChar char="•"/>
                      </a:pPr>
                      <a:r>
                        <a:rPr lang="en-GB" sz="1400" b="0" dirty="0">
                          <a:solidFill>
                            <a:schemeClr val="bg1"/>
                          </a:solidFill>
                          <a:effectLst/>
                        </a:rPr>
                        <a:t>Anxiety Disorders</a:t>
                      </a:r>
                    </a:p>
                    <a:p>
                      <a:pPr marL="342900" indent="-342900" algn="l">
                        <a:buFont typeface="Arial" panose="020B0604020202020204" pitchFamily="34" charset="0"/>
                        <a:buChar char="•"/>
                      </a:pPr>
                      <a:r>
                        <a:rPr lang="en-GB" sz="1400" b="0" dirty="0">
                          <a:solidFill>
                            <a:schemeClr val="bg1"/>
                          </a:solidFill>
                          <a:effectLst/>
                        </a:rPr>
                        <a:t>Obsessive-Compulsive Disorder ('OCD’)</a:t>
                      </a:r>
                    </a:p>
                    <a:p>
                      <a:pPr marL="342900" indent="-342900" algn="l">
                        <a:buFont typeface="Arial" panose="020B0604020202020204" pitchFamily="34" charset="0"/>
                        <a:buChar char="•"/>
                      </a:pPr>
                      <a:r>
                        <a:rPr lang="en-GB" sz="1400" b="0" baseline="0" dirty="0">
                          <a:solidFill>
                            <a:schemeClr val="bg1"/>
                          </a:solidFill>
                          <a:effectLst/>
                        </a:rPr>
                        <a:t>Attachment and Trauma </a:t>
                      </a:r>
                      <a:endParaRPr lang="en-GB" sz="1400" b="0" baseline="0" dirty="0">
                        <a:solidFill>
                          <a:schemeClr val="bg1"/>
                        </a:solidFill>
                      </a:endParaRPr>
                    </a:p>
                    <a:p>
                      <a:pPr algn="l"/>
                      <a:endParaRPr lang="en-GB" sz="1600" b="1" baseline="0" dirty="0">
                        <a:solidFill>
                          <a:schemeClr val="tx1"/>
                        </a:solidFill>
                      </a:endParaRPr>
                    </a:p>
                  </a:txBody>
                  <a:tcPr>
                    <a:solidFill>
                      <a:srgbClr val="941100"/>
                    </a:solidFill>
                  </a:tcPr>
                </a:tc>
                <a:tc>
                  <a:txBody>
                    <a:bodyPr/>
                    <a:lstStyle/>
                    <a:p>
                      <a:pPr algn="ctr"/>
                      <a:r>
                        <a:rPr lang="en-GB" sz="1600" b="1" dirty="0">
                          <a:solidFill>
                            <a:schemeClr val="bg1"/>
                          </a:solidFill>
                        </a:rPr>
                        <a:t>Sensory and/or Physical</a:t>
                      </a:r>
                    </a:p>
                    <a:p>
                      <a:pPr algn="ctr"/>
                      <a:endParaRPr lang="en-GB" sz="1400" b="1" dirty="0">
                        <a:solidFill>
                          <a:schemeClr val="bg1"/>
                        </a:solidFill>
                      </a:endParaRPr>
                    </a:p>
                    <a:p>
                      <a:pPr marL="342900" indent="-342900" algn="l">
                        <a:buFont typeface="Arial" panose="020B0604020202020204" pitchFamily="34" charset="0"/>
                        <a:buChar char="•"/>
                      </a:pPr>
                      <a:r>
                        <a:rPr lang="en-GB" sz="1400" b="0" dirty="0">
                          <a:solidFill>
                            <a:schemeClr val="bg1"/>
                          </a:solidFill>
                        </a:rPr>
                        <a:t>Hearing Impairment (HI)</a:t>
                      </a:r>
                    </a:p>
                    <a:p>
                      <a:pPr marL="342900" indent="-342900" algn="l">
                        <a:buFont typeface="Arial" panose="020B0604020202020204" pitchFamily="34" charset="0"/>
                        <a:buChar char="•"/>
                      </a:pPr>
                      <a:r>
                        <a:rPr lang="en-GB" sz="1400" b="0" dirty="0">
                          <a:solidFill>
                            <a:schemeClr val="bg1"/>
                          </a:solidFill>
                        </a:rPr>
                        <a:t>Visual Impairment (VI)</a:t>
                      </a:r>
                    </a:p>
                    <a:p>
                      <a:pPr marL="342900" indent="-342900" algn="l">
                        <a:buFont typeface="Arial" panose="020B0604020202020204" pitchFamily="34" charset="0"/>
                        <a:buChar char="•"/>
                      </a:pPr>
                      <a:r>
                        <a:rPr lang="en-GB" sz="1400" b="0" dirty="0">
                          <a:solidFill>
                            <a:schemeClr val="bg1"/>
                          </a:solidFill>
                        </a:rPr>
                        <a:t>Multi-Sensory Impairment (MSI)</a:t>
                      </a:r>
                    </a:p>
                    <a:p>
                      <a:pPr marL="342900" indent="-342900" algn="l">
                        <a:buFont typeface="Arial" panose="020B0604020202020204" pitchFamily="34" charset="0"/>
                        <a:buChar char="•"/>
                      </a:pPr>
                      <a:r>
                        <a:rPr lang="en-GB" sz="1400" b="0" dirty="0">
                          <a:solidFill>
                            <a:schemeClr val="bg1"/>
                          </a:solidFill>
                        </a:rPr>
                        <a:t>Physical Disability (PD)</a:t>
                      </a:r>
                    </a:p>
                    <a:p>
                      <a:pPr marL="342900" indent="-342900" algn="l">
                        <a:buFont typeface="Arial" panose="020B0604020202020204" pitchFamily="34" charset="0"/>
                        <a:buChar char="•"/>
                      </a:pPr>
                      <a:r>
                        <a:rPr lang="en-GB" sz="1400" b="0" dirty="0">
                          <a:solidFill>
                            <a:schemeClr val="bg1"/>
                          </a:solidFill>
                        </a:rPr>
                        <a:t>Sensory Processing</a:t>
                      </a:r>
                    </a:p>
                    <a:p>
                      <a:pPr marL="171450" indent="-171450" algn="l">
                        <a:buFont typeface="Arial" panose="020B0604020202020204" pitchFamily="34" charset="0"/>
                        <a:buChar char="•"/>
                      </a:pPr>
                      <a:endParaRPr lang="en-GB" sz="1400" b="1" dirty="0">
                        <a:solidFill>
                          <a:schemeClr val="tx1"/>
                        </a:solidFill>
                      </a:endParaRPr>
                    </a:p>
                  </a:txBody>
                  <a:tcPr>
                    <a:solidFill>
                      <a:srgbClr val="94110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83495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2336" y="620688"/>
            <a:ext cx="7704856" cy="5040560"/>
          </a:xfrm>
        </p:spPr>
        <p:txBody>
          <a:bodyPr>
            <a:noAutofit/>
          </a:bodyPr>
          <a:lstStyle/>
          <a:p>
            <a:pPr>
              <a:lnSpc>
                <a:spcPct val="80000"/>
              </a:lnSpc>
              <a:buClrTx/>
            </a:pPr>
            <a:r>
              <a:rPr lang="en-GB" sz="3600" b="1" dirty="0">
                <a:cs typeface="Arial" charset="0"/>
              </a:rPr>
              <a:t> </a:t>
            </a:r>
            <a:r>
              <a:rPr lang="en-GB" sz="2800" b="1" dirty="0">
                <a:solidFill>
                  <a:srgbClr val="941100"/>
                </a:solidFill>
                <a:cs typeface="Arial" charset="0"/>
              </a:rPr>
              <a:t>Quality First Teaching to meet all needs</a:t>
            </a:r>
          </a:p>
        </p:txBody>
      </p:sp>
      <p:sp>
        <p:nvSpPr>
          <p:cNvPr id="2" name="AutoShape 2" descr="data:image/jpeg;base64,/9j/4AAQSkZJRgABAQAAAQABAAD/2wCEAAkGBxISEhQUEhQUFBQVFRQUFRUUFxQVFBQVFBUWFhQWGBQYHCggGBonHRUUITEkJSkrLi4uFx8zODMsNygtLisBCgoKDg0OGhAQGiwkHyQsLCwsLCwsLDUsLSwsLCwsLC8sLCwsLCwsLCwsLCwsLCwsLCwsLCwsLCwsLCwsLCwsLP/AABEIAMUA/wMBIgACEQEDEQH/xAAcAAABBQEBAQAAAAAAAAAAAAAGAgMEBQcBAAj/xABAEAACAQMCBAQDBAkDAwQDAAABAgMABBEFIQYSMUETIlFhcYGRIzJCoQcUFVKxwdHh8GJygjOy8UNTkqIWF1T/xAAaAQACAwEBAAAAAAAAAAAAAAABAgADBAUG/8QALxEAAgIBBAECBAUEAwAAAAAAAAECEQMEEiExQSJRE4GR8AUyYXGxocHR8RQjQv/aAAwDAQACEQMRAD8Aoo0p16XzCuuRisFiEMtvUmA1Ek61It2qMJYxtTvi1FB2piSaqqsFFgZKWpqtjmqYktJJEaHXavJJUWaSuQk0KJRKlNMKd6dZDio2DmihT14+1c02fJxXZY8iu2VtynNBitEm80ZpBkCoEFm0bYIrTeF40dcHFQeLdGC+ZRQXRNoMwJtSJ1r0T460iSYGgrQHwNctSbcYpqOn1WmsYfY7VXypvVgq0xLHRjIKYm3SpJFRDKEGWIAHUk4H1quk4rt+YJGWmc9FhUuSfY9PzqxJvoNNj+orQxeNvVjxFq9xAB4tlPHzdDL5M/DY5ofW9aVDIFXY+ZQ4LgevKQCR7iteOEl2hlFnmam81b6joLpbx3UbxzwPhTJESfDk7xyKQCrf56VSE1aAmwW/NVnZ6MSardPucGjDSbtTisGozSgVTk0S7HT/AAxmpY1YJtmvXd0Cu1CN/wAxassWsnLFTTEyS1wXFLnjqG1b0rNKHmfNS7UVXxtVrZUJ9CkwRbVCuI6uUG1QrpaoT5IiujFWNnblqjRqM1a2U4SjIZsn2/D5IzXZ9MEdWVrryYxtVbrF9zdKWhHIXaQqaau7VQapI78r3pi51Uk0dom4umtx2poxkVWW+pVcWt2rDelaCpJkjSdWMTUZJOLhd6z+7iHUVbaFqhj61EqDdD2u6YIwTQZNN5sUX8R6r4i7UHQRFn3qWI+WXFguRU4R0m2CquSQABkk7AD1Jod1ri8AMLZefl6yEHkUdMgd/jsKEYOTpFkYN9BJc3McS80jKijuxx/5oSv+LTLIIbOMySOQqltgSdhhcj8yKCNU1WWZssxc9Mt/ADoKasbWSRsJ9498779N/StkNMo8yLo4kaFrfDsEMXPqV8r3BBIt4WD+GT0HKud/fAHx60CSwtGVcAoDuhz5iMDfbcZzWk8N/ovhZF/WXfnbfCnAX1GfXep2rfo3s0B5RJ83b/OlU5PxLT4ntf8ARGvHpZvgFNP1m+1fkspbiLkXLK0wUbgd3Az0z9apNa0yXT52TnQuNuaI5Ug1da9wcIkLRE5HUE5AO56n2FVtnwvcS2cl5zr4cZwy7Fhg4OR27VtwZ4Zo7oMqzYZYnUjlpAVEOLgrDcsqzAlginmAJkUbNy/eHpjtS9a01reeWFiGMbleYdGA6MPiMH51VxadM0LSDPhIcE4PLk4Hw71cw2Ez2y3DDKcywls+bm5OZCR1wVGx9qeRRJFVkirGxvitNC3zSjaGqMkVJUypxsJLLUObqasfBUjNB9uWU1cQ3xxXLy6aSfpM8sbXQ3PNVfLJUm4hNRv1cmujGjUcjerSylqHFZn0qVHbMKEmiF1FPtUW6mpESNSZLZjVPFjJDKzb1Id8imBZtUyC1NNwBlUbhlNPrqRPWrNtK5u1MPohHaqZzSM8uCBJLmozKatG04jtTZt8VW86K3IrxkU7DcMDUgw5rn6pS/EFslxXRNTIZKiW0FOupWlWb1URT5CWw0wSiqfXo1t3VAC0jfdjX7x9z+6vudqgDjBo1KwFQRnmlfdEAG5A/Efc7ZPc7UMatxUMOltzPJJvLcucux+nsO+BjbOARvx4b5ZvxY7Vsk8RauE8k7hz18GI+QDfBZurbjvjOc4HeXwJokWqyMs8y20EQDeGpVXlJOMlzt+W2RigFbYsdsuxO+Mk5+NPvp8i7lSO/rv8BWuLhHg1fCk1wgv/AEj6RYW0iJYusnVmKNzgegLZOT8/WhLT79oW51I5u22d980ScDabpk3P+0bmWFhjwwoKoevMWIU9NvSq3ivToLafFnMs8eQQwIYD05v7075RXF7XRcafxXqsuPCV3G2MRZA69CMAir1Nb1wjL26kEHPOqrjqD1bY0W8PcV2b20f20Ub8o5lJVdwNxjPXrUoXMEpyHRwQfusCDnY9DtjevNanVVJp4V81/o6mKF9yZnesatqDQsstugQqMlCPh3PfNC9jr0sdvJbb+DI3Mw3zkeuOo2o6/SBeRxwFEIJYAbHHr6Z9t6quIP1eHTLK0h5XuZiJpmAGV5/uoSf9w/8Aj711/wAMluxXtUf2MuupTSuwS/aZWDwgcKW5u+e9Xf7Ymupj4hGBDCnKg5U+yUKu3rua9PoKSNIisI47S38WeRsEFxsFUKTkliF+prvASs36yeVTziNSSuWXDFzyt27A+1bcjqLZhdUS47epHgCp8lkR2ps2zelY96KyEtsKc/VqlR2zelPm3NK5gZcTaDntXI+Hvajr9WFKFsKouQtgXa6QjFgpVih5WAIJU4BwwHQ4IO/rUo6CPSrjVeHxIwlibwbhRhZVGQwH4JU/9SP2O46gg17TdT5m8G4TwbjH3c5jlA6tDJ+Me33h3HQmO2uA2VCaIPSnhoY9KvdQsS64Rijg8yMOzDpkfiXsR6H51zTbnxAQ68kibSJ1wexB/Ep6g/zBASmSyj/Yg9KUujj0okMdeEdTkFlJFpgHapH7MB7VaiOlhalWQH5tDU9qqrzh09hRty13kFL8NCOKMwuNFZe1Q2Tl6itWmslYdKCuMYIraMySMFHQD8TH91R3NJLE30I8fsDrTogLMQqjqTQZxJxTzkogKp9Gf4+g9vr6VU67rjTHqQvZew/r8fpUXSrEyuObpucn2z/StuDSRxr4mTs06fS3Je4qG3luP9o/+P8Am5q+tNDRFy/mG/qF26/Ht19RU61gYIFQAYH3jvn3x3p06PzffLt7HZfoP50mXUuTq6R6LBpYwV1b/Ui/tOGMcsa59kBJ29x06UgXc8vlWHY9OfH5Ad/er2109AoAULjr0Hx271GutWgizzNk+g8xOPUVRHJb9MbZqkqXqlSB+50W4fPMV/2jf6Ab1VnTgr8ruqgbk4zkew/vRGddLH7OJyexwQPWh2+SV5OZo2BPQAZz/m9b8E8jdSpfQ5uohiq42/qarH+jKzVAzPLIcBieblyDv0A261VcTcHWVvbyyoj5QDGXffIAJ37bn+9PWHE+pJGFeyaRAAM4Ktjbfvk0P8X8UC5QJ4LROp5jzk/Lt7fnXOxY9Y8yudxvmn/YaTxRg+OfHAi94OeCxS8nlCeKfsoBu++4JJ7cu/0zVC9pIqLITgH7mc8xHr8KvOJ+KTf/AKqr5VYI1QjPlyMBiBnuABn27Uq11uMNcSBG5wgitiQGWFTlWblOcvy7D0zmu8cm35B1dlIO7Meh337dx/hrc+GeDEtIAgJdmw7se7lRkD/SMYGaFeBf0cy+Ms94oWNeWSNCctIxGVLL+EDY4O+e1a6awarLfpRVOXgHn0YelN/sMelEZrlYyuweXRB6VyTRR6URVw4oMDY4KVTfNSgassh2mLu1SVeWRQy7HB7EdCD1BHYjcU8aTmoQgqZIdm5pY+zdZUH+oD/qD3Hm9QetOtGknLIjDI+6677dwfVfb+dSc1FltBksh5HPUj7rf716N8evvQsg/DLnYjDDqP5j1FO1WvcbhZB4b5wrDdGPs3qf3T+fWn4LjJ5W2YduxHqPb+FCyEvNcLU3mvZqbiDnNSwaYFVnE/EUNhA00p9kQfekfso/r2FGLbdEQrijiaCwh8SU5JyEjH3pGA6D0Hqegr544s4jnvpjJKeY9I0XPIi9cKPT8zio/EnEM17M00xyTsqDPKqjooH7o/M1L0HT+X7RvvHcd8D4fCtqisMd0uzbptO8kqXzZM4XSCJJTdW7SyMjiNtiFJXC7Hpv3Hb4UrQ7UqDzg5OxPoQMj5Vb2ynt0PUYzn61LWA/wOMb+2w+NY8usc1tO5h0sMT3CYYsb98bZGx3/wDNLvtWjjXzuAcAle5X05e9R76/ZRhAitj70pAA9CFG5/Khy5gjkfxJ7tSRj7qM3yHbahh0ksnM+ELn1kYcR5ZaQvcXrfZkwReufOwOxx0qzs+HoYgfIxbpzMMkn39KGpNWhTZbmZsdMKigdP7/AErlvqEz/dNw3pyqzDHc7DftV89JkqotJffZRHWY7tpthdHCBvsMHbHX/OlVfFIbwVlQ8pVlJxnZs9/qKqZJpAPNJPGfR4mx065xVfdXDMCPHDqe2++PUY2oYtDOMlK0Nk10JRcaZtek3xlsEmJy3h5Yrvkhd8Y6H296CdHs4f1S91CfMjqTDCDy/ZuWABZT8V+QNCWicRXFoGWJsxvsVPmB2x33FNWert4c0R3SUhiNwAwOx/lVmj0fwJzfv0YtRm+LFJE1dF+zUYDXE0ipHGpDNhsYJ5dsEkD/AA0/w9oEjagloGUmKbMjIcqPCbMhDY3G2B8qrrPV3iNu0fLzQuzDIBGWOxI6H51s36MNPgFnHcKoM0wcySEYb75wmfQYHzzWnPkUIWY5toNCaQa4WpJauXZmO14muZpLGlbARrq7C1XtrIrupwk9KG7iyfNUyk7K5SaDstSlakAUoCrrHHM1yuA100bCczXqSTXQaWyCZEDAggEHYg7gj3FQZ7RlGUyyjcLnzL7ox/7Tsem3SrDNc5qlkGbO4Drn+o/I7jp0PQgjtUjFAGs8d28M3kLLJHNJHPEwxzqisAykZ8xITlPT97HYig4utDEsjyrGGTxOV2XmC5K7hSd8qRjrVjxzS3VwFplzdXCRI0kjBURSzMegVRkmvm7jfieTULkyElYkysafuJ7/AOpu/wAh2o//AEncXRzxi3t5FaLlE0zqdm7xRD3JwSPh71m3DnD8t9MIY/L+KVz0QH+foPXNa9PjUIvJPgtxQbfHY5oNtzK2B538ue0cf4sH95vu/wDmj7TuGpGUZAjUDdn229h1+tFGj6Fa2i8sS8zKAGcjLfL0+VZ9+kHi15XNrbkhc8rlc5Zjt4dZnklqp1HpHYhJaaHHYvV+I7a38kP2zrtzE4Tt0X+9VUUl/eZ5R4aHvjkGPXHU7fzq64Z4LSNFln80hwQp3VN849zmie7kiiXmYhFHckCmefHi9OJW/cXbkyc5H8gUseDY8fbzMzeg8q529N+3rSb/AIPh5o0iGWYnvkMFBOPNsW9silX3GEZbkt43mb2Bwflgn8qhNpmo3DK55YQM43PMgIIzgZ3wTT4p5VNSyul7CzjBxcYK2CQjME4Dj7j77b+U75H8q23T9ZtpIl8IIFwAPDICjHbl7Vnw4Cc7tPl+ueXI3+JyaG9V0yW1k5XyVyPMoAB/ocVbkWPU8Rl0VweTBy12bDcMjZBwc+4/p0oE1uwS0njnCBoScSrhWXB67dBV1p3B1u0SSB5jzKG5hIR1A9KRfcMxleXxZ8ehfmHwwwNZMMseCd739DRkUskacQU1vS44pyEyYpVV4GOAQTjCk5xjqPpVtfQ2q2Craown5yLxX8zxkYC8uB/0yc7/AC67VE1Xh9o4SUlZ1TLeG4yBtvy46GqUyzpGk+SA/MgZTk4GxVvbA6H0rrwywyK4s5s4Si6ZO1PSuQs0YLRwBFlfbAkkDBQTnuQd/atw4EtDBp9sjAgiPmIPUFyX39PvVk3BGu4uoY7nBiNyJXUqMGXwnjjZv9ILA46d63Bpawa6XSKcsnwhbS0gzU0xpiQ1z7KLJZua5+s1WO5risaFgsszIDTTRqajoTToqdkLFWrpakikOacI4JKVz1GzXuapZCRzUoVGV6eDUEQWTTTtXS1NsajAzE/0t6K8dybhFPLIAzEDow2JP5UPpz3t3DBHGkDssNvy4xhkUKzvn8R3J+FbhxJoAu1T7Ro3TmwwAYFXADKynqDgdx0rGv0h6XJaXvOGJ51VlfoSVUKx26HYH/lXU0uZSioPtF+OZXa5pr288tszpIIWO8ZBSQ9m/r6YxWl/ozjjgs1bGZJSZHYjrn7v5fxrNtSsDEqLLgc6q6yhThlYZCE52wc/QVoFhxBZraxYkwyRqrKOoKjB2+VJroylBRivJu09JuRB1jixrJrqNlLGQ89u3bDDlbPwxQzwSsCs91cuAFYhQT95yMs2OpO/aq7iG8e7uz4YL5KxxqN8+gHx3oz0z9HaRxhpyzyHGUXyovtnqcfH5VHGGHFUuG+6BFynPjmiNrPHqYxCjMd922GO3l6/woetZluG8S8uMKDtGp3+Q7Dt/OtJtuHYEXAWJR8Fz9OtRLzhC3mUkALIDs6ALjHT4/Ss2PUYY8JNfr5NTx5Hy3f6FRYa9bRIFtreV1HQpGST78x608/EU5+7Zze2cL9anx2d6gxyRTBduZW8JtvVTt+dR5NZkTaS1nXfqAsg6+q0tRk+Ffz/ANFltLuvkQ/23eZ2sjv6uP6VQa/e3civ4lvyqeUnys3KUzhlYdDvRL/+VQZwxZD6MhH8qdTiG2Yf9SPBGME4yPhVmOUsbtY/5K5pTVOX8Axwhxk1qpjlDSId1wfMvthuo/hRQOKLObdZeQ9xICuPmRj86A78QmeIw45WcBtzgHxMb9sEb7VqN5pkDKA0UZA3wUA7VZq8eJNOS79ivDknTSfRVpIsgPIyupB6EEdPbpQosebCeIgB4LjmCg+YI+Acg9RvsfaiOfRLUnaED/YWQ/kaGde0xYAZY5H3ypVtyQ3UFh1HxqaLJihJxi3z7g1EZSSbXQvT9OE2eVsMLOSVQRgyPbjLouOrcqscf6a3fC4Qo3OjIjq226uoYHbboa+d7a6mg8NlLREHxom6YJ2yD3Bxj3xR/wDos4jYubaRvJys0AP4OU5eMH93ckCtGrhuhfsc/JG0acopEi0sSCvEVx+jKRjFXRFTrsBVNqWrBehoxi5MhPmuFWq6fW1HehXUtZJ6GqKW6djWqOn45CbWr1xzTCtXS1ZyWKzXGrgNKzQIIBp1XpBpHPUIP89cJpsGvc9CwFPw7xXb3jMkZKyLk8j4DMucc64JDL8OlVv6S+Gzd2/Mi80sWSAOpU7kD6fxpnRNBhuLKIbxywSTrFNH5ZYmSeRdj6bbg7GnLrV9Ss0bxoUu0UZE0R5GwOpkix/21fVTuHa9x13wZWdTuZ7IwmLnijcFZACWiKg+Xbsc9+lRrAwSW/hqjG7MnKoH3WRunY75x6daLNO4ps4LqUxg+BcrzPGVKmKUghhjuDnIIoG06ZhcK8QKv4oaMD15sqK68XaTZqXJLsoJYblFR1ikUnlZxy+cjBUnB3OSN6NpNeu4sfrVuXH76eYf2pmGy/a15dJMngStEnh53CzIOmcDYjHyIpjh7U721mazuIzKU28Nj9oAOpjYnzrjJx9KzZ9s7jw2vBpxceastdO4lspB98Rk/vqF/wDsNqIrOCNxzK/MDvlTkflVDNolhf5KDllA8yjMco/3J3ob1Xgi5gBa2ZpAOqglJB8gQG/jXNeHFN0pOL9mbN04q3G1+hpS6buRzNg+hHw9N6UNPIBHMT6ZAP51j+kPfTN4cdyyv05HdlJxsQMjr+dL1AanbkLNLcRqSMuGZkA9cjb5HFB/h8t1fEVk/wCRGr2s1OfSy3Uqfio/nVTd8HxSdY4snbIXkO/fK0O6Ro89yvNHqTk+g5+YeuV5sj/xUy64Y1LBCXpfthiR/Wl2vHLb8an+zQ79Stw/j/ID6pozLdm3j5XJYKu+ev8Aqo6h0bVrdVAZJlAHlfORjqA3f4k0Dyi4sbpWlXEiMrebcNg+o659a1nS+Lbe8Ucj8kn/ALbHDfLs3yrbrM2WEIuCUo1yzNgxwlJpun7AzPqbJj9ZhkgPrjmQ/wDNenzqq4wuFeGPldZFZx5gQeX+f1rQZc5IJ29D3rNONo4vHWOBPtCRzBRgMSfLsO+/Ws2iyQy5V6affHRdqMbxwbuy041jhe+gjiwIkt4gTvg4UuxA3236Uvg/hqUR/tA4WJGJj33kZm8LYenU/wDE0LXQnt2j8YcrKuFBYMQpyMHHQdRvRHo/E8z2aWbcvhRMWXA8xyzMAT6Au31rtZPys5EuIh3p+t5OCaKILgFc1kNrdkNRlpWokrXLyYU3wZCy1rUeUHFA+pX5YnernWnJoZMZZsVfCCggjaKXNEGmaMWHSpOh6PnBIowtrUKMVlzZ/CFbJKUsiuoKe5aroJGzXOelyCmDSMAqSWo4l3p4pmki3oMI+jbUiRqWq13kqUQoeG5OU3Mf7lzIflMFnz9ZD9KuZ/MjKfxKy/UYqktZY1ubmQkrl0i3PlfwUHMQPUFyp/2VZaZfLNzcoI5TjfvTzT7I0R9DtIprKASxo4MKKwZVOcKFP8KzP9IegfqV3FPbqFjYhwAPKskZyV26Ajf60QXWrzREQRPyrE78zL1I8QkL74BxR5obmWBHfBJ5t8DsxA/IVdGUsUt66HjKnaMU0y8liuop2ZueVmMhIIAZ8lRv7KKN+OYf12FLmLy3dv51ZNmYDBI+PcfD3q3/AElaeslqucLieAFsbqrv4ZPyD5oN4T1vnBRj50PKwPfBxzVMmSUmsy8dm3Bk3Lawl0EWutWwlz4F/EAryxYV+cDAcgfeVsD55Hak/tGW2kWHUMKzHliuFBEM2Ogb/wBt/jtQhqaTafdC8tsCMkc6LsMH7wYZ6E7+xrUrW+t9RtQWCyQyggqw+6w6gjqCD3pc6i0pdxf1TOhhk+l3/IKcQ8LQ3HmH2U4xiRdt+ozjZvj196rdL4glgcWupKN9kmbBVwO7HoR7/WrC+il0w4bmnsCfK/3prbrt/qQbVK1CzhuYsEiSJxlXUrnfuD2Iqndtio5PVDw/K+/YvSt3Dh+V7/fuVN7wbHkTWUphfcjlPMhB329AfbaoS8WXNowS9iLekiY83v6E/Q+1NRz3OlMFkPjWhOxA8yZ/7T7dD2xRbBLBdR5UpJGw7gH5EHofamyXFL4i3w8Pz9f8gik/yemXt9/2APiLWItQurZIlz5grFhuQxBIPfsaNda4RsXG0fIwxh4zykEdz2Pas+444e/VJFkiz4THb1jbrgH0/hRDoPGIlRYrvMbgDkkIIVwNstnp8elW5YTeKE9M3S8eSvHKO+Ucq5/oPGG+tQQD+twj12mQLv8A8u9UnDWsxJqyTlcg5AWQcoEmMDPpvn50ateNDGxG6kdR3A3yO1Z4ujXF94l4OSK3U4aUlcZXYZXOSem9P+Gyc5OUoq/df3RXrkoxSv5EZpjJJcXE+TIr7KdxzuxAB7gD09qubnhqSwKxzFfEeNJCqnPIGGyt6NsaEGuCBIFOQ2Azb4blOQcnoaO31OW/fx5cF3Cg4GAOQBcAfKujndROVlfpIdnASaJrN+QVIstKCpzGqq9l8+BXPTcmZidePzjau6RpeWyRVjo1hzqCav7a0CVM2RpUFjlpbhBTzNTbtTfPWGhCQstPCWoKGngasUiWLkemeautTTGg2QkxyU74gqv5q6slCyWTi9JluVRWZjhVBZj6BRkmmVagv9It4V8NVY4IIkVTvysV6j0IDfSnxrdJIK5ZAuLvKQMQeb7SV9wTzXEjSkfIsB/xq10TUTBIw6q5zj3GQMfSg7VJwW9hjB9upqZc35wN8dRtnPt8u9a3GxmKuwRzltmZySPfJJA+ZrUeDpA1pEf93152zWZeL4mC2eblwc9/T54rRuFRyWsY9mI+BYmqMzqIBzjWBJLOdTvyJ4vKDgkxedfzWs91bQEs76NS+IbxhySgbwSjIQZOzKecA9NvhVrqWqrNJI52UqYQMjBALAsT1zg/n7VZatpy6jp6b4kCBkYYJWRBhl+oINPBvFTl0+/mWRlt5Ke6ikhke2uFHOo8yncMh6Ovqhwd+xGO1D1lePpU4IJe1mbcfuH29wPqNvSizTbz9r2KqzFdSsmOT+KVNudsD72VGQp6soHQ0PyXUMpMMn3ZB9m5XkWZWOFIGTySdRy5OCOtXS07xW48wfaOjDJf7mgW9/HJHnyvG4z0zsRv7YxQRqNnJpjs8I8SzchpIRk+GCd5I/QDuO3w6V+gXj2Ewhl3gkJ8NyPuk9j8f79zg6uk54yF8xXzoDuGGPOvuCP4CsUl8GXvF/f1NanvV9NFfa3ccsYzh4ZBlSRkEHswNDGq6RPYM09k2Yju8J82AO+O4/Me42pbp+oOJEObGdun/wDNIe3suc/51JLeYbA45ex7b0lywSuPMH4+/JcpLKueJL7+gB65xh+txLAsIBkZASTkA8w+6MdPetCvdKgaFIpEV+VQMEbjAG6t1z71l1xocj306W6jEbc4GQACcEAH45o8tuJI548S/ZTxDDKfKTgbkfTpWvU4rhF4OK5pdqyrDk9T+L+36cAfxC7WYMUUpaKTI5H3ZPgfTp/eq86kf2etuGIPjl2XJww5SA2OnfG/8qudHjglW7vroFxFyrAOzPnHmx8t/cGqO+gZuaZhHEXwUhAILA9GC9l2653xXTwQcYLd35OfmmpSddeC/wBB4YN8Zo0ZIIbZFLtylzJKchVAJB3IYe2OhzRPp2gC3VV68o64xk99qrP0UWMmZZmBCthAD+I5yT8v51oF9GOWufq9Rc9i6RjyS5op7y7Cx4oGu5/Pn3q51iYgkUPTb02KNKxAz4d1YDAowhkDDNZXoqnmFaJp0mFGazZ5citli8VNGOu/rQpuS4FUNoAzG9OiWoi0hyaVJiomPOKiSXFNb0gxGjQaJC3Fca4pMVvXJbU0Gh1AmW8+aB+L7l2dw67A46Dt905+Hf40Y2kRFO6npInjK7BseVsZx7Edx7U+Kag+RlB+DGpST0Pt/appk8nuQP6fwq51fhp4mwyPg588YLR7dztt88VSvblQNwwHQjtW5TTVoD4JjyYjAGMnqcen8cUR6RxAYrdotyeQlW/dLEj+9Cdw3l/3bA9vcfGpMs3kCjsB8SRRcU1yARdz4UKDjH8ep3+lH/CFrLEnKwPI8cUoyfuysuJVHfBwrfFmob4O0+OeXMmCI/NyHoxOAPkCDt8K0VRWbUZP/IGwL4q0qW3lW9shiVT9ou2JFOOZW9jj6/Kh69u4tRjfw4zb3SySSy2/WOQ5YmWI9pN8MMb7e2dVniDKVPQgg/OsqurhPGcRsPsmPJIDyk7kZB/z+FW6XVSitr5X8DwyOPfQOQ6oHAt5mJiOwlIJaI9iR+Jc49wM70aaNfT23LBd5B/9KXqjjbHm/rvQ7Z2EAlVnYquQxHX8WQNsZB/ga1m1YMN8H470dVlhJVXBctU4u0DogSTxbeRfs5l5lB6A98H/ADpQJe6pc6fz2zANjaJ27Keh261qGpaVkq8JCOpyFP8A029Rj8JI7j55rN+NLhncRzRmNhzYB6HON0b8Q2HT6CjpIxl6e17Ps0rUqatcMf4ejFqrtK+ZZxk77Z3ONu5yar7jSppo/wBcnkWKNywjDY5jjOM+1RdJv/B5iAGlYcqSOcqg6dD2qM8MgZcjxVzhOZW8LOT0B2I2rbiwKEnNvlkyZt0VFcJDMF6RCYAfszJzn1OPT226Ub8DyW7rcPLErO7hE5wCscQGSFz0YnGfhVFrekwiQCOUygAc7cgROfuEA7f5vUyymEYAXYChmypx2pmSeRVSNRsXUgAYA9BsPpT92m1Bmi6vgjJoxhuQ61yZY9rKAF4gj3NDsaEnFHusWOc0NvAEatcZpRpBsuuHtL6GiN4MCoGgXS4xVxI1YsqbfIskVrKRTMzmrNgKhzx1S0KLUUvw6eRKcZKtSCkRvDrhjpbGnFFQNiYqkBQabC08gqB3HljFSI6ptW1dYHiQ/jJyfQdBv8SPpQxfcdSc2IUAUd3GWPyHSm+E5DKTXJoeKzvi/TFjnPlAWUFlI2wRjmX37H507Ycczcw8RVdc+YKOVse29L4v1CO5SJoskozArkFgrAb+U77qKaEHFglOwPaPlPKSCAQR8aTKCTgdqcnt9ydx8c/0pcHKW3z7dt/XrWsBacPia3uI8Id/K2QejYH9K05Voe0rT0iwwLOcDDOc4HsvRaf1zUzFbyMDg4wD6Fts1iySU5UgWU/HPEQRGghPnbyuw/CO6j37e1Z/YpuQQDnGMkjGKfPnOfU4FRpTljg7dsZ+FaoQUY0hq4JtwyjcjB6bHIA6dx/PtWgcIXJkiHN1Q8vyAGP89qzQRk/i/Pf16Ud8AzNySKTsCpA645gc/wAKqyxpChdItRb7TIp0KSorqezDPzHoafeSlxvWO6fBAS//AFvZ8ykGXAOSvPkN7E4zj4Gp13w1CP8ApxquBgYHQelEfPSWer/jzfbY29vsz2+0MjtVNPYsK065iBqDJpintUWVoRmcxsyGiXSNZxsTU2/0H0FD1zprIdquhkjLhhTC+a/DrQtqbHO1N21yw2NSJRkVphjj4GSPaRelTRWmpAjrQPjBp0XZFDJg3BaDVL0HvTvPmg6G+NWdvqe1ZJ6doSgljc1KztXq9SAIsteRq9XqUA6Gp1Gr1eqEBrja48Nrd8BsM/lboc8vWh7WLFAzug5QcMF68uRkjPp8u9cr1bMX5SzwVi/x70/E4zgKBjBzgEktud+w3r1ep0uRCWig9ehByO30qPfQqrIwAHNgYAwBjvXq9QY4eaPJzRLntt9KY4piBtZc9lz9CK9Xqxtf9gvkAreBfCL9xkD2yBn+NRzbgDNer1a5BkIAwfXYH36Zo24GGVkPclR9Aa9XqpzflFCVqUpr1erCiCi1I5q5XqdkEuaSr16vUADoOaZurJGG4r1eow7GQMahYqp2quNer1dLCxhhhvSXWvV6tQw0aZaYiu16g+gM/9k="/>
          <p:cNvSpPr>
            <a:spLocks noChangeAspect="1" noChangeArrowheads="1"/>
          </p:cNvSpPr>
          <p:nvPr/>
        </p:nvSpPr>
        <p:spPr bwMode="auto">
          <a:xfrm>
            <a:off x="635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aphicFrame>
        <p:nvGraphicFramePr>
          <p:cNvPr id="15" name="Table 14"/>
          <p:cNvGraphicFramePr>
            <a:graphicFrameLocks noGrp="1"/>
          </p:cNvGraphicFramePr>
          <p:nvPr>
            <p:extLst>
              <p:ext uri="{D42A27DB-BD31-4B8C-83A1-F6EECF244321}">
                <p14:modId xmlns:p14="http://schemas.microsoft.com/office/powerpoint/2010/main" val="2393614450"/>
              </p:ext>
            </p:extLst>
          </p:nvPr>
        </p:nvGraphicFramePr>
        <p:xfrm>
          <a:off x="467544" y="1103373"/>
          <a:ext cx="8352928" cy="4684360"/>
        </p:xfrm>
        <a:graphic>
          <a:graphicData uri="http://schemas.openxmlformats.org/drawingml/2006/table">
            <a:tbl>
              <a:tblPr firstRow="1" bandRow="1">
                <a:tableStyleId>{5C22544A-7EE6-4342-B048-85BDC9FD1C3A}</a:tableStyleId>
              </a:tblPr>
              <a:tblGrid>
                <a:gridCol w="4176464">
                  <a:extLst>
                    <a:ext uri="{9D8B030D-6E8A-4147-A177-3AD203B41FA5}">
                      <a16:colId xmlns:a16="http://schemas.microsoft.com/office/drawing/2014/main" val="20000"/>
                    </a:ext>
                  </a:extLst>
                </a:gridCol>
                <a:gridCol w="4176464">
                  <a:extLst>
                    <a:ext uri="{9D8B030D-6E8A-4147-A177-3AD203B41FA5}">
                      <a16:colId xmlns:a16="http://schemas.microsoft.com/office/drawing/2014/main" val="20001"/>
                    </a:ext>
                  </a:extLst>
                </a:gridCol>
              </a:tblGrid>
              <a:tr h="2520280">
                <a:tc>
                  <a:txBody>
                    <a:bodyPr/>
                    <a:lstStyle/>
                    <a:p>
                      <a:pPr algn="ctr"/>
                      <a:r>
                        <a:rPr lang="en-GB" sz="1600" b="1" dirty="0">
                          <a:solidFill>
                            <a:schemeClr val="bg1"/>
                          </a:solidFill>
                        </a:rPr>
                        <a:t>Commu</a:t>
                      </a:r>
                      <a:r>
                        <a:rPr lang="en-GB" sz="1600" b="1" baseline="0" dirty="0">
                          <a:solidFill>
                            <a:schemeClr val="bg1"/>
                          </a:solidFill>
                        </a:rPr>
                        <a:t>nication &amp; Interaction</a:t>
                      </a:r>
                    </a:p>
                    <a:p>
                      <a:pPr algn="l"/>
                      <a:r>
                        <a:rPr lang="en-GB" sz="1600" b="0" baseline="0" dirty="0">
                          <a:solidFill>
                            <a:schemeClr val="bg1"/>
                          </a:solidFill>
                        </a:rPr>
                        <a:t> </a:t>
                      </a:r>
                      <a:endParaRPr lang="en-US" sz="1600" dirty="0">
                        <a:solidFill>
                          <a:schemeClr val="bg1"/>
                        </a:solidFill>
                      </a:endParaRPr>
                    </a:p>
                    <a:p>
                      <a:pPr marL="285750" indent="-285750">
                        <a:buFont typeface="Arial" panose="020B0604020202020204" pitchFamily="34" charset="0"/>
                        <a:buChar char="•"/>
                      </a:pPr>
                      <a:r>
                        <a:rPr lang="en-US" sz="800" dirty="0">
                          <a:solidFill>
                            <a:schemeClr val="bg1"/>
                          </a:solidFill>
                        </a:rPr>
                        <a:t>Word mats/Key vocabulary</a:t>
                      </a:r>
                    </a:p>
                    <a:p>
                      <a:pPr marL="285750" indent="-285750">
                        <a:buFont typeface="Arial" panose="020B0604020202020204" pitchFamily="34" charset="0"/>
                        <a:buChar char="•"/>
                      </a:pPr>
                      <a:r>
                        <a:rPr lang="en-US" sz="800" dirty="0">
                          <a:solidFill>
                            <a:schemeClr val="bg1"/>
                          </a:solidFill>
                        </a:rPr>
                        <a:t>VCOP</a:t>
                      </a:r>
                    </a:p>
                    <a:p>
                      <a:pPr marL="285750" indent="-285750">
                        <a:buFont typeface="Arial" panose="020B0604020202020204" pitchFamily="34" charset="0"/>
                        <a:buChar char="•"/>
                      </a:pPr>
                      <a:r>
                        <a:rPr lang="en-US" sz="800" dirty="0">
                          <a:solidFill>
                            <a:schemeClr val="bg1"/>
                          </a:solidFill>
                        </a:rPr>
                        <a:t>Displays, visual reminders</a:t>
                      </a:r>
                    </a:p>
                    <a:p>
                      <a:pPr marL="285750" indent="-285750">
                        <a:buFont typeface="Arial" panose="020B0604020202020204" pitchFamily="34" charset="0"/>
                        <a:buChar char="•"/>
                      </a:pPr>
                      <a:r>
                        <a:rPr lang="en-US" sz="800" dirty="0">
                          <a:solidFill>
                            <a:schemeClr val="bg1"/>
                          </a:solidFill>
                        </a:rPr>
                        <a:t>Modelling examples</a:t>
                      </a:r>
                    </a:p>
                    <a:p>
                      <a:pPr marL="285750" indent="-285750">
                        <a:buFont typeface="Arial" panose="020B0604020202020204" pitchFamily="34" charset="0"/>
                        <a:buChar char="•"/>
                      </a:pPr>
                      <a:r>
                        <a:rPr lang="en-US" sz="800" baseline="0" dirty="0">
                          <a:solidFill>
                            <a:schemeClr val="bg1"/>
                          </a:solidFill>
                        </a:rPr>
                        <a:t>Talk Time</a:t>
                      </a:r>
                    </a:p>
                    <a:p>
                      <a:pPr marL="285750" indent="-285750">
                        <a:buFont typeface="Arial" panose="020B0604020202020204" pitchFamily="34" charset="0"/>
                        <a:buChar char="•"/>
                      </a:pPr>
                      <a:r>
                        <a:rPr lang="en-US" sz="800" baseline="0" dirty="0">
                          <a:solidFill>
                            <a:schemeClr val="bg1"/>
                          </a:solidFill>
                        </a:rPr>
                        <a:t>Show and Share time in class</a:t>
                      </a:r>
                    </a:p>
                    <a:p>
                      <a:pPr marL="285750" indent="-285750">
                        <a:buFont typeface="Arial" panose="020B0604020202020204" pitchFamily="34" charset="0"/>
                        <a:buChar char="•"/>
                      </a:pPr>
                      <a:r>
                        <a:rPr lang="en-US" sz="800" baseline="0" dirty="0">
                          <a:solidFill>
                            <a:schemeClr val="bg1"/>
                          </a:solidFill>
                        </a:rPr>
                        <a:t>Links are made to previous learning</a:t>
                      </a:r>
                    </a:p>
                    <a:p>
                      <a:pPr marL="285750" indent="-285750">
                        <a:buFont typeface="Arial" panose="020B0604020202020204" pitchFamily="34" charset="0"/>
                        <a:buChar char="•"/>
                      </a:pPr>
                      <a:r>
                        <a:rPr lang="en-US" sz="800" baseline="0" dirty="0">
                          <a:solidFill>
                            <a:schemeClr val="bg1"/>
                          </a:solidFill>
                        </a:rPr>
                        <a:t>Verbal instructions clear, one at a time, opportunity for pupils to repeat</a:t>
                      </a:r>
                    </a:p>
                    <a:p>
                      <a:pPr marL="285750" indent="-285750">
                        <a:buFont typeface="Arial" panose="020B0604020202020204" pitchFamily="34" charset="0"/>
                        <a:buChar char="•"/>
                      </a:pPr>
                      <a:r>
                        <a:rPr lang="en-US" sz="800" baseline="0" dirty="0">
                          <a:solidFill>
                            <a:schemeClr val="bg1"/>
                          </a:solidFill>
                        </a:rPr>
                        <a:t>Key words highlighted</a:t>
                      </a:r>
                    </a:p>
                    <a:p>
                      <a:pPr marL="285750" indent="-285750">
                        <a:buFont typeface="Arial" panose="020B0604020202020204" pitchFamily="34" charset="0"/>
                        <a:buChar char="•"/>
                      </a:pPr>
                      <a:r>
                        <a:rPr lang="en-US" sz="800" baseline="0" dirty="0">
                          <a:solidFill>
                            <a:schemeClr val="bg1"/>
                          </a:solidFill>
                        </a:rPr>
                        <a:t>Partner Talk</a:t>
                      </a:r>
                    </a:p>
                    <a:p>
                      <a:pPr marL="285750" indent="-285750">
                        <a:buFont typeface="Arial" panose="020B0604020202020204" pitchFamily="34" charset="0"/>
                        <a:buChar char="•"/>
                      </a:pPr>
                      <a:r>
                        <a:rPr lang="en-US" sz="800" baseline="0" dirty="0">
                          <a:solidFill>
                            <a:schemeClr val="bg1"/>
                          </a:solidFill>
                        </a:rPr>
                        <a:t>Good listening prompts</a:t>
                      </a:r>
                    </a:p>
                    <a:p>
                      <a:pPr marL="285750" indent="-285750">
                        <a:buFont typeface="Arial" panose="020B0604020202020204" pitchFamily="34" charset="0"/>
                        <a:buChar char="•"/>
                      </a:pPr>
                      <a:r>
                        <a:rPr lang="en-US" sz="800" baseline="0" dirty="0">
                          <a:solidFill>
                            <a:schemeClr val="bg1"/>
                          </a:solidFill>
                        </a:rPr>
                        <a:t>School Speech and Language Therapist weekly</a:t>
                      </a:r>
                      <a:endParaRPr lang="en-US" sz="800" dirty="0">
                        <a:solidFill>
                          <a:schemeClr val="bg1"/>
                        </a:solidFill>
                      </a:endParaRPr>
                    </a:p>
                    <a:p>
                      <a:endParaRPr lang="en-US" sz="800" dirty="0">
                        <a:solidFill>
                          <a:schemeClr val="bg1"/>
                        </a:solidFill>
                      </a:endParaRPr>
                    </a:p>
                  </a:txBody>
                  <a:tcPr>
                    <a:solidFill>
                      <a:srgbClr val="941100"/>
                    </a:solidFill>
                  </a:tcPr>
                </a:tc>
                <a:tc>
                  <a:txBody>
                    <a:bodyPr/>
                    <a:lstStyle/>
                    <a:p>
                      <a:pPr algn="ctr"/>
                      <a:r>
                        <a:rPr lang="en-GB" sz="1600" b="1" dirty="0">
                          <a:solidFill>
                            <a:schemeClr val="bg1"/>
                          </a:solidFill>
                        </a:rPr>
                        <a:t>Cognition</a:t>
                      </a:r>
                      <a:r>
                        <a:rPr lang="en-GB" sz="1600" b="1" baseline="0" dirty="0">
                          <a:solidFill>
                            <a:schemeClr val="bg1"/>
                          </a:solidFill>
                        </a:rPr>
                        <a:t> &amp; Learning</a:t>
                      </a:r>
                    </a:p>
                    <a:p>
                      <a:pPr marL="0" indent="0" algn="l">
                        <a:buFont typeface="Arial" panose="020B0604020202020204" pitchFamily="34" charset="0"/>
                        <a:buNone/>
                      </a:pPr>
                      <a:endParaRPr lang="en-GB" sz="800" b="0" baseline="0" dirty="0">
                        <a:solidFill>
                          <a:schemeClr val="bg1"/>
                        </a:solidFill>
                      </a:endParaRPr>
                    </a:p>
                    <a:p>
                      <a:pPr marL="0" indent="0" algn="l">
                        <a:buFont typeface="Arial" panose="020B0604020202020204" pitchFamily="34" charset="0"/>
                        <a:buNone/>
                      </a:pPr>
                      <a:endParaRPr lang="en-GB" sz="800" b="0" baseline="0" dirty="0">
                        <a:solidFill>
                          <a:schemeClr val="bg1"/>
                        </a:solidFill>
                      </a:endParaRPr>
                    </a:p>
                    <a:p>
                      <a:pPr marL="285750" indent="-285750" algn="l">
                        <a:buFont typeface="Arial" panose="020B0604020202020204" pitchFamily="34" charset="0"/>
                        <a:buChar char="•"/>
                      </a:pPr>
                      <a:r>
                        <a:rPr lang="en-GB" sz="800" b="1" baseline="0" dirty="0">
                          <a:solidFill>
                            <a:schemeClr val="bg1"/>
                          </a:solidFill>
                        </a:rPr>
                        <a:t>Writing frames</a:t>
                      </a:r>
                    </a:p>
                    <a:p>
                      <a:pPr marL="285750" indent="-285750" algn="l">
                        <a:buFont typeface="Arial" panose="020B0604020202020204" pitchFamily="34" charset="0"/>
                        <a:buChar char="•"/>
                      </a:pPr>
                      <a:r>
                        <a:rPr lang="en-GB" sz="800" b="1" baseline="0" dirty="0">
                          <a:solidFill>
                            <a:schemeClr val="bg1"/>
                          </a:solidFill>
                        </a:rPr>
                        <a:t>Differentiated success criteria</a:t>
                      </a:r>
                    </a:p>
                    <a:p>
                      <a:pPr marL="285750" indent="-285750" algn="l">
                        <a:buFont typeface="Arial" panose="020B0604020202020204" pitchFamily="34" charset="0"/>
                        <a:buChar char="•"/>
                      </a:pPr>
                      <a:r>
                        <a:rPr lang="en-GB" sz="800" b="1" baseline="0" dirty="0">
                          <a:solidFill>
                            <a:schemeClr val="bg1"/>
                          </a:solidFill>
                        </a:rPr>
                        <a:t>Coloured overlays</a:t>
                      </a:r>
                    </a:p>
                    <a:p>
                      <a:pPr marL="285750" indent="-285750" algn="l">
                        <a:buFont typeface="Arial" panose="020B0604020202020204" pitchFamily="34" charset="0"/>
                        <a:buChar char="•"/>
                      </a:pPr>
                      <a:r>
                        <a:rPr lang="en-GB" sz="800" b="1" baseline="0" dirty="0">
                          <a:solidFill>
                            <a:schemeClr val="bg1"/>
                          </a:solidFill>
                        </a:rPr>
                        <a:t>Different pens</a:t>
                      </a:r>
                    </a:p>
                    <a:p>
                      <a:pPr marL="285750" indent="-285750" algn="l">
                        <a:buFont typeface="Arial" panose="020B0604020202020204" pitchFamily="34" charset="0"/>
                        <a:buChar char="•"/>
                      </a:pPr>
                      <a:r>
                        <a:rPr lang="en-GB" sz="800" b="1" baseline="0" dirty="0">
                          <a:solidFill>
                            <a:schemeClr val="bg1"/>
                          </a:solidFill>
                        </a:rPr>
                        <a:t>Alphabet arc</a:t>
                      </a:r>
                    </a:p>
                    <a:p>
                      <a:pPr marL="285750" indent="-285750" algn="l">
                        <a:buFont typeface="Arial" panose="020B0604020202020204" pitchFamily="34" charset="0"/>
                        <a:buChar char="•"/>
                      </a:pPr>
                      <a:r>
                        <a:rPr lang="en-GB" sz="800" b="1" baseline="0" dirty="0">
                          <a:solidFill>
                            <a:schemeClr val="bg1"/>
                          </a:solidFill>
                        </a:rPr>
                        <a:t>Multi sensory Phonics games</a:t>
                      </a:r>
                    </a:p>
                    <a:p>
                      <a:pPr marL="285750" indent="-285750" algn="l">
                        <a:buFont typeface="Arial" panose="020B0604020202020204" pitchFamily="34" charset="0"/>
                        <a:buChar char="•"/>
                      </a:pPr>
                      <a:r>
                        <a:rPr lang="en-GB" sz="800" b="1" baseline="0" dirty="0">
                          <a:solidFill>
                            <a:schemeClr val="bg1"/>
                          </a:solidFill>
                        </a:rPr>
                        <a:t>Maths- number squares,lines,vocab, equipment</a:t>
                      </a:r>
                    </a:p>
                    <a:p>
                      <a:pPr marL="285750" indent="-285750" algn="l">
                        <a:buFont typeface="Arial" panose="020B0604020202020204" pitchFamily="34" charset="0"/>
                        <a:buChar char="•"/>
                      </a:pPr>
                      <a:r>
                        <a:rPr lang="en-GB" sz="800" b="1" baseline="0" dirty="0">
                          <a:solidFill>
                            <a:schemeClr val="bg1"/>
                          </a:solidFill>
                        </a:rPr>
                        <a:t>Commonly needed information displayed- days of the week, months of the year</a:t>
                      </a:r>
                    </a:p>
                    <a:p>
                      <a:pPr marL="285750" indent="-285750" algn="l">
                        <a:buFont typeface="Arial" panose="020B0604020202020204" pitchFamily="34" charset="0"/>
                        <a:buChar char="•"/>
                      </a:pPr>
                      <a:r>
                        <a:rPr lang="en-GB" sz="800" b="1" baseline="0" dirty="0">
                          <a:solidFill>
                            <a:schemeClr val="bg1"/>
                          </a:solidFill>
                        </a:rPr>
                        <a:t>Task management prompts</a:t>
                      </a:r>
                    </a:p>
                    <a:p>
                      <a:pPr marL="285750" indent="-285750" algn="l">
                        <a:buFont typeface="Arial" panose="020B0604020202020204" pitchFamily="34" charset="0"/>
                        <a:buChar char="•"/>
                      </a:pPr>
                      <a:r>
                        <a:rPr lang="en-GB" sz="800" b="1" baseline="0" dirty="0">
                          <a:solidFill>
                            <a:schemeClr val="bg1"/>
                          </a:solidFill>
                        </a:rPr>
                        <a:t>Spelling aids-word mats,dictionaires ,spell checkers</a:t>
                      </a:r>
                    </a:p>
                    <a:p>
                      <a:pPr marL="285750" indent="-285750" algn="l">
                        <a:buFont typeface="Arial" panose="020B0604020202020204" pitchFamily="34" charset="0"/>
                        <a:buChar char="•"/>
                      </a:pPr>
                      <a:r>
                        <a:rPr lang="en-GB" sz="800" b="1" baseline="0" dirty="0">
                          <a:solidFill>
                            <a:schemeClr val="bg1"/>
                          </a:solidFill>
                        </a:rPr>
                        <a:t>Little </a:t>
                      </a:r>
                      <a:r>
                        <a:rPr lang="en-GB" sz="800" b="1" baseline="0" dirty="0" err="1">
                          <a:solidFill>
                            <a:schemeClr val="bg1"/>
                          </a:solidFill>
                        </a:rPr>
                        <a:t>Wandle</a:t>
                      </a:r>
                      <a:r>
                        <a:rPr lang="en-GB" sz="800" b="1" baseline="0" dirty="0">
                          <a:solidFill>
                            <a:schemeClr val="bg1"/>
                          </a:solidFill>
                        </a:rPr>
                        <a:t> Catch Up</a:t>
                      </a:r>
                    </a:p>
                    <a:p>
                      <a:pPr marL="285750" indent="-285750" algn="l">
                        <a:buFont typeface="Arial" panose="020B0604020202020204" pitchFamily="34" charset="0"/>
                        <a:buChar char="•"/>
                      </a:pPr>
                      <a:endParaRPr lang="en-GB" sz="800" b="0" baseline="0" dirty="0">
                        <a:solidFill>
                          <a:schemeClr val="bg1"/>
                        </a:solidFill>
                      </a:endParaRPr>
                    </a:p>
                  </a:txBody>
                  <a:tcPr>
                    <a:solidFill>
                      <a:srgbClr val="941100"/>
                    </a:solidFill>
                  </a:tcPr>
                </a:tc>
                <a:extLst>
                  <a:ext uri="{0D108BD9-81ED-4DB2-BD59-A6C34878D82A}">
                    <a16:rowId xmlns:a16="http://schemas.microsoft.com/office/drawing/2014/main" val="10000"/>
                  </a:ext>
                </a:extLst>
              </a:tr>
              <a:tr h="2137831">
                <a:tc>
                  <a:txBody>
                    <a:bodyPr/>
                    <a:lstStyle/>
                    <a:p>
                      <a:pPr algn="ctr"/>
                      <a:r>
                        <a:rPr lang="en-GB" sz="1600" b="1" dirty="0">
                          <a:solidFill>
                            <a:schemeClr val="bg1"/>
                          </a:solidFill>
                        </a:rPr>
                        <a:t>Social,</a:t>
                      </a:r>
                      <a:r>
                        <a:rPr lang="en-GB" sz="1600" b="1" baseline="0" dirty="0">
                          <a:solidFill>
                            <a:schemeClr val="bg1"/>
                          </a:solidFill>
                        </a:rPr>
                        <a:t> Emotional &amp; Mental Health Difficulties</a:t>
                      </a:r>
                    </a:p>
                    <a:p>
                      <a:pPr marL="285750" indent="-285750" algn="l">
                        <a:buFont typeface="Arial" panose="020B0604020202020204" pitchFamily="34" charset="0"/>
                        <a:buChar char="•"/>
                      </a:pPr>
                      <a:r>
                        <a:rPr lang="en-GB" sz="800" b="1" baseline="0" dirty="0">
                          <a:solidFill>
                            <a:schemeClr val="bg1"/>
                          </a:solidFill>
                        </a:rPr>
                        <a:t>Achievable targets</a:t>
                      </a:r>
                    </a:p>
                    <a:p>
                      <a:pPr marL="285750" indent="-285750" algn="l">
                        <a:buFont typeface="Arial" panose="020B0604020202020204" pitchFamily="34" charset="0"/>
                        <a:buChar char="•"/>
                      </a:pPr>
                      <a:r>
                        <a:rPr lang="en-GB" sz="800" b="1" baseline="0" dirty="0">
                          <a:solidFill>
                            <a:schemeClr val="bg1"/>
                          </a:solidFill>
                        </a:rPr>
                        <a:t>Being consistent</a:t>
                      </a:r>
                    </a:p>
                    <a:p>
                      <a:pPr marL="285750" indent="-285750" algn="l">
                        <a:buFont typeface="Arial" panose="020B0604020202020204" pitchFamily="34" charset="0"/>
                        <a:buChar char="•"/>
                      </a:pPr>
                      <a:r>
                        <a:rPr lang="en-GB" sz="800" b="1" baseline="0" dirty="0">
                          <a:solidFill>
                            <a:schemeClr val="bg1"/>
                          </a:solidFill>
                        </a:rPr>
                        <a:t>Differentiated success criteria</a:t>
                      </a:r>
                    </a:p>
                    <a:p>
                      <a:pPr marL="285750" indent="-285750" algn="l">
                        <a:buFont typeface="Arial" panose="020B0604020202020204" pitchFamily="34" charset="0"/>
                        <a:buChar char="•"/>
                      </a:pPr>
                      <a:r>
                        <a:rPr lang="en-GB" sz="800" b="1" baseline="0" dirty="0">
                          <a:solidFill>
                            <a:schemeClr val="bg1"/>
                          </a:solidFill>
                        </a:rPr>
                        <a:t>Time to talk to the teacher</a:t>
                      </a:r>
                    </a:p>
                    <a:p>
                      <a:pPr marL="285750" indent="-285750" algn="l">
                        <a:buFont typeface="Arial" panose="020B0604020202020204" pitchFamily="34" charset="0"/>
                        <a:buChar char="•"/>
                      </a:pPr>
                      <a:r>
                        <a:rPr lang="en-GB" sz="800" b="1" baseline="0" dirty="0">
                          <a:solidFill>
                            <a:schemeClr val="bg1"/>
                          </a:solidFill>
                        </a:rPr>
                        <a:t>Team points, certificates, HT stickers</a:t>
                      </a:r>
                    </a:p>
                    <a:p>
                      <a:pPr marL="285750" indent="-285750" algn="l">
                        <a:buFont typeface="Arial" panose="020B0604020202020204" pitchFamily="34" charset="0"/>
                        <a:buChar char="•"/>
                      </a:pPr>
                      <a:r>
                        <a:rPr lang="en-GB" sz="800" b="1" baseline="0" dirty="0">
                          <a:solidFill>
                            <a:schemeClr val="bg1"/>
                          </a:solidFill>
                        </a:rPr>
                        <a:t>Quiet area in the class</a:t>
                      </a:r>
                    </a:p>
                    <a:p>
                      <a:pPr marL="285750" indent="-285750" algn="l">
                        <a:buFont typeface="Arial" panose="020B0604020202020204" pitchFamily="34" charset="0"/>
                        <a:buChar char="•"/>
                      </a:pPr>
                      <a:r>
                        <a:rPr lang="en-GB" sz="800" b="1" baseline="0" dirty="0">
                          <a:solidFill>
                            <a:schemeClr val="bg1"/>
                          </a:solidFill>
                        </a:rPr>
                        <a:t>Independent workstations</a:t>
                      </a:r>
                    </a:p>
                    <a:p>
                      <a:pPr marL="285750" indent="-285750" algn="l">
                        <a:buFont typeface="Arial" panose="020B0604020202020204" pitchFamily="34" charset="0"/>
                        <a:buChar char="•"/>
                      </a:pPr>
                      <a:r>
                        <a:rPr lang="en-GB" sz="800" b="1" baseline="0" dirty="0">
                          <a:solidFill>
                            <a:schemeClr val="bg1"/>
                          </a:solidFill>
                        </a:rPr>
                        <a:t>Visual timetables</a:t>
                      </a:r>
                    </a:p>
                    <a:p>
                      <a:pPr marL="285750" indent="-285750" algn="l">
                        <a:buFont typeface="Arial" panose="020B0604020202020204" pitchFamily="34" charset="0"/>
                        <a:buChar char="•"/>
                      </a:pPr>
                      <a:r>
                        <a:rPr lang="en-GB" sz="800" b="1" baseline="0" dirty="0">
                          <a:solidFill>
                            <a:schemeClr val="bg1"/>
                          </a:solidFill>
                        </a:rPr>
                        <a:t>Now/Next prompts</a:t>
                      </a:r>
                    </a:p>
                    <a:p>
                      <a:pPr marL="285750" indent="-285750" algn="l">
                        <a:buFont typeface="Arial" panose="020B0604020202020204" pitchFamily="34" charset="0"/>
                        <a:buChar char="•"/>
                      </a:pPr>
                      <a:r>
                        <a:rPr lang="en-GB" sz="800" b="1" baseline="0" dirty="0">
                          <a:solidFill>
                            <a:schemeClr val="bg1"/>
                          </a:solidFill>
                        </a:rPr>
                        <a:t>Check in/Check out books</a:t>
                      </a:r>
                    </a:p>
                    <a:p>
                      <a:pPr marL="285750" indent="-285750" algn="l">
                        <a:buFont typeface="Arial" panose="020B0604020202020204" pitchFamily="34" charset="0"/>
                        <a:buChar char="•"/>
                      </a:pPr>
                      <a:r>
                        <a:rPr lang="en-GB" sz="800" b="1" baseline="0" dirty="0">
                          <a:solidFill>
                            <a:schemeClr val="bg1"/>
                          </a:solidFill>
                        </a:rPr>
                        <a:t>Nurture in the class room</a:t>
                      </a:r>
                    </a:p>
                    <a:p>
                      <a:pPr marL="285750" indent="-285750" algn="l">
                        <a:buFont typeface="Arial" panose="020B0604020202020204" pitchFamily="34" charset="0"/>
                        <a:buChar char="•"/>
                      </a:pPr>
                      <a:r>
                        <a:rPr lang="en-GB" sz="800" b="1" baseline="0" dirty="0">
                          <a:solidFill>
                            <a:schemeClr val="bg1"/>
                          </a:solidFill>
                        </a:rPr>
                        <a:t>Home/School link book</a:t>
                      </a:r>
                    </a:p>
                    <a:p>
                      <a:pPr marL="285750" indent="-285750" algn="l">
                        <a:buFont typeface="Arial" panose="020B0604020202020204" pitchFamily="34" charset="0"/>
                        <a:buChar char="•"/>
                      </a:pPr>
                      <a:r>
                        <a:rPr lang="en-GB" sz="800" b="1" baseline="0" dirty="0">
                          <a:solidFill>
                            <a:schemeClr val="bg1"/>
                          </a:solidFill>
                        </a:rPr>
                        <a:t>School Play Therapist</a:t>
                      </a:r>
                    </a:p>
                    <a:p>
                      <a:pPr marL="285750" indent="-285750" algn="l">
                        <a:buFont typeface="Arial" panose="020B0604020202020204" pitchFamily="34" charset="0"/>
                        <a:buChar char="•"/>
                      </a:pPr>
                      <a:r>
                        <a:rPr lang="en-GB" sz="800" b="1" baseline="0" dirty="0">
                          <a:solidFill>
                            <a:schemeClr val="bg1"/>
                          </a:solidFill>
                        </a:rPr>
                        <a:t>Access to Nurture Provision </a:t>
                      </a:r>
                    </a:p>
                    <a:p>
                      <a:pPr marL="285750" indent="-285750" algn="l">
                        <a:buFont typeface="Arial" panose="020B0604020202020204" pitchFamily="34" charset="0"/>
                        <a:buChar char="•"/>
                      </a:pPr>
                      <a:r>
                        <a:rPr lang="en-GB" sz="800" b="1" baseline="0" dirty="0">
                          <a:solidFill>
                            <a:schemeClr val="bg1"/>
                          </a:solidFill>
                        </a:rPr>
                        <a:t>Beacon Behaviour Support - SLA</a:t>
                      </a:r>
                    </a:p>
                  </a:txBody>
                  <a:tcPr>
                    <a:solidFill>
                      <a:srgbClr val="941100"/>
                    </a:solidFill>
                  </a:tcPr>
                </a:tc>
                <a:tc>
                  <a:txBody>
                    <a:bodyPr/>
                    <a:lstStyle/>
                    <a:p>
                      <a:pPr algn="ctr"/>
                      <a:r>
                        <a:rPr lang="en-GB" sz="1600" b="1" dirty="0">
                          <a:solidFill>
                            <a:schemeClr val="bg1"/>
                          </a:solidFill>
                        </a:rPr>
                        <a:t>Sensory and/or Physical</a:t>
                      </a:r>
                    </a:p>
                    <a:p>
                      <a:pPr marL="171450" indent="-171450" algn="l">
                        <a:buFont typeface="Arial" panose="020B0604020202020204" pitchFamily="34" charset="0"/>
                        <a:buChar char="•"/>
                      </a:pPr>
                      <a:r>
                        <a:rPr lang="en-GB" sz="800" b="1" dirty="0">
                          <a:solidFill>
                            <a:schemeClr val="bg1"/>
                          </a:solidFill>
                        </a:rPr>
                        <a:t>Sloping boards</a:t>
                      </a:r>
                    </a:p>
                    <a:p>
                      <a:pPr marL="171450" indent="-171450" algn="l">
                        <a:buFont typeface="Arial" panose="020B0604020202020204" pitchFamily="34" charset="0"/>
                        <a:buChar char="•"/>
                      </a:pPr>
                      <a:r>
                        <a:rPr lang="en-GB" sz="800" b="1" dirty="0">
                          <a:solidFill>
                            <a:schemeClr val="bg1"/>
                          </a:solidFill>
                        </a:rPr>
                        <a:t>Different pens/pencils with grips</a:t>
                      </a:r>
                    </a:p>
                    <a:p>
                      <a:pPr marL="171450" indent="-171450" algn="l">
                        <a:buFont typeface="Arial" panose="020B0604020202020204" pitchFamily="34" charset="0"/>
                        <a:buChar char="•"/>
                      </a:pPr>
                      <a:r>
                        <a:rPr lang="en-GB" sz="800" b="1" dirty="0">
                          <a:solidFill>
                            <a:schemeClr val="bg1"/>
                          </a:solidFill>
                        </a:rPr>
                        <a:t>Spring loaded scissors</a:t>
                      </a:r>
                    </a:p>
                    <a:p>
                      <a:pPr marL="171450" indent="-171450" algn="l">
                        <a:buFont typeface="Arial" panose="020B0604020202020204" pitchFamily="34" charset="0"/>
                        <a:buChar char="•"/>
                      </a:pPr>
                      <a:r>
                        <a:rPr lang="en-GB" sz="800" b="1" dirty="0">
                          <a:solidFill>
                            <a:schemeClr val="bg1"/>
                          </a:solidFill>
                        </a:rPr>
                        <a:t>Sitting</a:t>
                      </a:r>
                      <a:r>
                        <a:rPr lang="en-GB" sz="800" b="1" baseline="0" dirty="0">
                          <a:solidFill>
                            <a:schemeClr val="bg1"/>
                          </a:solidFill>
                        </a:rPr>
                        <a:t> arrangements in the class- good posture ,footrests, seat wedges etc.</a:t>
                      </a:r>
                      <a:endParaRPr lang="en-GB" sz="800" b="1" dirty="0">
                        <a:solidFill>
                          <a:schemeClr val="bg1"/>
                        </a:solidFill>
                      </a:endParaRPr>
                    </a:p>
                    <a:p>
                      <a:pPr marL="171450" indent="-171450" algn="l">
                        <a:buFont typeface="Arial" panose="020B0604020202020204" pitchFamily="34" charset="0"/>
                        <a:buChar char="•"/>
                      </a:pPr>
                      <a:r>
                        <a:rPr lang="en-GB" sz="800" b="1" dirty="0">
                          <a:solidFill>
                            <a:schemeClr val="bg1"/>
                          </a:solidFill>
                        </a:rPr>
                        <a:t>Quiet area in the classroom</a:t>
                      </a:r>
                    </a:p>
                    <a:p>
                      <a:pPr marL="171450" indent="-171450" algn="l">
                        <a:buFont typeface="Arial" panose="020B0604020202020204" pitchFamily="34" charset="0"/>
                        <a:buChar char="•"/>
                      </a:pPr>
                      <a:r>
                        <a:rPr lang="en-GB" sz="800" b="1" dirty="0">
                          <a:solidFill>
                            <a:schemeClr val="bg1"/>
                          </a:solidFill>
                        </a:rPr>
                        <a:t>Dough Disco/Gym</a:t>
                      </a:r>
                      <a:r>
                        <a:rPr lang="en-GB" sz="800" b="1" baseline="0" dirty="0">
                          <a:solidFill>
                            <a:schemeClr val="bg1"/>
                          </a:solidFill>
                        </a:rPr>
                        <a:t> interventions</a:t>
                      </a:r>
                    </a:p>
                    <a:p>
                      <a:pPr marL="171450" indent="-171450" algn="l">
                        <a:buFont typeface="Arial" panose="020B0604020202020204" pitchFamily="34" charset="0"/>
                        <a:buChar char="•"/>
                      </a:pPr>
                      <a:r>
                        <a:rPr lang="en-GB" sz="800" b="1" baseline="0" dirty="0">
                          <a:solidFill>
                            <a:schemeClr val="bg1"/>
                          </a:solidFill>
                        </a:rPr>
                        <a:t>Health Care Plans</a:t>
                      </a:r>
                    </a:p>
                    <a:p>
                      <a:pPr marL="171450" indent="-171450" algn="l">
                        <a:buFont typeface="Arial" panose="020B0604020202020204" pitchFamily="34" charset="0"/>
                        <a:buChar char="•"/>
                      </a:pPr>
                      <a:r>
                        <a:rPr lang="en-GB" sz="800" b="1" baseline="0" dirty="0">
                          <a:solidFill>
                            <a:schemeClr val="bg1"/>
                          </a:solidFill>
                        </a:rPr>
                        <a:t>Risk assessments for physical needs</a:t>
                      </a:r>
                    </a:p>
                    <a:p>
                      <a:pPr marL="171450" indent="-171450" algn="l">
                        <a:buFont typeface="Arial" panose="020B0604020202020204" pitchFamily="34" charset="0"/>
                        <a:buChar char="•"/>
                      </a:pPr>
                      <a:r>
                        <a:rPr lang="en-GB" sz="800" b="1" baseline="0" dirty="0">
                          <a:solidFill>
                            <a:schemeClr val="bg1"/>
                          </a:solidFill>
                        </a:rPr>
                        <a:t>Fine and Gross motor resource boxes in every classroom</a:t>
                      </a:r>
                    </a:p>
                    <a:p>
                      <a:pPr marL="171450" indent="-171450" algn="l">
                        <a:buFont typeface="Arial" panose="020B0604020202020204" pitchFamily="34" charset="0"/>
                        <a:buChar char="•"/>
                      </a:pPr>
                      <a:r>
                        <a:rPr lang="en-GB" sz="800" b="1" baseline="0" dirty="0">
                          <a:solidFill>
                            <a:schemeClr val="bg1"/>
                          </a:solidFill>
                        </a:rPr>
                        <a:t>Snack boxes </a:t>
                      </a:r>
                    </a:p>
                    <a:p>
                      <a:pPr marL="171450" indent="-171450" algn="l">
                        <a:buFont typeface="Arial" panose="020B0604020202020204" pitchFamily="34" charset="0"/>
                        <a:buChar char="•"/>
                      </a:pPr>
                      <a:r>
                        <a:rPr lang="en-GB" sz="800" b="1" baseline="0" dirty="0">
                          <a:solidFill>
                            <a:schemeClr val="bg1"/>
                          </a:solidFill>
                        </a:rPr>
                        <a:t>Regular breast breaks</a:t>
                      </a:r>
                    </a:p>
                    <a:p>
                      <a:pPr marL="171450" indent="-171450" algn="l">
                        <a:buFont typeface="Arial" panose="020B0604020202020204" pitchFamily="34" charset="0"/>
                        <a:buChar char="•"/>
                      </a:pPr>
                      <a:r>
                        <a:rPr lang="en-GB" sz="800" b="1" baseline="0" dirty="0">
                          <a:solidFill>
                            <a:schemeClr val="bg1"/>
                          </a:solidFill>
                        </a:rPr>
                        <a:t>Equipment changes and support</a:t>
                      </a:r>
                    </a:p>
                    <a:p>
                      <a:pPr marL="171450" indent="-171450" algn="l">
                        <a:buFont typeface="Arial" panose="020B0604020202020204" pitchFamily="34" charset="0"/>
                        <a:buChar char="•"/>
                      </a:pPr>
                      <a:r>
                        <a:rPr lang="en-GB" sz="800" b="1" baseline="0" dirty="0">
                          <a:solidFill>
                            <a:schemeClr val="bg1"/>
                          </a:solidFill>
                        </a:rPr>
                        <a:t>School Occupational Therapist termly</a:t>
                      </a:r>
                      <a:endParaRPr lang="en-GB" sz="800" b="1" dirty="0">
                        <a:solidFill>
                          <a:schemeClr val="bg1"/>
                        </a:solidFill>
                      </a:endParaRPr>
                    </a:p>
                  </a:txBody>
                  <a:tcPr>
                    <a:solidFill>
                      <a:srgbClr val="94110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47879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55576" y="836712"/>
            <a:ext cx="7192888" cy="4032448"/>
          </a:xfrm>
        </p:spPr>
        <p:txBody>
          <a:bodyPr>
            <a:noAutofit/>
          </a:bodyPr>
          <a:lstStyle/>
          <a:p>
            <a:r>
              <a:rPr lang="en-GB" sz="3600" b="1" i="1" dirty="0">
                <a:solidFill>
                  <a:srgbClr val="941100"/>
                </a:solidFill>
              </a:rPr>
              <a:t>Support available for children with SEND at Woodside</a:t>
            </a:r>
          </a:p>
          <a:p>
            <a:endParaRPr lang="en-GB" sz="900" i="1" dirty="0"/>
          </a:p>
          <a:p>
            <a:pPr marL="285750" indent="-285750" algn="l">
              <a:buClr>
                <a:srgbClr val="941100"/>
              </a:buClr>
              <a:buFont typeface="Arial" panose="020B0604020202020204" pitchFamily="34" charset="0"/>
              <a:buChar char="•"/>
            </a:pPr>
            <a:r>
              <a:rPr lang="en-GB" sz="1800" dirty="0"/>
              <a:t>Our teachers adapt what they are teaching or the way they are teaching to help children learn and progress in the best way possible. Staff have received training Quality First Teaching and they use this as part of their practice within the classroom. </a:t>
            </a:r>
          </a:p>
          <a:p>
            <a:pPr marL="285750" indent="-285750" algn="l">
              <a:buClr>
                <a:srgbClr val="941100"/>
              </a:buClr>
              <a:buFont typeface="Arial" panose="020B0604020202020204" pitchFamily="34" charset="0"/>
              <a:buChar char="•"/>
            </a:pPr>
            <a:r>
              <a:rPr lang="en-GB" sz="1800" dirty="0"/>
              <a:t>Extra support can be given in a small group by the teacher or a learning support assistant. This kind of support is provided in the classroom.</a:t>
            </a:r>
          </a:p>
          <a:p>
            <a:pPr marL="285750" indent="-285750" algn="l">
              <a:buClr>
                <a:srgbClr val="941100"/>
              </a:buClr>
              <a:buFont typeface="Arial" panose="020B0604020202020204" pitchFamily="34" charset="0"/>
              <a:buChar char="•"/>
            </a:pPr>
            <a:r>
              <a:rPr lang="en-GB" sz="1800" dirty="0"/>
              <a:t>Extra support can also be given to children by an adult for short times during the day, or over a week to support them to learn specific skills.</a:t>
            </a:r>
          </a:p>
          <a:p>
            <a:pPr marL="285750" indent="-285750" algn="l">
              <a:buClr>
                <a:srgbClr val="941100"/>
              </a:buClr>
              <a:buFont typeface="Arial" panose="020B0604020202020204" pitchFamily="34" charset="0"/>
              <a:buChar char="•"/>
            </a:pPr>
            <a:r>
              <a:rPr lang="en-GB" sz="1800" dirty="0"/>
              <a:t>Children with special educational needs and /or disabilities will often have individual learning plan targets that show what they need help with.</a:t>
            </a:r>
          </a:p>
          <a:p>
            <a:pPr marL="285750" indent="-285750" algn="l">
              <a:buClr>
                <a:srgbClr val="941100"/>
              </a:buClr>
              <a:buFont typeface="Arial" panose="020B0604020202020204" pitchFamily="34" charset="0"/>
              <a:buChar char="•"/>
            </a:pPr>
            <a:r>
              <a:rPr lang="en-GB" sz="1800" dirty="0"/>
              <a:t>The school will seek advice from a specialist support teacher or other professionals if required.</a:t>
            </a:r>
          </a:p>
        </p:txBody>
      </p:sp>
      <p:sp>
        <p:nvSpPr>
          <p:cNvPr id="2" name="AutoShape 2" descr="data:image/jpeg;base64,/9j/4AAQSkZJRgABAQAAAQABAAD/2wCEAAkGBxISEhQUEhQUFBQVFRQUFRUUFxQVFBQVFBUWFhQWGBQYHCggGBonHRUUITEkJSkrLi4uFx8zODMsNygtLisBCgoKDg0OGhAQGiwkHyQsLCwsLCwsLDUsLSwsLCwsLC8sLCwsLCwsLCwsLCwsLCwsLCwsLCwsLCwsLCwsLCwsLP/AABEIAMUA/wMBIgACEQEDEQH/xAAcAAABBQEBAQAAAAAAAAAAAAAGAgMEBQcBAAj/xABAEAACAQMCBAQDBAkDAwQDAAABAgMABBEFIQYSMUETIlFhcYGRIzJCoQcUFVKxwdHh8GJygjOy8UNTkqIWF1T/xAAaAQACAwEBAAAAAAAAAAAAAAABAgADBAUG/8QALxEAAgIBBAECBAUEAwAAAAAAAAECEQMEEiExQSJRE4GR8AUyYXGxocHR8RQjQv/aAAwDAQACEQMRAD8Aoo0p16XzCuuRisFiEMtvUmA1Ek61It2qMJYxtTvi1FB2piSaqqsFFgZKWpqtjmqYktJJEaHXavJJUWaSuQk0KJRKlNMKd6dZDio2DmihT14+1c02fJxXZY8iu2VtynNBitEm80ZpBkCoEFm0bYIrTeF40dcHFQeLdGC+ZRQXRNoMwJtSJ1r0T460iSYGgrQHwNctSbcYpqOn1WmsYfY7VXypvVgq0xLHRjIKYm3SpJFRDKEGWIAHUk4H1quk4rt+YJGWmc9FhUuSfY9PzqxJvoNNj+orQxeNvVjxFq9xAB4tlPHzdDL5M/DY5ofW9aVDIFXY+ZQ4LgevKQCR7iteOEl2hlFnmam81b6joLpbx3UbxzwPhTJESfDk7xyKQCrf56VSE1aAmwW/NVnZ6MSardPucGjDSbtTisGozSgVTk0S7HT/AAxmpY1YJtmvXd0Cu1CN/wAxassWsnLFTTEyS1wXFLnjqG1b0rNKHmfNS7UVXxtVrZUJ9CkwRbVCuI6uUG1QrpaoT5IiujFWNnblqjRqM1a2U4SjIZsn2/D5IzXZ9MEdWVrryYxtVbrF9zdKWhHIXaQqaau7VQapI78r3pi51Uk0dom4umtx2poxkVWW+pVcWt2rDelaCpJkjSdWMTUZJOLhd6z+7iHUVbaFqhj61EqDdD2u6YIwTQZNN5sUX8R6r4i7UHQRFn3qWI+WXFguRU4R0m2CquSQABkk7AD1Jod1ri8AMLZefl6yEHkUdMgd/jsKEYOTpFkYN9BJc3McS80jKijuxx/5oSv+LTLIIbOMySOQqltgSdhhcj8yKCNU1WWZssxc9Mt/ADoKasbWSRsJ9498779N/StkNMo8yLo4kaFrfDsEMXPqV8r3BBIt4WD+GT0HKud/fAHx60CSwtGVcAoDuhz5iMDfbcZzWk8N/ovhZF/WXfnbfCnAX1GfXep2rfo3s0B5RJ83b/OlU5PxLT4ntf8ARGvHpZvgFNP1m+1fkspbiLkXLK0wUbgd3Az0z9apNa0yXT52TnQuNuaI5Ug1da9wcIkLRE5HUE5AO56n2FVtnwvcS2cl5zr4cZwy7Fhg4OR27VtwZ4Zo7oMqzYZYnUjlpAVEOLgrDcsqzAlginmAJkUbNy/eHpjtS9a01reeWFiGMbleYdGA6MPiMH51VxadM0LSDPhIcE4PLk4Hw71cw2Ez2y3DDKcywls+bm5OZCR1wVGx9qeRRJFVkirGxvitNC3zSjaGqMkVJUypxsJLLUObqasfBUjNB9uWU1cQ3xxXLy6aSfpM8sbXQ3PNVfLJUm4hNRv1cmujGjUcjerSylqHFZn0qVHbMKEmiF1FPtUW6mpESNSZLZjVPFjJDKzb1Id8imBZtUyC1NNwBlUbhlNPrqRPWrNtK5u1MPohHaqZzSM8uCBJLmozKatG04jtTZt8VW86K3IrxkU7DcMDUgw5rn6pS/EFslxXRNTIZKiW0FOupWlWb1URT5CWw0wSiqfXo1t3VAC0jfdjX7x9z+6vudqgDjBo1KwFQRnmlfdEAG5A/Efc7ZPc7UMatxUMOltzPJJvLcucux+nsO+BjbOARvx4b5ZvxY7Vsk8RauE8k7hz18GI+QDfBZurbjvjOc4HeXwJokWqyMs8y20EQDeGpVXlJOMlzt+W2RigFbYsdsuxO+Mk5+NPvp8i7lSO/rv8BWuLhHg1fCk1wgv/AEj6RYW0iJYusnVmKNzgegLZOT8/WhLT79oW51I5u22d980ScDabpk3P+0bmWFhjwwoKoevMWIU9NvSq3ivToLafFnMs8eQQwIYD05v7075RXF7XRcafxXqsuPCV3G2MRZA69CMAir1Nb1wjL26kEHPOqrjqD1bY0W8PcV2b20f20Ub8o5lJVdwNxjPXrUoXMEpyHRwQfusCDnY9DtjevNanVVJp4V81/o6mKF9yZnesatqDQsstugQqMlCPh3PfNC9jr0sdvJbb+DI3Mw3zkeuOo2o6/SBeRxwFEIJYAbHHr6Z9t6quIP1eHTLK0h5XuZiJpmAGV5/uoSf9w/8Aj711/wAMluxXtUf2MuupTSuwS/aZWDwgcKW5u+e9Xf7Ymupj4hGBDCnKg5U+yUKu3rua9PoKSNIisI47S38WeRsEFxsFUKTkliF+prvASs36yeVTziNSSuWXDFzyt27A+1bcjqLZhdUS47epHgCp8lkR2ps2zelY96KyEtsKc/VqlR2zelPm3NK5gZcTaDntXI+Hvajr9WFKFsKouQtgXa6QjFgpVih5WAIJU4BwwHQ4IO/rUo6CPSrjVeHxIwlibwbhRhZVGQwH4JU/9SP2O46gg17TdT5m8G4TwbjH3c5jlA6tDJ+Me33h3HQmO2uA2VCaIPSnhoY9KvdQsS64Rijg8yMOzDpkfiXsR6H51zTbnxAQ68kibSJ1wexB/Ep6g/zBASmSyj/Yg9KUujj0okMdeEdTkFlJFpgHapH7MB7VaiOlhalWQH5tDU9qqrzh09hRty13kFL8NCOKMwuNFZe1Q2Tl6itWmslYdKCuMYIraMySMFHQD8TH91R3NJLE30I8fsDrTogLMQqjqTQZxJxTzkogKp9Gf4+g9vr6VU67rjTHqQvZew/r8fpUXSrEyuObpucn2z/StuDSRxr4mTs06fS3Je4qG3luP9o/+P8Am5q+tNDRFy/mG/qF26/Ht19RU61gYIFQAYH3jvn3x3p06PzffLt7HZfoP50mXUuTq6R6LBpYwV1b/Ui/tOGMcsa59kBJ29x06UgXc8vlWHY9OfH5Ad/er2109AoAULjr0Hx271GutWgizzNk+g8xOPUVRHJb9MbZqkqXqlSB+50W4fPMV/2jf6Ab1VnTgr8ruqgbk4zkew/vRGddLH7OJyexwQPWh2+SV5OZo2BPQAZz/m9b8E8jdSpfQ5uohiq42/qarH+jKzVAzPLIcBieblyDv0A261VcTcHWVvbyyoj5QDGXffIAJ37bn+9PWHE+pJGFeyaRAAM4Ktjbfvk0P8X8UC5QJ4LROp5jzk/Lt7fnXOxY9Y8yudxvmn/YaTxRg+OfHAi94OeCxS8nlCeKfsoBu++4JJ7cu/0zVC9pIqLITgH7mc8xHr8KvOJ+KTf/AKqr5VYI1QjPlyMBiBnuABn27Uq11uMNcSBG5wgitiQGWFTlWblOcvy7D0zmu8cm35B1dlIO7Meh337dx/hrc+GeDEtIAgJdmw7se7lRkD/SMYGaFeBf0cy+Ms94oWNeWSNCctIxGVLL+EDY4O+e1a6awarLfpRVOXgHn0YelN/sMelEZrlYyuweXRB6VyTRR6URVw4oMDY4KVTfNSgassh2mLu1SVeWRQy7HB7EdCD1BHYjcU8aTmoQgqZIdm5pY+zdZUH+oD/qD3Hm9QetOtGknLIjDI+6677dwfVfb+dSc1FltBksh5HPUj7rf716N8evvQsg/DLnYjDDqP5j1FO1WvcbhZB4b5wrDdGPs3qf3T+fWn4LjJ5W2YduxHqPb+FCyEvNcLU3mvZqbiDnNSwaYFVnE/EUNhA00p9kQfekfso/r2FGLbdEQrijiaCwh8SU5JyEjH3pGA6D0Hqegr544s4jnvpjJKeY9I0XPIi9cKPT8zio/EnEM17M00xyTsqDPKqjooH7o/M1L0HT+X7RvvHcd8D4fCtqisMd0uzbptO8kqXzZM4XSCJJTdW7SyMjiNtiFJXC7Hpv3Hb4UrQ7UqDzg5OxPoQMj5Vb2ynt0PUYzn61LWA/wOMb+2w+NY8usc1tO5h0sMT3CYYsb98bZGx3/wDNLvtWjjXzuAcAle5X05e9R76/ZRhAitj70pAA9CFG5/Khy5gjkfxJ7tSRj7qM3yHbahh0ksnM+ELn1kYcR5ZaQvcXrfZkwReufOwOxx0qzs+HoYgfIxbpzMMkn39KGpNWhTZbmZsdMKigdP7/AErlvqEz/dNw3pyqzDHc7DftV89JkqotJffZRHWY7tpthdHCBvsMHbHX/OlVfFIbwVlQ8pVlJxnZs9/qKqZJpAPNJPGfR4mx065xVfdXDMCPHDqe2++PUY2oYtDOMlK0Nk10JRcaZtek3xlsEmJy3h5Yrvkhd8Y6H296CdHs4f1S91CfMjqTDCDy/ZuWABZT8V+QNCWicRXFoGWJsxvsVPmB2x33FNWert4c0R3SUhiNwAwOx/lVmj0fwJzfv0YtRm+LFJE1dF+zUYDXE0ipHGpDNhsYJ5dsEkD/AA0/w9oEjagloGUmKbMjIcqPCbMhDY3G2B8qrrPV3iNu0fLzQuzDIBGWOxI6H51s36MNPgFnHcKoM0wcySEYb75wmfQYHzzWnPkUIWY5toNCaQa4WpJauXZmO14muZpLGlbARrq7C1XtrIrupwk9KG7iyfNUyk7K5SaDstSlakAUoCrrHHM1yuA100bCczXqSTXQaWyCZEDAggEHYg7gj3FQZ7RlGUyyjcLnzL7ox/7Tsem3SrDNc5qlkGbO4Drn+o/I7jp0PQgjtUjFAGs8d28M3kLLJHNJHPEwxzqisAykZ8xITlPT97HYig4utDEsjyrGGTxOV2XmC5K7hSd8qRjrVjxzS3VwFplzdXCRI0kjBURSzMegVRkmvm7jfieTULkyElYkysafuJ7/AOpu/wAh2o//AEncXRzxi3t5FaLlE0zqdm7xRD3JwSPh71m3DnD8t9MIY/L+KVz0QH+foPXNa9PjUIvJPgtxQbfHY5oNtzK2B538ue0cf4sH95vu/wDmj7TuGpGUZAjUDdn229h1+tFGj6Fa2i8sS8zKAGcjLfL0+VZ9+kHi15XNrbkhc8rlc5Zjt4dZnklqp1HpHYhJaaHHYvV+I7a38kP2zrtzE4Tt0X+9VUUl/eZ5R4aHvjkGPXHU7fzq64Z4LSNFln80hwQp3VN849zmie7kiiXmYhFHckCmefHi9OJW/cXbkyc5H8gUseDY8fbzMzeg8q529N+3rSb/AIPh5o0iGWYnvkMFBOPNsW9silX3GEZbkt43mb2Bwflgn8qhNpmo3DK55YQM43PMgIIzgZ3wTT4p5VNSyul7CzjBxcYK2CQjME4Dj7j77b+U75H8q23T9ZtpIl8IIFwAPDICjHbl7Vnw4Cc7tPl+ueXI3+JyaG9V0yW1k5XyVyPMoAB/ocVbkWPU8Rl0VweTBy12bDcMjZBwc+4/p0oE1uwS0njnCBoScSrhWXB67dBV1p3B1u0SSB5jzKG5hIR1A9KRfcMxleXxZ8ehfmHwwwNZMMseCd739DRkUskacQU1vS44pyEyYpVV4GOAQTjCk5xjqPpVtfQ2q2Craown5yLxX8zxkYC8uB/0yc7/AC67VE1Xh9o4SUlZ1TLeG4yBtvy46GqUyzpGk+SA/MgZTk4GxVvbA6H0rrwywyK4s5s4Si6ZO1PSuQs0YLRwBFlfbAkkDBQTnuQd/atw4EtDBp9sjAgiPmIPUFyX39PvVk3BGu4uoY7nBiNyJXUqMGXwnjjZv9ILA46d63Bpawa6XSKcsnwhbS0gzU0xpiQ1z7KLJZua5+s1WO5risaFgsszIDTTRqajoTToqdkLFWrpakikOacI4JKVz1GzXuapZCRzUoVGV6eDUEQWTTTtXS1NsajAzE/0t6K8dybhFPLIAzEDow2JP5UPpz3t3DBHGkDssNvy4xhkUKzvn8R3J+FbhxJoAu1T7Ro3TmwwAYFXADKynqDgdx0rGv0h6XJaXvOGJ51VlfoSVUKx26HYH/lXU0uZSioPtF+OZXa5pr288tszpIIWO8ZBSQ9m/r6YxWl/ozjjgs1bGZJSZHYjrn7v5fxrNtSsDEqLLgc6q6yhThlYZCE52wc/QVoFhxBZraxYkwyRqrKOoKjB2+VJroylBRivJu09JuRB1jixrJrqNlLGQ89u3bDDlbPwxQzwSsCs91cuAFYhQT95yMs2OpO/aq7iG8e7uz4YL5KxxqN8+gHx3oz0z9HaRxhpyzyHGUXyovtnqcfH5VHGGHFUuG+6BFynPjmiNrPHqYxCjMd922GO3l6/woetZluG8S8uMKDtGp3+Q7Dt/OtJtuHYEXAWJR8Fz9OtRLzhC3mUkALIDs6ALjHT4/Ss2PUYY8JNfr5NTx5Hy3f6FRYa9bRIFtreV1HQpGST78x608/EU5+7Zze2cL9anx2d6gxyRTBduZW8JtvVTt+dR5NZkTaS1nXfqAsg6+q0tRk+Ffz/ANFltLuvkQ/23eZ2sjv6uP6VQa/e3civ4lvyqeUnys3KUzhlYdDvRL/+VQZwxZD6MhH8qdTiG2Yf9SPBGME4yPhVmOUsbtY/5K5pTVOX8Axwhxk1qpjlDSId1wfMvthuo/hRQOKLObdZeQ9xICuPmRj86A78QmeIw45WcBtzgHxMb9sEb7VqN5pkDKA0UZA3wUA7VZq8eJNOS79ivDknTSfRVpIsgPIyupB6EEdPbpQosebCeIgB4LjmCg+YI+Acg9RvsfaiOfRLUnaED/YWQ/kaGde0xYAZY5H3ypVtyQ3UFh1HxqaLJihJxi3z7g1EZSSbXQvT9OE2eVsMLOSVQRgyPbjLouOrcqscf6a3fC4Qo3OjIjq226uoYHbboa+d7a6mg8NlLREHxom6YJ2yD3Bxj3xR/wDos4jYubaRvJys0AP4OU5eMH93ckCtGrhuhfsc/JG0acopEi0sSCvEVx+jKRjFXRFTrsBVNqWrBehoxi5MhPmuFWq6fW1HehXUtZJ6GqKW6djWqOn45CbWr1xzTCtXS1ZyWKzXGrgNKzQIIBp1XpBpHPUIP89cJpsGvc9CwFPw7xXb3jMkZKyLk8j4DMucc64JDL8OlVv6S+Gzd2/Mi80sWSAOpU7kD6fxpnRNBhuLKIbxywSTrFNH5ZYmSeRdj6bbg7GnLrV9Ss0bxoUu0UZE0R5GwOpkix/21fVTuHa9x13wZWdTuZ7IwmLnijcFZACWiKg+Xbsc9+lRrAwSW/hqjG7MnKoH3WRunY75x6daLNO4ps4LqUxg+BcrzPGVKmKUghhjuDnIIoG06ZhcK8QKv4oaMD15sqK68XaTZqXJLsoJYblFR1ikUnlZxy+cjBUnB3OSN6NpNeu4sfrVuXH76eYf2pmGy/a15dJMngStEnh53CzIOmcDYjHyIpjh7U721mazuIzKU28Nj9oAOpjYnzrjJx9KzZ9s7jw2vBpxceastdO4lspB98Rk/vqF/wDsNqIrOCNxzK/MDvlTkflVDNolhf5KDllA8yjMco/3J3ob1Xgi5gBa2ZpAOqglJB8gQG/jXNeHFN0pOL9mbN04q3G1+hpS6buRzNg+hHw9N6UNPIBHMT6ZAP51j+kPfTN4cdyyv05HdlJxsQMjr+dL1AanbkLNLcRqSMuGZkA9cjb5HFB/h8t1fEVk/wCRGr2s1OfSy3Uqfio/nVTd8HxSdY4snbIXkO/fK0O6Ro89yvNHqTk+g5+YeuV5sj/xUy64Y1LBCXpfthiR/Wl2vHLb8an+zQ79Stw/j/ID6pozLdm3j5XJYKu+ev8Aqo6h0bVrdVAZJlAHlfORjqA3f4k0Dyi4sbpWlXEiMrebcNg+o659a1nS+Lbe8Ucj8kn/ALbHDfLs3yrbrM2WEIuCUo1yzNgxwlJpun7AzPqbJj9ZhkgPrjmQ/wDNenzqq4wuFeGPldZFZx5gQeX+f1rQZc5IJ29D3rNONo4vHWOBPtCRzBRgMSfLsO+/Ws2iyQy5V6affHRdqMbxwbuy041jhe+gjiwIkt4gTvg4UuxA3236Uvg/hqUR/tA4WJGJj33kZm8LYenU/wDE0LXQnt2j8YcrKuFBYMQpyMHHQdRvRHo/E8z2aWbcvhRMWXA8xyzMAT6Au31rtZPys5EuIh3p+t5OCaKILgFc1kNrdkNRlpWokrXLyYU3wZCy1rUeUHFA+pX5YnernWnJoZMZZsVfCCggjaKXNEGmaMWHSpOh6PnBIowtrUKMVlzZ/CFbJKUsiuoKe5aroJGzXOelyCmDSMAqSWo4l3p4pmki3oMI+jbUiRqWq13kqUQoeG5OU3Mf7lzIflMFnz9ZD9KuZ/MjKfxKy/UYqktZY1ubmQkrl0i3PlfwUHMQPUFyp/2VZaZfLNzcoI5TjfvTzT7I0R9DtIprKASxo4MKKwZVOcKFP8KzP9IegfqV3FPbqFjYhwAPKskZyV26Ajf60QXWrzREQRPyrE78zL1I8QkL74BxR5obmWBHfBJ5t8DsxA/IVdGUsUt66HjKnaMU0y8liuop2ZueVmMhIIAZ8lRv7KKN+OYf12FLmLy3dv51ZNmYDBI+PcfD3q3/AElaeslqucLieAFsbqrv4ZPyD5oN4T1vnBRj50PKwPfBxzVMmSUmsy8dm3Bk3Lawl0EWutWwlz4F/EAryxYV+cDAcgfeVsD55Hak/tGW2kWHUMKzHliuFBEM2Ogb/wBt/jtQhqaTafdC8tsCMkc6LsMH7wYZ6E7+xrUrW+t9RtQWCyQyggqw+6w6gjqCD3pc6i0pdxf1TOhhk+l3/IKcQ8LQ3HmH2U4xiRdt+ozjZvj196rdL4glgcWupKN9kmbBVwO7HoR7/WrC+il0w4bmnsCfK/3prbrt/qQbVK1CzhuYsEiSJxlXUrnfuD2Iqndtio5PVDw/K+/YvSt3Dh+V7/fuVN7wbHkTWUphfcjlPMhB329AfbaoS8WXNowS9iLekiY83v6E/Q+1NRz3OlMFkPjWhOxA8yZ/7T7dD2xRbBLBdR5UpJGw7gH5EHofamyXFL4i3w8Pz9f8gik/yemXt9/2APiLWItQurZIlz5grFhuQxBIPfsaNda4RsXG0fIwxh4zykEdz2Pas+444e/VJFkiz4THb1jbrgH0/hRDoPGIlRYrvMbgDkkIIVwNstnp8elW5YTeKE9M3S8eSvHKO+Ucq5/oPGG+tQQD+twj12mQLv8A8u9UnDWsxJqyTlcg5AWQcoEmMDPpvn50ateNDGxG6kdR3A3yO1Z4ujXF94l4OSK3U4aUlcZXYZXOSem9P+Gyc5OUoq/df3RXrkoxSv5EZpjJJcXE+TIr7KdxzuxAB7gD09qubnhqSwKxzFfEeNJCqnPIGGyt6NsaEGuCBIFOQ2Azb4blOQcnoaO31OW/fx5cF3Cg4GAOQBcAfKujndROVlfpIdnASaJrN+QVIstKCpzGqq9l8+BXPTcmZidePzjau6RpeWyRVjo1hzqCav7a0CVM2RpUFjlpbhBTzNTbtTfPWGhCQstPCWoKGngasUiWLkemeautTTGg2QkxyU74gqv5q6slCyWTi9JluVRWZjhVBZj6BRkmmVagv9It4V8NVY4IIkVTvysV6j0IDfSnxrdJIK5ZAuLvKQMQeb7SV9wTzXEjSkfIsB/xq10TUTBIw6q5zj3GQMfSg7VJwW9hjB9upqZc35wN8dRtnPt8u9a3GxmKuwRzltmZySPfJJA+ZrUeDpA1pEf93152zWZeL4mC2eblwc9/T54rRuFRyWsY9mI+BYmqMzqIBzjWBJLOdTvyJ4vKDgkxedfzWs91bQEs76NS+IbxhySgbwSjIQZOzKecA9NvhVrqWqrNJI52UqYQMjBALAsT1zg/n7VZatpy6jp6b4kCBkYYJWRBhl+oINPBvFTl0+/mWRlt5Ke6ikhke2uFHOo8yncMh6Ovqhwd+xGO1D1lePpU4IJe1mbcfuH29wPqNvSizTbz9r2KqzFdSsmOT+KVNudsD72VGQp6soHQ0PyXUMpMMn3ZB9m5XkWZWOFIGTySdRy5OCOtXS07xW48wfaOjDJf7mgW9/HJHnyvG4z0zsRv7YxQRqNnJpjs8I8SzchpIRk+GCd5I/QDuO3w6V+gXj2Ewhl3gkJ8NyPuk9j8f79zg6uk54yF8xXzoDuGGPOvuCP4CsUl8GXvF/f1NanvV9NFfa3ccsYzh4ZBlSRkEHswNDGq6RPYM09k2Yju8J82AO+O4/Me42pbp+oOJEObGdun/wDNIe3suc/51JLeYbA45ex7b0lywSuPMH4+/JcpLKueJL7+gB65xh+txLAsIBkZASTkA8w+6MdPetCvdKgaFIpEV+VQMEbjAG6t1z71l1xocj306W6jEbc4GQACcEAH45o8tuJI548S/ZTxDDKfKTgbkfTpWvU4rhF4OK5pdqyrDk9T+L+36cAfxC7WYMUUpaKTI5H3ZPgfTp/eq86kf2etuGIPjl2XJww5SA2OnfG/8qudHjglW7vroFxFyrAOzPnHmx8t/cGqO+gZuaZhHEXwUhAILA9GC9l2653xXTwQcYLd35OfmmpSddeC/wBB4YN8Zo0ZIIbZFLtylzJKchVAJB3IYe2OhzRPp2gC3VV68o64xk99qrP0UWMmZZmBCthAD+I5yT8v51oF9GOWufq9Rc9i6RjyS5op7y7Cx4oGu5/Pn3q51iYgkUPTb02KNKxAz4d1YDAowhkDDNZXoqnmFaJp0mFGazZ5citli8VNGOu/rQpuS4FUNoAzG9OiWoi0hyaVJiomPOKiSXFNb0gxGjQaJC3Fca4pMVvXJbU0Gh1AmW8+aB+L7l2dw67A46Dt905+Hf40Y2kRFO6npInjK7BseVsZx7Edx7U+Kag+RlB+DGpST0Pt/appk8nuQP6fwq51fhp4mwyPg588YLR7dztt88VSvblQNwwHQjtW5TTVoD4JjyYjAGMnqcen8cUR6RxAYrdotyeQlW/dLEj+9Cdw3l/3bA9vcfGpMs3kCjsB8SRRcU1yARdz4UKDjH8ep3+lH/CFrLEnKwPI8cUoyfuysuJVHfBwrfFmob4O0+OeXMmCI/NyHoxOAPkCDt8K0VRWbUZP/IGwL4q0qW3lW9shiVT9ou2JFOOZW9jj6/Kh69u4tRjfw4zb3SySSy2/WOQ5YmWI9pN8MMb7e2dVniDKVPQgg/OsqurhPGcRsPsmPJIDyk7kZB/z+FW6XVSitr5X8DwyOPfQOQ6oHAt5mJiOwlIJaI9iR+Jc49wM70aaNfT23LBd5B/9KXqjjbHm/rvQ7Z2EAlVnYquQxHX8WQNsZB/ga1m1YMN8H470dVlhJVXBctU4u0DogSTxbeRfs5l5lB6A98H/ADpQJe6pc6fz2zANjaJ27Keh261qGpaVkq8JCOpyFP8A029Rj8JI7j55rN+NLhncRzRmNhzYB6HON0b8Q2HT6CjpIxl6e17Ps0rUqatcMf4ejFqrtK+ZZxk77Z3ONu5yar7jSppo/wBcnkWKNywjDY5jjOM+1RdJv/B5iAGlYcqSOcqg6dD2qM8MgZcjxVzhOZW8LOT0B2I2rbiwKEnNvlkyZt0VFcJDMF6RCYAfszJzn1OPT226Ub8DyW7rcPLErO7hE5wCscQGSFz0YnGfhVFrekwiQCOUygAc7cgROfuEA7f5vUyymEYAXYChmypx2pmSeRVSNRsXUgAYA9BsPpT92m1Bmi6vgjJoxhuQ61yZY9rKAF4gj3NDsaEnFHusWOc0NvAEatcZpRpBsuuHtL6GiN4MCoGgXS4xVxI1YsqbfIskVrKRTMzmrNgKhzx1S0KLUUvw6eRKcZKtSCkRvDrhjpbGnFFQNiYqkBQabC08gqB3HljFSI6ptW1dYHiQ/jJyfQdBv8SPpQxfcdSc2IUAUd3GWPyHSm+E5DKTXJoeKzvi/TFjnPlAWUFlI2wRjmX37H507Ycczcw8RVdc+YKOVse29L4v1CO5SJoskozArkFgrAb+U77qKaEHFglOwPaPlPKSCAQR8aTKCTgdqcnt9ydx8c/0pcHKW3z7dt/XrWsBacPia3uI8Id/K2QejYH9K05Voe0rT0iwwLOcDDOc4HsvRaf1zUzFbyMDg4wD6Fts1iySU5UgWU/HPEQRGghPnbyuw/CO6j37e1Z/YpuQQDnGMkjGKfPnOfU4FRpTljg7dsZ+FaoQUY0hq4JtwyjcjB6bHIA6dx/PtWgcIXJkiHN1Q8vyAGP89qzQRk/i/Pf16Ud8AzNySKTsCpA645gc/wAKqyxpChdItRb7TIp0KSorqezDPzHoafeSlxvWO6fBAS//AFvZ8ykGXAOSvPkN7E4zj4Gp13w1CP8ApxquBgYHQelEfPSWer/jzfbY29vsz2+0MjtVNPYsK065iBqDJpintUWVoRmcxsyGiXSNZxsTU2/0H0FD1zprIdquhkjLhhTC+a/DrQtqbHO1N21yw2NSJRkVphjj4GSPaRelTRWmpAjrQPjBp0XZFDJg3BaDVL0HvTvPmg6G+NWdvqe1ZJ6doSgljc1KztXq9SAIsteRq9XqUA6Gp1Gr1eqEBrja48Nrd8BsM/lboc8vWh7WLFAzug5QcMF68uRkjPp8u9cr1bMX5SzwVi/x70/E4zgKBjBzgEktud+w3r1ep0uRCWig9ehByO30qPfQqrIwAHNgYAwBjvXq9QY4eaPJzRLntt9KY4piBtZc9lz9CK9Xqxtf9gvkAreBfCL9xkD2yBn+NRzbgDNer1a5BkIAwfXYH36Zo24GGVkPclR9Aa9XqpzflFCVqUpr1erCiCi1I5q5XqdkEuaSr16vUADoOaZurJGG4r1eow7GQMahYqp2quNer1dLCxhhhvSXWvV6tQw0aZaYiu16g+gM/9k="/>
          <p:cNvSpPr>
            <a:spLocks noChangeAspect="1" noChangeArrowheads="1"/>
          </p:cNvSpPr>
          <p:nvPr/>
        </p:nvSpPr>
        <p:spPr bwMode="auto">
          <a:xfrm>
            <a:off x="635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5" name="Picture 4" descr="Logo&#10;&#10;Description automatically generated">
            <a:extLst>
              <a:ext uri="{FF2B5EF4-FFF2-40B4-BE49-F238E27FC236}">
                <a16:creationId xmlns:a16="http://schemas.microsoft.com/office/drawing/2014/main" id="{D5128B0B-1125-C3F2-9458-822B38B64B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336" y="5356174"/>
            <a:ext cx="1403934" cy="1330227"/>
          </a:xfrm>
          <a:prstGeom prst="rect">
            <a:avLst/>
          </a:prstGeom>
        </p:spPr>
      </p:pic>
    </p:spTree>
    <p:extLst>
      <p:ext uri="{BB962C8B-B14F-4D97-AF65-F5344CB8AC3E}">
        <p14:creationId xmlns:p14="http://schemas.microsoft.com/office/powerpoint/2010/main" val="4230330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39552" y="548680"/>
            <a:ext cx="7192888" cy="5256584"/>
          </a:xfrm>
        </p:spPr>
        <p:txBody>
          <a:bodyPr>
            <a:noAutofit/>
          </a:bodyPr>
          <a:lstStyle/>
          <a:p>
            <a:r>
              <a:rPr lang="en-GB" sz="3600" b="1" i="1" dirty="0">
                <a:solidFill>
                  <a:srgbClr val="941100"/>
                </a:solidFill>
              </a:rPr>
              <a:t>Staff Training for SEND pupils</a:t>
            </a:r>
          </a:p>
          <a:p>
            <a:pPr algn="l"/>
            <a:endParaRPr lang="en-GB" sz="1600" i="1" dirty="0"/>
          </a:p>
          <a:p>
            <a:pPr algn="l"/>
            <a:r>
              <a:rPr lang="en-GB" sz="1800" i="1" dirty="0"/>
              <a:t>In line with the Code of Practice, all staff at Woodside are involved in supporting pupils with special educational needs, disabilities and medical needs, so we make sure that staff have training to help them do this. </a:t>
            </a:r>
          </a:p>
          <a:p>
            <a:pPr algn="l"/>
            <a:r>
              <a:rPr lang="en-GB" sz="1800" i="1" dirty="0"/>
              <a:t>Our SEN Team and Educational Psychologist provides the school with specialist support, training and advice.</a:t>
            </a:r>
          </a:p>
          <a:p>
            <a:pPr algn="l"/>
            <a:r>
              <a:rPr lang="en-GB" sz="1800" i="1" dirty="0"/>
              <a:t>Recent training in school has included:</a:t>
            </a:r>
          </a:p>
          <a:p>
            <a:pPr marL="285750" indent="-285750" algn="l">
              <a:buFont typeface="Arial" panose="020B0604020202020204" pitchFamily="34" charset="0"/>
              <a:buChar char="•"/>
            </a:pPr>
            <a:r>
              <a:rPr lang="en-GB" sz="1800" i="1" dirty="0"/>
              <a:t>Speech and Language WELCOMM training</a:t>
            </a:r>
          </a:p>
          <a:p>
            <a:pPr marL="285750" indent="-285750" algn="l">
              <a:buFont typeface="Arial" panose="020B0604020202020204" pitchFamily="34" charset="0"/>
              <a:buChar char="•"/>
            </a:pPr>
            <a:r>
              <a:rPr lang="en-GB" sz="1800" i="1" dirty="0"/>
              <a:t>Beacon Behaviour 360 CPD</a:t>
            </a:r>
          </a:p>
          <a:p>
            <a:pPr algn="l"/>
            <a:r>
              <a:rPr lang="en-GB" sz="1800" i="1" dirty="0">
                <a:solidFill>
                  <a:srgbClr val="000000"/>
                </a:solidFill>
              </a:rPr>
              <a:t>Mrs Johnson – Headteacher also delivers training to staff on SEN support , strategies and advice. </a:t>
            </a:r>
          </a:p>
          <a:p>
            <a:pPr algn="l"/>
            <a:r>
              <a:rPr lang="en-GB" sz="1800" i="1" dirty="0">
                <a:solidFill>
                  <a:srgbClr val="000000"/>
                </a:solidFill>
              </a:rPr>
              <a:t>Mrs Johnson  has a Post Graduate qualification in Special Education Needs accredited by the University of Birmingham –December 2016.</a:t>
            </a:r>
          </a:p>
          <a:p>
            <a:pPr algn="l"/>
            <a:r>
              <a:rPr lang="en-GB" sz="1800" i="1" dirty="0">
                <a:solidFill>
                  <a:srgbClr val="000000"/>
                </a:solidFill>
              </a:rPr>
              <a:t>Mrs Day is studying a Level 4 qualification in supporting SEND pupils- </a:t>
            </a:r>
          </a:p>
          <a:p>
            <a:pPr algn="l"/>
            <a:r>
              <a:rPr lang="en-GB" sz="1800" i="1" dirty="0">
                <a:solidFill>
                  <a:srgbClr val="000000"/>
                </a:solidFill>
              </a:rPr>
              <a:t> July 2023</a:t>
            </a:r>
          </a:p>
        </p:txBody>
      </p:sp>
      <p:sp>
        <p:nvSpPr>
          <p:cNvPr id="2" name="AutoShape 2" descr="data:image/jpeg;base64,/9j/4AAQSkZJRgABAQAAAQABAAD/2wCEAAkGBxISEhQUEhQUFBQVFRQUFRUUFxQVFBQVFBUWFhQWGBQYHCggGBonHRUUITEkJSkrLi4uFx8zODMsNygtLisBCgoKDg0OGhAQGiwkHyQsLCwsLCwsLDUsLSwsLCwsLC8sLCwsLCwsLCwsLCwsLCwsLCwsLCwsLCwsLCwsLCwsLP/AABEIAMUA/wMBIgACEQEDEQH/xAAcAAABBQEBAQAAAAAAAAAAAAAGAgMEBQcBAAj/xABAEAACAQMCBAQDBAkDAwQDAAABAgMABBEFIQYSMUETIlFhcYGRIzJCoQcUFVKxwdHh8GJygjOy8UNTkqIWF1T/xAAaAQACAwEBAAAAAAAAAAAAAAABAgADBAUG/8QALxEAAgIBBAECBAUEAwAAAAAAAAECEQMEEiExQSJRE4GR8AUyYXGxocHR8RQjQv/aAAwDAQACEQMRAD8Aoo0p16XzCuuRisFiEMtvUmA1Ek61It2qMJYxtTvi1FB2piSaqqsFFgZKWpqtjmqYktJJEaHXavJJUWaSuQk0KJRKlNMKd6dZDio2DmihT14+1c02fJxXZY8iu2VtynNBitEm80ZpBkCoEFm0bYIrTeF40dcHFQeLdGC+ZRQXRNoMwJtSJ1r0T460iSYGgrQHwNctSbcYpqOn1WmsYfY7VXypvVgq0xLHRjIKYm3SpJFRDKEGWIAHUk4H1quk4rt+YJGWmc9FhUuSfY9PzqxJvoNNj+orQxeNvVjxFq9xAB4tlPHzdDL5M/DY5ofW9aVDIFXY+ZQ4LgevKQCR7iteOEl2hlFnmam81b6joLpbx3UbxzwPhTJESfDk7xyKQCrf56VSE1aAmwW/NVnZ6MSardPucGjDSbtTisGozSgVTk0S7HT/AAxmpY1YJtmvXd0Cu1CN/wAxassWsnLFTTEyS1wXFLnjqG1b0rNKHmfNS7UVXxtVrZUJ9CkwRbVCuI6uUG1QrpaoT5IiujFWNnblqjRqM1a2U4SjIZsn2/D5IzXZ9MEdWVrryYxtVbrF9zdKWhHIXaQqaau7VQapI78r3pi51Uk0dom4umtx2poxkVWW+pVcWt2rDelaCpJkjSdWMTUZJOLhd6z+7iHUVbaFqhj61EqDdD2u6YIwTQZNN5sUX8R6r4i7UHQRFn3qWI+WXFguRU4R0m2CquSQABkk7AD1Jod1ri8AMLZefl6yEHkUdMgd/jsKEYOTpFkYN9BJc3McS80jKijuxx/5oSv+LTLIIbOMySOQqltgSdhhcj8yKCNU1WWZssxc9Mt/ADoKasbWSRsJ9498779N/StkNMo8yLo4kaFrfDsEMXPqV8r3BBIt4WD+GT0HKud/fAHx60CSwtGVcAoDuhz5iMDfbcZzWk8N/ovhZF/WXfnbfCnAX1GfXep2rfo3s0B5RJ83b/OlU5PxLT4ntf8ARGvHpZvgFNP1m+1fkspbiLkXLK0wUbgd3Az0z9apNa0yXT52TnQuNuaI5Ug1da9wcIkLRE5HUE5AO56n2FVtnwvcS2cl5zr4cZwy7Fhg4OR27VtwZ4Zo7oMqzYZYnUjlpAVEOLgrDcsqzAlginmAJkUbNy/eHpjtS9a01reeWFiGMbleYdGA6MPiMH51VxadM0LSDPhIcE4PLk4Hw71cw2Ez2y3DDKcywls+bm5OZCR1wVGx9qeRRJFVkirGxvitNC3zSjaGqMkVJUypxsJLLUObqasfBUjNB9uWU1cQ3xxXLy6aSfpM8sbXQ3PNVfLJUm4hNRv1cmujGjUcjerSylqHFZn0qVHbMKEmiF1FPtUW6mpESNSZLZjVPFjJDKzb1Id8imBZtUyC1NNwBlUbhlNPrqRPWrNtK5u1MPohHaqZzSM8uCBJLmozKatG04jtTZt8VW86K3IrxkU7DcMDUgw5rn6pS/EFslxXRNTIZKiW0FOupWlWb1URT5CWw0wSiqfXo1t3VAC0jfdjX7x9z+6vudqgDjBo1KwFQRnmlfdEAG5A/Efc7ZPc7UMatxUMOltzPJJvLcucux+nsO+BjbOARvx4b5ZvxY7Vsk8RauE8k7hz18GI+QDfBZurbjvjOc4HeXwJokWqyMs8y20EQDeGpVXlJOMlzt+W2RigFbYsdsuxO+Mk5+NPvp8i7lSO/rv8BWuLhHg1fCk1wgv/AEj6RYW0iJYusnVmKNzgegLZOT8/WhLT79oW51I5u22d980ScDabpk3P+0bmWFhjwwoKoevMWIU9NvSq3ivToLafFnMs8eQQwIYD05v7075RXF7XRcafxXqsuPCV3G2MRZA69CMAir1Nb1wjL26kEHPOqrjqD1bY0W8PcV2b20f20Ub8o5lJVdwNxjPXrUoXMEpyHRwQfusCDnY9DtjevNanVVJp4V81/o6mKF9yZnesatqDQsstugQqMlCPh3PfNC9jr0sdvJbb+DI3Mw3zkeuOo2o6/SBeRxwFEIJYAbHHr6Z9t6quIP1eHTLK0h5XuZiJpmAGV5/uoSf9w/8Aj711/wAMluxXtUf2MuupTSuwS/aZWDwgcKW5u+e9Xf7Ymupj4hGBDCnKg5U+yUKu3rua9PoKSNIisI47S38WeRsEFxsFUKTkliF+prvASs36yeVTziNSSuWXDFzyt27A+1bcjqLZhdUS47epHgCp8lkR2ps2zelY96KyEtsKc/VqlR2zelPm3NK5gZcTaDntXI+Hvajr9WFKFsKouQtgXa6QjFgpVih5WAIJU4BwwHQ4IO/rUo6CPSrjVeHxIwlibwbhRhZVGQwH4JU/9SP2O46gg17TdT5m8G4TwbjH3c5jlA6tDJ+Me33h3HQmO2uA2VCaIPSnhoY9KvdQsS64Rijg8yMOzDpkfiXsR6H51zTbnxAQ68kibSJ1wexB/Ep6g/zBASmSyj/Yg9KUujj0okMdeEdTkFlJFpgHapH7MB7VaiOlhalWQH5tDU9qqrzh09hRty13kFL8NCOKMwuNFZe1Q2Tl6itWmslYdKCuMYIraMySMFHQD8TH91R3NJLE30I8fsDrTogLMQqjqTQZxJxTzkogKp9Gf4+g9vr6VU67rjTHqQvZew/r8fpUXSrEyuObpucn2z/StuDSRxr4mTs06fS3Je4qG3luP9o/+P8Am5q+tNDRFy/mG/qF26/Ht19RU61gYIFQAYH3jvn3x3p06PzffLt7HZfoP50mXUuTq6R6LBpYwV1b/Ui/tOGMcsa59kBJ29x06UgXc8vlWHY9OfH5Ad/er2109AoAULjr0Hx271GutWgizzNk+g8xOPUVRHJb9MbZqkqXqlSB+50W4fPMV/2jf6Ab1VnTgr8ruqgbk4zkew/vRGddLH7OJyexwQPWh2+SV5OZo2BPQAZz/m9b8E8jdSpfQ5uohiq42/qarH+jKzVAzPLIcBieblyDv0A261VcTcHWVvbyyoj5QDGXffIAJ37bn+9PWHE+pJGFeyaRAAM4Ktjbfvk0P8X8UC5QJ4LROp5jzk/Lt7fnXOxY9Y8yudxvmn/YaTxRg+OfHAi94OeCxS8nlCeKfsoBu++4JJ7cu/0zVC9pIqLITgH7mc8xHr8KvOJ+KTf/AKqr5VYI1QjPlyMBiBnuABn27Uq11uMNcSBG5wgitiQGWFTlWblOcvy7D0zmu8cm35B1dlIO7Meh337dx/hrc+GeDEtIAgJdmw7se7lRkD/SMYGaFeBf0cy+Ms94oWNeWSNCctIxGVLL+EDY4O+e1a6awarLfpRVOXgHn0YelN/sMelEZrlYyuweXRB6VyTRR6URVw4oMDY4KVTfNSgassh2mLu1SVeWRQy7HB7EdCD1BHYjcU8aTmoQgqZIdm5pY+zdZUH+oD/qD3Hm9QetOtGknLIjDI+6677dwfVfb+dSc1FltBksh5HPUj7rf716N8evvQsg/DLnYjDDqP5j1FO1WvcbhZB4b5wrDdGPs3qf3T+fWn4LjJ5W2YduxHqPb+FCyEvNcLU3mvZqbiDnNSwaYFVnE/EUNhA00p9kQfekfso/r2FGLbdEQrijiaCwh8SU5JyEjH3pGA6D0Hqegr544s4jnvpjJKeY9I0XPIi9cKPT8zio/EnEM17M00xyTsqDPKqjooH7o/M1L0HT+X7RvvHcd8D4fCtqisMd0uzbptO8kqXzZM4XSCJJTdW7SyMjiNtiFJXC7Hpv3Hb4UrQ7UqDzg5OxPoQMj5Vb2ynt0PUYzn61LWA/wOMb+2w+NY8usc1tO5h0sMT3CYYsb98bZGx3/wDNLvtWjjXzuAcAle5X05e9R76/ZRhAitj70pAA9CFG5/Khy5gjkfxJ7tSRj7qM3yHbahh0ksnM+ELn1kYcR5ZaQvcXrfZkwReufOwOxx0qzs+HoYgfIxbpzMMkn39KGpNWhTZbmZsdMKigdP7/AErlvqEz/dNw3pyqzDHc7DftV89JkqotJffZRHWY7tpthdHCBvsMHbHX/OlVfFIbwVlQ8pVlJxnZs9/qKqZJpAPNJPGfR4mx065xVfdXDMCPHDqe2++PUY2oYtDOMlK0Nk10JRcaZtek3xlsEmJy3h5Yrvkhd8Y6H296CdHs4f1S91CfMjqTDCDy/ZuWABZT8V+QNCWicRXFoGWJsxvsVPmB2x33FNWert4c0R3SUhiNwAwOx/lVmj0fwJzfv0YtRm+LFJE1dF+zUYDXE0ipHGpDNhsYJ5dsEkD/AA0/w9oEjagloGUmKbMjIcqPCbMhDY3G2B8qrrPV3iNu0fLzQuzDIBGWOxI6H51s36MNPgFnHcKoM0wcySEYb75wmfQYHzzWnPkUIWY5toNCaQa4WpJauXZmO14muZpLGlbARrq7C1XtrIrupwk9KG7iyfNUyk7K5SaDstSlakAUoCrrHHM1yuA100bCczXqSTXQaWyCZEDAggEHYg7gj3FQZ7RlGUyyjcLnzL7ox/7Tsem3SrDNc5qlkGbO4Drn+o/I7jp0PQgjtUjFAGs8d28M3kLLJHNJHPEwxzqisAykZ8xITlPT97HYig4utDEsjyrGGTxOV2XmC5K7hSd8qRjrVjxzS3VwFplzdXCRI0kjBURSzMegVRkmvm7jfieTULkyElYkysafuJ7/AOpu/wAh2o//AEncXRzxi3t5FaLlE0zqdm7xRD3JwSPh71m3DnD8t9MIY/L+KVz0QH+foPXNa9PjUIvJPgtxQbfHY5oNtzK2B538ue0cf4sH95vu/wDmj7TuGpGUZAjUDdn229h1+tFGj6Fa2i8sS8zKAGcjLfL0+VZ9+kHi15XNrbkhc8rlc5Zjt4dZnklqp1HpHYhJaaHHYvV+I7a38kP2zrtzE4Tt0X+9VUUl/eZ5R4aHvjkGPXHU7fzq64Z4LSNFln80hwQp3VN849zmie7kiiXmYhFHckCmefHi9OJW/cXbkyc5H8gUseDY8fbzMzeg8q529N+3rSb/AIPh5o0iGWYnvkMFBOPNsW9silX3GEZbkt43mb2Bwflgn8qhNpmo3DK55YQM43PMgIIzgZ3wTT4p5VNSyul7CzjBxcYK2CQjME4Dj7j77b+U75H8q23T9ZtpIl8IIFwAPDICjHbl7Vnw4Cc7tPl+ueXI3+JyaG9V0yW1k5XyVyPMoAB/ocVbkWPU8Rl0VweTBy12bDcMjZBwc+4/p0oE1uwS0njnCBoScSrhWXB67dBV1p3B1u0SSB5jzKG5hIR1A9KRfcMxleXxZ8ehfmHwwwNZMMseCd739DRkUskacQU1vS44pyEyYpVV4GOAQTjCk5xjqPpVtfQ2q2Craown5yLxX8zxkYC8uB/0yc7/AC67VE1Xh9o4SUlZ1TLeG4yBtvy46GqUyzpGk+SA/MgZTk4GxVvbA6H0rrwywyK4s5s4Si6ZO1PSuQs0YLRwBFlfbAkkDBQTnuQd/atw4EtDBp9sjAgiPmIPUFyX39PvVk3BGu4uoY7nBiNyJXUqMGXwnjjZv9ILA46d63Bpawa6XSKcsnwhbS0gzU0xpiQ1z7KLJZua5+s1WO5risaFgsszIDTTRqajoTToqdkLFWrpakikOacI4JKVz1GzXuapZCRzUoVGV6eDUEQWTTTtXS1NsajAzE/0t6K8dybhFPLIAzEDow2JP5UPpz3t3DBHGkDssNvy4xhkUKzvn8R3J+FbhxJoAu1T7Ro3TmwwAYFXADKynqDgdx0rGv0h6XJaXvOGJ51VlfoSVUKx26HYH/lXU0uZSioPtF+OZXa5pr288tszpIIWO8ZBSQ9m/r6YxWl/ozjjgs1bGZJSZHYjrn7v5fxrNtSsDEqLLgc6q6yhThlYZCE52wc/QVoFhxBZraxYkwyRqrKOoKjB2+VJroylBRivJu09JuRB1jixrJrqNlLGQ89u3bDDlbPwxQzwSsCs91cuAFYhQT95yMs2OpO/aq7iG8e7uz4YL5KxxqN8+gHx3oz0z9HaRxhpyzyHGUXyovtnqcfH5VHGGHFUuG+6BFynPjmiNrPHqYxCjMd922GO3l6/woetZluG8S8uMKDtGp3+Q7Dt/OtJtuHYEXAWJR8Fz9OtRLzhC3mUkALIDs6ALjHT4/Ss2PUYY8JNfr5NTx5Hy3f6FRYa9bRIFtreV1HQpGST78x608/EU5+7Zze2cL9anx2d6gxyRTBduZW8JtvVTt+dR5NZkTaS1nXfqAsg6+q0tRk+Ffz/ANFltLuvkQ/23eZ2sjv6uP6VQa/e3civ4lvyqeUnys3KUzhlYdDvRL/+VQZwxZD6MhH8qdTiG2Yf9SPBGME4yPhVmOUsbtY/5K5pTVOX8Axwhxk1qpjlDSId1wfMvthuo/hRQOKLObdZeQ9xICuPmRj86A78QmeIw45WcBtzgHxMb9sEb7VqN5pkDKA0UZA3wUA7VZq8eJNOS79ivDknTSfRVpIsgPIyupB6EEdPbpQosebCeIgB4LjmCg+YI+Acg9RvsfaiOfRLUnaED/YWQ/kaGde0xYAZY5H3ypVtyQ3UFh1HxqaLJihJxi3z7g1EZSSbXQvT9OE2eVsMLOSVQRgyPbjLouOrcqscf6a3fC4Qo3OjIjq226uoYHbboa+d7a6mg8NlLREHxom6YJ2yD3Bxj3xR/wDos4jYubaRvJys0AP4OU5eMH93ckCtGrhuhfsc/JG0acopEi0sSCvEVx+jKRjFXRFTrsBVNqWrBehoxi5MhPmuFWq6fW1HehXUtZJ6GqKW6djWqOn45CbWr1xzTCtXS1ZyWKzXGrgNKzQIIBp1XpBpHPUIP89cJpsGvc9CwFPw7xXb3jMkZKyLk8j4DMucc64JDL8OlVv6S+Gzd2/Mi80sWSAOpU7kD6fxpnRNBhuLKIbxywSTrFNH5ZYmSeRdj6bbg7GnLrV9Ss0bxoUu0UZE0R5GwOpkix/21fVTuHa9x13wZWdTuZ7IwmLnijcFZACWiKg+Xbsc9+lRrAwSW/hqjG7MnKoH3WRunY75x6daLNO4ps4LqUxg+BcrzPGVKmKUghhjuDnIIoG06ZhcK8QKv4oaMD15sqK68XaTZqXJLsoJYblFR1ikUnlZxy+cjBUnB3OSN6NpNeu4sfrVuXH76eYf2pmGy/a15dJMngStEnh53CzIOmcDYjHyIpjh7U721mazuIzKU28Nj9oAOpjYnzrjJx9KzZ9s7jw2vBpxceastdO4lspB98Rk/vqF/wDsNqIrOCNxzK/MDvlTkflVDNolhf5KDllA8yjMco/3J3ob1Xgi5gBa2ZpAOqglJB8gQG/jXNeHFN0pOL9mbN04q3G1+hpS6buRzNg+hHw9N6UNPIBHMT6ZAP51j+kPfTN4cdyyv05HdlJxsQMjr+dL1AanbkLNLcRqSMuGZkA9cjb5HFB/h8t1fEVk/wCRGr2s1OfSy3Uqfio/nVTd8HxSdY4snbIXkO/fK0O6Ro89yvNHqTk+g5+YeuV5sj/xUy64Y1LBCXpfthiR/Wl2vHLb8an+zQ79Stw/j/ID6pozLdm3j5XJYKu+ev8Aqo6h0bVrdVAZJlAHlfORjqA3f4k0Dyi4sbpWlXEiMrebcNg+o659a1nS+Lbe8Ucj8kn/ALbHDfLs3yrbrM2WEIuCUo1yzNgxwlJpun7AzPqbJj9ZhkgPrjmQ/wDNenzqq4wuFeGPldZFZx5gQeX+f1rQZc5IJ29D3rNONo4vHWOBPtCRzBRgMSfLsO+/Ws2iyQy5V6affHRdqMbxwbuy041jhe+gjiwIkt4gTvg4UuxA3236Uvg/hqUR/tA4WJGJj33kZm8LYenU/wDE0LXQnt2j8YcrKuFBYMQpyMHHQdRvRHo/E8z2aWbcvhRMWXA8xyzMAT6Au31rtZPys5EuIh3p+t5OCaKILgFc1kNrdkNRlpWokrXLyYU3wZCy1rUeUHFA+pX5YnernWnJoZMZZsVfCCggjaKXNEGmaMWHSpOh6PnBIowtrUKMVlzZ/CFbJKUsiuoKe5aroJGzXOelyCmDSMAqSWo4l3p4pmki3oMI+jbUiRqWq13kqUQoeG5OU3Mf7lzIflMFnz9ZD9KuZ/MjKfxKy/UYqktZY1ubmQkrl0i3PlfwUHMQPUFyp/2VZaZfLNzcoI5TjfvTzT7I0R9DtIprKASxo4MKKwZVOcKFP8KzP9IegfqV3FPbqFjYhwAPKskZyV26Ajf60QXWrzREQRPyrE78zL1I8QkL74BxR5obmWBHfBJ5t8DsxA/IVdGUsUt66HjKnaMU0y8liuop2ZueVmMhIIAZ8lRv7KKN+OYf12FLmLy3dv51ZNmYDBI+PcfD3q3/AElaeslqucLieAFsbqrv4ZPyD5oN4T1vnBRj50PKwPfBxzVMmSUmsy8dm3Bk3Lawl0EWutWwlz4F/EAryxYV+cDAcgfeVsD55Hak/tGW2kWHUMKzHliuFBEM2Ogb/wBt/jtQhqaTafdC8tsCMkc6LsMH7wYZ6E7+xrUrW+t9RtQWCyQyggqw+6w6gjqCD3pc6i0pdxf1TOhhk+l3/IKcQ8LQ3HmH2U4xiRdt+ozjZvj196rdL4glgcWupKN9kmbBVwO7HoR7/WrC+il0w4bmnsCfK/3prbrt/qQbVK1CzhuYsEiSJxlXUrnfuD2Iqndtio5PVDw/K+/YvSt3Dh+V7/fuVN7wbHkTWUphfcjlPMhB329AfbaoS8WXNowS9iLekiY83v6E/Q+1NRz3OlMFkPjWhOxA8yZ/7T7dD2xRbBLBdR5UpJGw7gH5EHofamyXFL4i3w8Pz9f8gik/yemXt9/2APiLWItQurZIlz5grFhuQxBIPfsaNda4RsXG0fIwxh4zykEdz2Pas+444e/VJFkiz4THb1jbrgH0/hRDoPGIlRYrvMbgDkkIIVwNstnp8elW5YTeKE9M3S8eSvHKO+Ucq5/oPGG+tQQD+twj12mQLv8A8u9UnDWsxJqyTlcg5AWQcoEmMDPpvn50ateNDGxG6kdR3A3yO1Z4ujXF94l4OSK3U4aUlcZXYZXOSem9P+Gyc5OUoq/df3RXrkoxSv5EZpjJJcXE+TIr7KdxzuxAB7gD09qubnhqSwKxzFfEeNJCqnPIGGyt6NsaEGuCBIFOQ2Azb4blOQcnoaO31OW/fx5cF3Cg4GAOQBcAfKujndROVlfpIdnASaJrN+QVIstKCpzGqq9l8+BXPTcmZidePzjau6RpeWyRVjo1hzqCav7a0CVM2RpUFjlpbhBTzNTbtTfPWGhCQstPCWoKGngasUiWLkemeautTTGg2QkxyU74gqv5q6slCyWTi9JluVRWZjhVBZj6BRkmmVagv9It4V8NVY4IIkVTvysV6j0IDfSnxrdJIK5ZAuLvKQMQeb7SV9wTzXEjSkfIsB/xq10TUTBIw6q5zj3GQMfSg7VJwW9hjB9upqZc35wN8dRtnPt8u9a3GxmKuwRzltmZySPfJJA+ZrUeDpA1pEf93152zWZeL4mC2eblwc9/T54rRuFRyWsY9mI+BYmqMzqIBzjWBJLOdTvyJ4vKDgkxedfzWs91bQEs76NS+IbxhySgbwSjIQZOzKecA9NvhVrqWqrNJI52UqYQMjBALAsT1zg/n7VZatpy6jp6b4kCBkYYJWRBhl+oINPBvFTl0+/mWRlt5Ke6ikhke2uFHOo8yncMh6Ovqhwd+xGO1D1lePpU4IJe1mbcfuH29wPqNvSizTbz9r2KqzFdSsmOT+KVNudsD72VGQp6soHQ0PyXUMpMMn3ZB9m5XkWZWOFIGTySdRy5OCOtXS07xW48wfaOjDJf7mgW9/HJHnyvG4z0zsRv7YxQRqNnJpjs8I8SzchpIRk+GCd5I/QDuO3w6V+gXj2Ewhl3gkJ8NyPuk9j8f79zg6uk54yF8xXzoDuGGPOvuCP4CsUl8GXvF/f1NanvV9NFfa3ccsYzh4ZBlSRkEHswNDGq6RPYM09k2Yju8J82AO+O4/Me42pbp+oOJEObGdun/wDNIe3suc/51JLeYbA45ex7b0lywSuPMH4+/JcpLKueJL7+gB65xh+txLAsIBkZASTkA8w+6MdPetCvdKgaFIpEV+VQMEbjAG6t1z71l1xocj306W6jEbc4GQACcEAH45o8tuJI548S/ZTxDDKfKTgbkfTpWvU4rhF4OK5pdqyrDk9T+L+36cAfxC7WYMUUpaKTI5H3ZPgfTp/eq86kf2etuGIPjl2XJww5SA2OnfG/8qudHjglW7vroFxFyrAOzPnHmx8t/cGqO+gZuaZhHEXwUhAILA9GC9l2653xXTwQcYLd35OfmmpSddeC/wBB4YN8Zo0ZIIbZFLtylzJKchVAJB3IYe2OhzRPp2gC3VV68o64xk99qrP0UWMmZZmBCthAD+I5yT8v51oF9GOWufq9Rc9i6RjyS5op7y7Cx4oGu5/Pn3q51iYgkUPTb02KNKxAz4d1YDAowhkDDNZXoqnmFaJp0mFGazZ5citli8VNGOu/rQpuS4FUNoAzG9OiWoi0hyaVJiomPOKiSXFNb0gxGjQaJC3Fca4pMVvXJbU0Gh1AmW8+aB+L7l2dw67A46Dt905+Hf40Y2kRFO6npInjK7BseVsZx7Edx7U+Kag+RlB+DGpST0Pt/appk8nuQP6fwq51fhp4mwyPg588YLR7dztt88VSvblQNwwHQjtW5TTVoD4JjyYjAGMnqcen8cUR6RxAYrdotyeQlW/dLEj+9Cdw3l/3bA9vcfGpMs3kCjsB8SRRcU1yARdz4UKDjH8ep3+lH/CFrLEnKwPI8cUoyfuysuJVHfBwrfFmob4O0+OeXMmCI/NyHoxOAPkCDt8K0VRWbUZP/IGwL4q0qW3lW9shiVT9ou2JFOOZW9jj6/Kh69u4tRjfw4zb3SySSy2/WOQ5YmWI9pN8MMb7e2dVniDKVPQgg/OsqurhPGcRsPsmPJIDyk7kZB/z+FW6XVSitr5X8DwyOPfQOQ6oHAt5mJiOwlIJaI9iR+Jc49wM70aaNfT23LBd5B/9KXqjjbHm/rvQ7Z2EAlVnYquQxHX8WQNsZB/ga1m1YMN8H470dVlhJVXBctU4u0DogSTxbeRfs5l5lB6A98H/ADpQJe6pc6fz2zANjaJ27Keh261qGpaVkq8JCOpyFP8A029Rj8JI7j55rN+NLhncRzRmNhzYB6HON0b8Q2HT6CjpIxl6e17Ps0rUqatcMf4ejFqrtK+ZZxk77Z3ONu5yar7jSppo/wBcnkWKNywjDY5jjOM+1RdJv/B5iAGlYcqSOcqg6dD2qM8MgZcjxVzhOZW8LOT0B2I2rbiwKEnNvlkyZt0VFcJDMF6RCYAfszJzn1OPT226Ub8DyW7rcPLErO7hE5wCscQGSFz0YnGfhVFrekwiQCOUygAc7cgROfuEA7f5vUyymEYAXYChmypx2pmSeRVSNRsXUgAYA9BsPpT92m1Bmi6vgjJoxhuQ61yZY9rKAF4gj3NDsaEnFHusWOc0NvAEatcZpRpBsuuHtL6GiN4MCoGgXS4xVxI1YsqbfIskVrKRTMzmrNgKhzx1S0KLUUvw6eRKcZKtSCkRvDrhjpbGnFFQNiYqkBQabC08gqB3HljFSI6ptW1dYHiQ/jJyfQdBv8SPpQxfcdSc2IUAUd3GWPyHSm+E5DKTXJoeKzvi/TFjnPlAWUFlI2wRjmX37H507Ycczcw8RVdc+YKOVse29L4v1CO5SJoskozArkFgrAb+U77qKaEHFglOwPaPlPKSCAQR8aTKCTgdqcnt9ydx8c/0pcHKW3z7dt/XrWsBacPia3uI8Id/K2QejYH9K05Voe0rT0iwwLOcDDOc4HsvRaf1zUzFbyMDg4wD6Fts1iySU5UgWU/HPEQRGghPnbyuw/CO6j37e1Z/YpuQQDnGMkjGKfPnOfU4FRpTljg7dsZ+FaoQUY0hq4JtwyjcjB6bHIA6dx/PtWgcIXJkiHN1Q8vyAGP89qzQRk/i/Pf16Ud8AzNySKTsCpA645gc/wAKqyxpChdItRb7TIp0KSorqezDPzHoafeSlxvWO6fBAS//AFvZ8ykGXAOSvPkN7E4zj4Gp13w1CP8ApxquBgYHQelEfPSWer/jzfbY29vsz2+0MjtVNPYsK065iBqDJpintUWVoRmcxsyGiXSNZxsTU2/0H0FD1zprIdquhkjLhhTC+a/DrQtqbHO1N21yw2NSJRkVphjj4GSPaRelTRWmpAjrQPjBp0XZFDJg3BaDVL0HvTvPmg6G+NWdvqe1ZJ6doSgljc1KztXq9SAIsteRq9XqUA6Gp1Gr1eqEBrja48Nrd8BsM/lboc8vWh7WLFAzug5QcMF68uRkjPp8u9cr1bMX5SzwVi/x70/E4zgKBjBzgEktud+w3r1ep0uRCWig9ehByO30qPfQqrIwAHNgYAwBjvXq9QY4eaPJzRLntt9KY4piBtZc9lz9CK9Xqxtf9gvkAreBfCL9xkD2yBn+NRzbgDNer1a5BkIAwfXYH36Zo24GGVkPclR9Aa9XqpzflFCVqUpr1erCiCi1I5q5XqdkEuaSr16vUADoOaZurJGG4r1eow7GQMahYqp2quNer1dLCxhhhvSXWvV6tQw0aZaYiu16g+gM/9k="/>
          <p:cNvSpPr>
            <a:spLocks noChangeAspect="1" noChangeArrowheads="1"/>
          </p:cNvSpPr>
          <p:nvPr/>
        </p:nvSpPr>
        <p:spPr bwMode="auto">
          <a:xfrm>
            <a:off x="635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5" name="Picture 4" descr="Logo&#10;&#10;Description automatically generated">
            <a:extLst>
              <a:ext uri="{FF2B5EF4-FFF2-40B4-BE49-F238E27FC236}">
                <a16:creationId xmlns:a16="http://schemas.microsoft.com/office/drawing/2014/main" id="{F4AB4991-5880-5DD8-1F34-64C546AB19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5229200"/>
            <a:ext cx="1403934" cy="1330227"/>
          </a:xfrm>
          <a:prstGeom prst="rect">
            <a:avLst/>
          </a:prstGeom>
        </p:spPr>
      </p:pic>
    </p:spTree>
    <p:extLst>
      <p:ext uri="{BB962C8B-B14F-4D97-AF65-F5344CB8AC3E}">
        <p14:creationId xmlns:p14="http://schemas.microsoft.com/office/powerpoint/2010/main" val="1601473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548680"/>
            <a:ext cx="7592888" cy="4752528"/>
          </a:xfrm>
        </p:spPr>
        <p:txBody>
          <a:bodyPr>
            <a:noAutofit/>
          </a:bodyPr>
          <a:lstStyle/>
          <a:p>
            <a:r>
              <a:rPr lang="en-GB" sz="3600" b="1" i="1" dirty="0">
                <a:solidFill>
                  <a:srgbClr val="941100"/>
                </a:solidFill>
              </a:rPr>
              <a:t>How will teaching be adapted for my child with SEN?</a:t>
            </a:r>
          </a:p>
          <a:p>
            <a:endParaRPr lang="en-GB" sz="3600" b="1" i="1" dirty="0">
              <a:solidFill>
                <a:srgbClr val="941100"/>
              </a:solidFill>
            </a:endParaRPr>
          </a:p>
          <a:p>
            <a:pPr marL="285750" indent="-285750" algn="l">
              <a:buClr>
                <a:srgbClr val="941100"/>
              </a:buClr>
              <a:buFont typeface="Arial" panose="020B0604020202020204" pitchFamily="34" charset="0"/>
              <a:buChar char="•"/>
            </a:pPr>
            <a:r>
              <a:rPr lang="en-GB" sz="1800" dirty="0"/>
              <a:t>Class teachers plan lessons according to the specific needs of all groups of children in their class, and will ensure that your child’s needs are met.</a:t>
            </a:r>
          </a:p>
          <a:p>
            <a:pPr marL="285750" indent="-285750" algn="l">
              <a:buClr>
                <a:srgbClr val="941100"/>
              </a:buClr>
              <a:buFont typeface="Arial" panose="020B0604020202020204" pitchFamily="34" charset="0"/>
              <a:buChar char="•"/>
            </a:pPr>
            <a:r>
              <a:rPr lang="en-GB" sz="1800" dirty="0"/>
              <a:t>Specially trained staff will provide support through one to one or small group work.</a:t>
            </a:r>
          </a:p>
          <a:p>
            <a:pPr marL="285750" indent="-285750" algn="l">
              <a:buClr>
                <a:srgbClr val="941100"/>
              </a:buClr>
              <a:buFont typeface="Arial" panose="020B0604020202020204" pitchFamily="34" charset="0"/>
              <a:buChar char="•"/>
            </a:pPr>
            <a:r>
              <a:rPr lang="en-GB" sz="1800" dirty="0"/>
              <a:t>Specific resources and strategies will be used to support your child to enable them to make continuous provision from their individual starting point.</a:t>
            </a:r>
          </a:p>
          <a:p>
            <a:pPr marL="285750" indent="-285750" algn="l">
              <a:buClr>
                <a:srgbClr val="941100"/>
              </a:buClr>
              <a:buFont typeface="Arial" panose="020B0604020202020204" pitchFamily="34" charset="0"/>
              <a:buChar char="•"/>
            </a:pPr>
            <a:r>
              <a:rPr lang="en-GB" sz="1800" dirty="0"/>
              <a:t>Planning and teaching will be adapted on a daily basis, if needed , to meet your child’s learning needs.</a:t>
            </a:r>
          </a:p>
        </p:txBody>
      </p:sp>
      <p:sp>
        <p:nvSpPr>
          <p:cNvPr id="2" name="AutoShape 2" descr="data:image/jpeg;base64,/9j/4AAQSkZJRgABAQAAAQABAAD/2wCEAAkGBxISEhQUEhQUFBQVFRQUFRUUFxQVFBQVFBUWFhQWGBQYHCggGBonHRUUITEkJSkrLi4uFx8zODMsNygtLisBCgoKDg0OGhAQGiwkHyQsLCwsLCwsLDUsLSwsLCwsLC8sLCwsLCwsLCwsLCwsLCwsLCwsLCwsLCwsLCwsLCwsLP/AABEIAMUA/wMBIgACEQEDEQH/xAAcAAABBQEBAQAAAAAAAAAAAAAGAgMEBQcBAAj/xABAEAACAQMCBAQDBAkDAwQDAAABAgMABBEFIQYSMUETIlFhcYGRIzJCoQcUFVKxwdHh8GJygjOy8UNTkqIWF1T/xAAaAQACAwEBAAAAAAAAAAAAAAABAgADBAUG/8QALxEAAgIBBAECBAUEAwAAAAAAAAECEQMEEiExQSJRE4GR8AUyYXGxocHR8RQjQv/aAAwDAQACEQMRAD8Aoo0p16XzCuuRisFiEMtvUmA1Ek61It2qMJYxtTvi1FB2piSaqqsFFgZKWpqtjmqYktJJEaHXavJJUWaSuQk0KJRKlNMKd6dZDio2DmihT14+1c02fJxXZY8iu2VtynNBitEm80ZpBkCoEFm0bYIrTeF40dcHFQeLdGC+ZRQXRNoMwJtSJ1r0T460iSYGgrQHwNctSbcYpqOn1WmsYfY7VXypvVgq0xLHRjIKYm3SpJFRDKEGWIAHUk4H1quk4rt+YJGWmc9FhUuSfY9PzqxJvoNNj+orQxeNvVjxFq9xAB4tlPHzdDL5M/DY5ofW9aVDIFXY+ZQ4LgevKQCR7iteOEl2hlFnmam81b6joLpbx3UbxzwPhTJESfDk7xyKQCrf56VSE1aAmwW/NVnZ6MSardPucGjDSbtTisGozSgVTk0S7HT/AAxmpY1YJtmvXd0Cu1CN/wAxassWsnLFTTEyS1wXFLnjqG1b0rNKHmfNS7UVXxtVrZUJ9CkwRbVCuI6uUG1QrpaoT5IiujFWNnblqjRqM1a2U4SjIZsn2/D5IzXZ9MEdWVrryYxtVbrF9zdKWhHIXaQqaau7VQapI78r3pi51Uk0dom4umtx2poxkVWW+pVcWt2rDelaCpJkjSdWMTUZJOLhd6z+7iHUVbaFqhj61EqDdD2u6YIwTQZNN5sUX8R6r4i7UHQRFn3qWI+WXFguRU4R0m2CquSQABkk7AD1Jod1ri8AMLZefl6yEHkUdMgd/jsKEYOTpFkYN9BJc3McS80jKijuxx/5oSv+LTLIIbOMySOQqltgSdhhcj8yKCNU1WWZssxc9Mt/ADoKasbWSRsJ9498779N/StkNMo8yLo4kaFrfDsEMXPqV8r3BBIt4WD+GT0HKud/fAHx60CSwtGVcAoDuhz5iMDfbcZzWk8N/ovhZF/WXfnbfCnAX1GfXep2rfo3s0B5RJ83b/OlU5PxLT4ntf8ARGvHpZvgFNP1m+1fkspbiLkXLK0wUbgd3Az0z9apNa0yXT52TnQuNuaI5Ug1da9wcIkLRE5HUE5AO56n2FVtnwvcS2cl5zr4cZwy7Fhg4OR27VtwZ4Zo7oMqzYZYnUjlpAVEOLgrDcsqzAlginmAJkUbNy/eHpjtS9a01reeWFiGMbleYdGA6MPiMH51VxadM0LSDPhIcE4PLk4Hw71cw2Ez2y3DDKcywls+bm5OZCR1wVGx9qeRRJFVkirGxvitNC3zSjaGqMkVJUypxsJLLUObqasfBUjNB9uWU1cQ3xxXLy6aSfpM8sbXQ3PNVfLJUm4hNRv1cmujGjUcjerSylqHFZn0qVHbMKEmiF1FPtUW6mpESNSZLZjVPFjJDKzb1Id8imBZtUyC1NNwBlUbhlNPrqRPWrNtK5u1MPohHaqZzSM8uCBJLmozKatG04jtTZt8VW86K3IrxkU7DcMDUgw5rn6pS/EFslxXRNTIZKiW0FOupWlWb1URT5CWw0wSiqfXo1t3VAC0jfdjX7x9z+6vudqgDjBo1KwFQRnmlfdEAG5A/Efc7ZPc7UMatxUMOltzPJJvLcucux+nsO+BjbOARvx4b5ZvxY7Vsk8RauE8k7hz18GI+QDfBZurbjvjOc4HeXwJokWqyMs8y20EQDeGpVXlJOMlzt+W2RigFbYsdsuxO+Mk5+NPvp8i7lSO/rv8BWuLhHg1fCk1wgv/AEj6RYW0iJYusnVmKNzgegLZOT8/WhLT79oW51I5u22d980ScDabpk3P+0bmWFhjwwoKoevMWIU9NvSq3ivToLafFnMs8eQQwIYD05v7075RXF7XRcafxXqsuPCV3G2MRZA69CMAir1Nb1wjL26kEHPOqrjqD1bY0W8PcV2b20f20Ub8o5lJVdwNxjPXrUoXMEpyHRwQfusCDnY9DtjevNanVVJp4V81/o6mKF9yZnesatqDQsstugQqMlCPh3PfNC9jr0sdvJbb+DI3Mw3zkeuOo2o6/SBeRxwFEIJYAbHHr6Z9t6quIP1eHTLK0h5XuZiJpmAGV5/uoSf9w/8Aj711/wAMluxXtUf2MuupTSuwS/aZWDwgcKW5u+e9Xf7Ymupj4hGBDCnKg5U+yUKu3rua9PoKSNIisI47S38WeRsEFxsFUKTkliF+prvASs36yeVTziNSSuWXDFzyt27A+1bcjqLZhdUS47epHgCp8lkR2ps2zelY96KyEtsKc/VqlR2zelPm3NK5gZcTaDntXI+Hvajr9WFKFsKouQtgXa6QjFgpVih5WAIJU4BwwHQ4IO/rUo6CPSrjVeHxIwlibwbhRhZVGQwH4JU/9SP2O46gg17TdT5m8G4TwbjH3c5jlA6tDJ+Me33h3HQmO2uA2VCaIPSnhoY9KvdQsS64Rijg8yMOzDpkfiXsR6H51zTbnxAQ68kibSJ1wexB/Ep6g/zBASmSyj/Yg9KUujj0okMdeEdTkFlJFpgHapH7MB7VaiOlhalWQH5tDU9qqrzh09hRty13kFL8NCOKMwuNFZe1Q2Tl6itWmslYdKCuMYIraMySMFHQD8TH91R3NJLE30I8fsDrTogLMQqjqTQZxJxTzkogKp9Gf4+g9vr6VU67rjTHqQvZew/r8fpUXSrEyuObpucn2z/StuDSRxr4mTs06fS3Je4qG3luP9o/+P8Am5q+tNDRFy/mG/qF26/Ht19RU61gYIFQAYH3jvn3x3p06PzffLt7HZfoP50mXUuTq6R6LBpYwV1b/Ui/tOGMcsa59kBJ29x06UgXc8vlWHY9OfH5Ad/er2109AoAULjr0Hx271GutWgizzNk+g8xOPUVRHJb9MbZqkqXqlSB+50W4fPMV/2jf6Ab1VnTgr8ruqgbk4zkew/vRGddLH7OJyexwQPWh2+SV5OZo2BPQAZz/m9b8E8jdSpfQ5uohiq42/qarH+jKzVAzPLIcBieblyDv0A261VcTcHWVvbyyoj5QDGXffIAJ37bn+9PWHE+pJGFeyaRAAM4Ktjbfvk0P8X8UC5QJ4LROp5jzk/Lt7fnXOxY9Y8yudxvmn/YaTxRg+OfHAi94OeCxS8nlCeKfsoBu++4JJ7cu/0zVC9pIqLITgH7mc8xHr8KvOJ+KTf/AKqr5VYI1QjPlyMBiBnuABn27Uq11uMNcSBG5wgitiQGWFTlWblOcvy7D0zmu8cm35B1dlIO7Meh337dx/hrc+GeDEtIAgJdmw7se7lRkD/SMYGaFeBf0cy+Ms94oWNeWSNCctIxGVLL+EDY4O+e1a6awarLfpRVOXgHn0YelN/sMelEZrlYyuweXRB6VyTRR6URVw4oMDY4KVTfNSgassh2mLu1SVeWRQy7HB7EdCD1BHYjcU8aTmoQgqZIdm5pY+zdZUH+oD/qD3Hm9QetOtGknLIjDI+6677dwfVfb+dSc1FltBksh5HPUj7rf716N8evvQsg/DLnYjDDqP5j1FO1WvcbhZB4b5wrDdGPs3qf3T+fWn4LjJ5W2YduxHqPb+FCyEvNcLU3mvZqbiDnNSwaYFVnE/EUNhA00p9kQfekfso/r2FGLbdEQrijiaCwh8SU5JyEjH3pGA6D0Hqegr544s4jnvpjJKeY9I0XPIi9cKPT8zio/EnEM17M00xyTsqDPKqjooH7o/M1L0HT+X7RvvHcd8D4fCtqisMd0uzbptO8kqXzZM4XSCJJTdW7SyMjiNtiFJXC7Hpv3Hb4UrQ7UqDzg5OxPoQMj5Vb2ynt0PUYzn61LWA/wOMb+2w+NY8usc1tO5h0sMT3CYYsb98bZGx3/wDNLvtWjjXzuAcAle5X05e9R76/ZRhAitj70pAA9CFG5/Khy5gjkfxJ7tSRj7qM3yHbahh0ksnM+ELn1kYcR5ZaQvcXrfZkwReufOwOxx0qzs+HoYgfIxbpzMMkn39KGpNWhTZbmZsdMKigdP7/AErlvqEz/dNw3pyqzDHc7DftV89JkqotJffZRHWY7tpthdHCBvsMHbHX/OlVfFIbwVlQ8pVlJxnZs9/qKqZJpAPNJPGfR4mx065xVfdXDMCPHDqe2++PUY2oYtDOMlK0Nk10JRcaZtek3xlsEmJy3h5Yrvkhd8Y6H296CdHs4f1S91CfMjqTDCDy/ZuWABZT8V+QNCWicRXFoGWJsxvsVPmB2x33FNWert4c0R3SUhiNwAwOx/lVmj0fwJzfv0YtRm+LFJE1dF+zUYDXE0ipHGpDNhsYJ5dsEkD/AA0/w9oEjagloGUmKbMjIcqPCbMhDY3G2B8qrrPV3iNu0fLzQuzDIBGWOxI6H51s36MNPgFnHcKoM0wcySEYb75wmfQYHzzWnPkUIWY5toNCaQa4WpJauXZmO14muZpLGlbARrq7C1XtrIrupwk9KG7iyfNUyk7K5SaDstSlakAUoCrrHHM1yuA100bCczXqSTXQaWyCZEDAggEHYg7gj3FQZ7RlGUyyjcLnzL7ox/7Tsem3SrDNc5qlkGbO4Drn+o/I7jp0PQgjtUjFAGs8d28M3kLLJHNJHPEwxzqisAykZ8xITlPT97HYig4utDEsjyrGGTxOV2XmC5K7hSd8qRjrVjxzS3VwFplzdXCRI0kjBURSzMegVRkmvm7jfieTULkyElYkysafuJ7/AOpu/wAh2o//AEncXRzxi3t5FaLlE0zqdm7xRD3JwSPh71m3DnD8t9MIY/L+KVz0QH+foPXNa9PjUIvJPgtxQbfHY5oNtzK2B538ue0cf4sH95vu/wDmj7TuGpGUZAjUDdn229h1+tFGj6Fa2i8sS8zKAGcjLfL0+VZ9+kHi15XNrbkhc8rlc5Zjt4dZnklqp1HpHYhJaaHHYvV+I7a38kP2zrtzE4Tt0X+9VUUl/eZ5R4aHvjkGPXHU7fzq64Z4LSNFln80hwQp3VN849zmie7kiiXmYhFHckCmefHi9OJW/cXbkyc5H8gUseDY8fbzMzeg8q529N+3rSb/AIPh5o0iGWYnvkMFBOPNsW9silX3GEZbkt43mb2Bwflgn8qhNpmo3DK55YQM43PMgIIzgZ3wTT4p5VNSyul7CzjBxcYK2CQjME4Dj7j77b+U75H8q23T9ZtpIl8IIFwAPDICjHbl7Vnw4Cc7tPl+ueXI3+JyaG9V0yW1k5XyVyPMoAB/ocVbkWPU8Rl0VweTBy12bDcMjZBwc+4/p0oE1uwS0njnCBoScSrhWXB67dBV1p3B1u0SSB5jzKG5hIR1A9KRfcMxleXxZ8ehfmHwwwNZMMseCd739DRkUskacQU1vS44pyEyYpVV4GOAQTjCk5xjqPpVtfQ2q2Craown5yLxX8zxkYC8uB/0yc7/AC67VE1Xh9o4SUlZ1TLeG4yBtvy46GqUyzpGk+SA/MgZTk4GxVvbA6H0rrwywyK4s5s4Si6ZO1PSuQs0YLRwBFlfbAkkDBQTnuQd/atw4EtDBp9sjAgiPmIPUFyX39PvVk3BGu4uoY7nBiNyJXUqMGXwnjjZv9ILA46d63Bpawa6XSKcsnwhbS0gzU0xpiQ1z7KLJZua5+s1WO5risaFgsszIDTTRqajoTToqdkLFWrpakikOacI4JKVz1GzXuapZCRzUoVGV6eDUEQWTTTtXS1NsajAzE/0t6K8dybhFPLIAzEDow2JP5UPpz3t3DBHGkDssNvy4xhkUKzvn8R3J+FbhxJoAu1T7Ro3TmwwAYFXADKynqDgdx0rGv0h6XJaXvOGJ51VlfoSVUKx26HYH/lXU0uZSioPtF+OZXa5pr288tszpIIWO8ZBSQ9m/r6YxWl/ozjjgs1bGZJSZHYjrn7v5fxrNtSsDEqLLgc6q6yhThlYZCE52wc/QVoFhxBZraxYkwyRqrKOoKjB2+VJroylBRivJu09JuRB1jixrJrqNlLGQ89u3bDDlbPwxQzwSsCs91cuAFYhQT95yMs2OpO/aq7iG8e7uz4YL5KxxqN8+gHx3oz0z9HaRxhpyzyHGUXyovtnqcfH5VHGGHFUuG+6BFynPjmiNrPHqYxCjMd922GO3l6/woetZluG8S8uMKDtGp3+Q7Dt/OtJtuHYEXAWJR8Fz9OtRLzhC3mUkALIDs6ALjHT4/Ss2PUYY8JNfr5NTx5Hy3f6FRYa9bRIFtreV1HQpGST78x608/EU5+7Zze2cL9anx2d6gxyRTBduZW8JtvVTt+dR5NZkTaS1nXfqAsg6+q0tRk+Ffz/ANFltLuvkQ/23eZ2sjv6uP6VQa/e3civ4lvyqeUnys3KUzhlYdDvRL/+VQZwxZD6MhH8qdTiG2Yf9SPBGME4yPhVmOUsbtY/5K5pTVOX8Axwhxk1qpjlDSId1wfMvthuo/hRQOKLObdZeQ9xICuPmRj86A78QmeIw45WcBtzgHxMb9sEb7VqN5pkDKA0UZA3wUA7VZq8eJNOS79ivDknTSfRVpIsgPIyupB6EEdPbpQosebCeIgB4LjmCg+YI+Acg9RvsfaiOfRLUnaED/YWQ/kaGde0xYAZY5H3ypVtyQ3UFh1HxqaLJihJxi3z7g1EZSSbXQvT9OE2eVsMLOSVQRgyPbjLouOrcqscf6a3fC4Qo3OjIjq226uoYHbboa+d7a6mg8NlLREHxom6YJ2yD3Bxj3xR/wDos4jYubaRvJys0AP4OU5eMH93ckCtGrhuhfsc/JG0acopEi0sSCvEVx+jKRjFXRFTrsBVNqWrBehoxi5MhPmuFWq6fW1HehXUtZJ6GqKW6djWqOn45CbWr1xzTCtXS1ZyWKzXGrgNKzQIIBp1XpBpHPUIP89cJpsGvc9CwFPw7xXb3jMkZKyLk8j4DMucc64JDL8OlVv6S+Gzd2/Mi80sWSAOpU7kD6fxpnRNBhuLKIbxywSTrFNH5ZYmSeRdj6bbg7GnLrV9Ss0bxoUu0UZE0R5GwOpkix/21fVTuHa9x13wZWdTuZ7IwmLnijcFZACWiKg+Xbsc9+lRrAwSW/hqjG7MnKoH3WRunY75x6daLNO4ps4LqUxg+BcrzPGVKmKUghhjuDnIIoG06ZhcK8QKv4oaMD15sqK68XaTZqXJLsoJYblFR1ikUnlZxy+cjBUnB3OSN6NpNeu4sfrVuXH76eYf2pmGy/a15dJMngStEnh53CzIOmcDYjHyIpjh7U721mazuIzKU28Nj9oAOpjYnzrjJx9KzZ9s7jw2vBpxceastdO4lspB98Rk/vqF/wDsNqIrOCNxzK/MDvlTkflVDNolhf5KDllA8yjMco/3J3ob1Xgi5gBa2ZpAOqglJB8gQG/jXNeHFN0pOL9mbN04q3G1+hpS6buRzNg+hHw9N6UNPIBHMT6ZAP51j+kPfTN4cdyyv05HdlJxsQMjr+dL1AanbkLNLcRqSMuGZkA9cjb5HFB/h8t1fEVk/wCRGr2s1OfSy3Uqfio/nVTd8HxSdY4snbIXkO/fK0O6Ro89yvNHqTk+g5+YeuV5sj/xUy64Y1LBCXpfthiR/Wl2vHLb8an+zQ79Stw/j/ID6pozLdm3j5XJYKu+ev8Aqo6h0bVrdVAZJlAHlfORjqA3f4k0Dyi4sbpWlXEiMrebcNg+o659a1nS+Lbe8Ucj8kn/ALbHDfLs3yrbrM2WEIuCUo1yzNgxwlJpun7AzPqbJj9ZhkgPrjmQ/wDNenzqq4wuFeGPldZFZx5gQeX+f1rQZc5IJ29D3rNONo4vHWOBPtCRzBRgMSfLsO+/Ws2iyQy5V6affHRdqMbxwbuy041jhe+gjiwIkt4gTvg4UuxA3236Uvg/hqUR/tA4WJGJj33kZm8LYenU/wDE0LXQnt2j8YcrKuFBYMQpyMHHQdRvRHo/E8z2aWbcvhRMWXA8xyzMAT6Au31rtZPys5EuIh3p+t5OCaKILgFc1kNrdkNRlpWokrXLyYU3wZCy1rUeUHFA+pX5YnernWnJoZMZZsVfCCggjaKXNEGmaMWHSpOh6PnBIowtrUKMVlzZ/CFbJKUsiuoKe5aroJGzXOelyCmDSMAqSWo4l3p4pmki3oMI+jbUiRqWq13kqUQoeG5OU3Mf7lzIflMFnz9ZD9KuZ/MjKfxKy/UYqktZY1ubmQkrl0i3PlfwUHMQPUFyp/2VZaZfLNzcoI5TjfvTzT7I0R9DtIprKASxo4MKKwZVOcKFP8KzP9IegfqV3FPbqFjYhwAPKskZyV26Ajf60QXWrzREQRPyrE78zL1I8QkL74BxR5obmWBHfBJ5t8DsxA/IVdGUsUt66HjKnaMU0y8liuop2ZueVmMhIIAZ8lRv7KKN+OYf12FLmLy3dv51ZNmYDBI+PcfD3q3/AElaeslqucLieAFsbqrv4ZPyD5oN4T1vnBRj50PKwPfBxzVMmSUmsy8dm3Bk3Lawl0EWutWwlz4F/EAryxYV+cDAcgfeVsD55Hak/tGW2kWHUMKzHliuFBEM2Ogb/wBt/jtQhqaTafdC8tsCMkc6LsMH7wYZ6E7+xrUrW+t9RtQWCyQyggqw+6w6gjqCD3pc6i0pdxf1TOhhk+l3/IKcQ8LQ3HmH2U4xiRdt+ozjZvj196rdL4glgcWupKN9kmbBVwO7HoR7/WrC+il0w4bmnsCfK/3prbrt/qQbVK1CzhuYsEiSJxlXUrnfuD2Iqndtio5PVDw/K+/YvSt3Dh+V7/fuVN7wbHkTWUphfcjlPMhB329AfbaoS8WXNowS9iLekiY83v6E/Q+1NRz3OlMFkPjWhOxA8yZ/7T7dD2xRbBLBdR5UpJGw7gH5EHofamyXFL4i3w8Pz9f8gik/yemXt9/2APiLWItQurZIlz5grFhuQxBIPfsaNda4RsXG0fIwxh4zykEdz2Pas+444e/VJFkiz4THb1jbrgH0/hRDoPGIlRYrvMbgDkkIIVwNstnp8elW5YTeKE9M3S8eSvHKO+Ucq5/oPGG+tQQD+twj12mQLv8A8u9UnDWsxJqyTlcg5AWQcoEmMDPpvn50ateNDGxG6kdR3A3yO1Z4ujXF94l4OSK3U4aUlcZXYZXOSem9P+Gyc5OUoq/df3RXrkoxSv5EZpjJJcXE+TIr7KdxzuxAB7gD09qubnhqSwKxzFfEeNJCqnPIGGyt6NsaEGuCBIFOQ2Azb4blOQcnoaO31OW/fx5cF3Cg4GAOQBcAfKujndROVlfpIdnASaJrN+QVIstKCpzGqq9l8+BXPTcmZidePzjau6RpeWyRVjo1hzqCav7a0CVM2RpUFjlpbhBTzNTbtTfPWGhCQstPCWoKGngasUiWLkemeautTTGg2QkxyU74gqv5q6slCyWTi9JluVRWZjhVBZj6BRkmmVagv9It4V8NVY4IIkVTvysV6j0IDfSnxrdJIK5ZAuLvKQMQeb7SV9wTzXEjSkfIsB/xq10TUTBIw6q5zj3GQMfSg7VJwW9hjB9upqZc35wN8dRtnPt8u9a3GxmKuwRzltmZySPfJJA+ZrUeDpA1pEf93152zWZeL4mC2eblwc9/T54rRuFRyWsY9mI+BYmqMzqIBzjWBJLOdTvyJ4vKDgkxedfzWs91bQEs76NS+IbxhySgbwSjIQZOzKecA9NvhVrqWqrNJI52UqYQMjBALAsT1zg/n7VZatpy6jp6b4kCBkYYJWRBhl+oINPBvFTl0+/mWRlt5Ke6ikhke2uFHOo8yncMh6Ovqhwd+xGO1D1lePpU4IJe1mbcfuH29wPqNvSizTbz9r2KqzFdSsmOT+KVNudsD72VGQp6soHQ0PyXUMpMMn3ZB9m5XkWZWOFIGTySdRy5OCOtXS07xW48wfaOjDJf7mgW9/HJHnyvG4z0zsRv7YxQRqNnJpjs8I8SzchpIRk+GCd5I/QDuO3w6V+gXj2Ewhl3gkJ8NyPuk9j8f79zg6uk54yF8xXzoDuGGPOvuCP4CsUl8GXvF/f1NanvV9NFfa3ccsYzh4ZBlSRkEHswNDGq6RPYM09k2Yju8J82AO+O4/Me42pbp+oOJEObGdun/wDNIe3suc/51JLeYbA45ex7b0lywSuPMH4+/JcpLKueJL7+gB65xh+txLAsIBkZASTkA8w+6MdPetCvdKgaFIpEV+VQMEbjAG6t1z71l1xocj306W6jEbc4GQACcEAH45o8tuJI548S/ZTxDDKfKTgbkfTpWvU4rhF4OK5pdqyrDk9T+L+36cAfxC7WYMUUpaKTI5H3ZPgfTp/eq86kf2etuGIPjl2XJww5SA2OnfG/8qudHjglW7vroFxFyrAOzPnHmx8t/cGqO+gZuaZhHEXwUhAILA9GC9l2653xXTwQcYLd35OfmmpSddeC/wBB4YN8Zo0ZIIbZFLtylzJKchVAJB3IYe2OhzRPp2gC3VV68o64xk99qrP0UWMmZZmBCthAD+I5yT8v51oF9GOWufq9Rc9i6RjyS5op7y7Cx4oGu5/Pn3q51iYgkUPTb02KNKxAz4d1YDAowhkDDNZXoqnmFaJp0mFGazZ5citli8VNGOu/rQpuS4FUNoAzG9OiWoi0hyaVJiomPOKiSXFNb0gxGjQaJC3Fca4pMVvXJbU0Gh1AmW8+aB+L7l2dw67A46Dt905+Hf40Y2kRFO6npInjK7BseVsZx7Edx7U+Kag+RlB+DGpST0Pt/appk8nuQP6fwq51fhp4mwyPg588YLR7dztt88VSvblQNwwHQjtW5TTVoD4JjyYjAGMnqcen8cUR6RxAYrdotyeQlW/dLEj+9Cdw3l/3bA9vcfGpMs3kCjsB8SRRcU1yARdz4UKDjH8ep3+lH/CFrLEnKwPI8cUoyfuysuJVHfBwrfFmob4O0+OeXMmCI/NyHoxOAPkCDt8K0VRWbUZP/IGwL4q0qW3lW9shiVT9ou2JFOOZW9jj6/Kh69u4tRjfw4zb3SySSy2/WOQ5YmWI9pN8MMb7e2dVniDKVPQgg/OsqurhPGcRsPsmPJIDyk7kZB/z+FW6XVSitr5X8DwyOPfQOQ6oHAt5mJiOwlIJaI9iR+Jc49wM70aaNfT23LBd5B/9KXqjjbHm/rvQ7Z2EAlVnYquQxHX8WQNsZB/ga1m1YMN8H470dVlhJVXBctU4u0DogSTxbeRfs5l5lB6A98H/ADpQJe6pc6fz2zANjaJ27Keh261qGpaVkq8JCOpyFP8A029Rj8JI7j55rN+NLhncRzRmNhzYB6HON0b8Q2HT6CjpIxl6e17Ps0rUqatcMf4ejFqrtK+ZZxk77Z3ONu5yar7jSppo/wBcnkWKNywjDY5jjOM+1RdJv/B5iAGlYcqSOcqg6dD2qM8MgZcjxVzhOZW8LOT0B2I2rbiwKEnNvlkyZt0VFcJDMF6RCYAfszJzn1OPT226Ub8DyW7rcPLErO7hE5wCscQGSFz0YnGfhVFrekwiQCOUygAc7cgROfuEA7f5vUyymEYAXYChmypx2pmSeRVSNRsXUgAYA9BsPpT92m1Bmi6vgjJoxhuQ61yZY9rKAF4gj3NDsaEnFHusWOc0NvAEatcZpRpBsuuHtL6GiN4MCoGgXS4xVxI1YsqbfIskVrKRTMzmrNgKhzx1S0KLUUvw6eRKcZKtSCkRvDrhjpbGnFFQNiYqkBQabC08gqB3HljFSI6ptW1dYHiQ/jJyfQdBv8SPpQxfcdSc2IUAUd3GWPyHSm+E5DKTXJoeKzvi/TFjnPlAWUFlI2wRjmX37H507Ycczcw8RVdc+YKOVse29L4v1CO5SJoskozArkFgrAb+U77qKaEHFglOwPaPlPKSCAQR8aTKCTgdqcnt9ydx8c/0pcHKW3z7dt/XrWsBacPia3uI8Id/K2QejYH9K05Voe0rT0iwwLOcDDOc4HsvRaf1zUzFbyMDg4wD6Fts1iySU5UgWU/HPEQRGghPnbyuw/CO6j37e1Z/YpuQQDnGMkjGKfPnOfU4FRpTljg7dsZ+FaoQUY0hq4JtwyjcjB6bHIA6dx/PtWgcIXJkiHN1Q8vyAGP89qzQRk/i/Pf16Ud8AzNySKTsCpA645gc/wAKqyxpChdItRb7TIp0KSorqezDPzHoafeSlxvWO6fBAS//AFvZ8ykGXAOSvPkN7E4zj4Gp13w1CP8ApxquBgYHQelEfPSWer/jzfbY29vsz2+0MjtVNPYsK065iBqDJpintUWVoRmcxsyGiXSNZxsTU2/0H0FD1zprIdquhkjLhhTC+a/DrQtqbHO1N21yw2NSJRkVphjj4GSPaRelTRWmpAjrQPjBp0XZFDJg3BaDVL0HvTvPmg6G+NWdvqe1ZJ6doSgljc1KztXq9SAIsteRq9XqUA6Gp1Gr1eqEBrja48Nrd8BsM/lboc8vWh7WLFAzug5QcMF68uRkjPp8u9cr1bMX5SzwVi/x70/E4zgKBjBzgEktud+w3r1ep0uRCWig9ehByO30qPfQqrIwAHNgYAwBjvXq9QY4eaPJzRLntt9KY4piBtZc9lz9CK9Xqxtf9gvkAreBfCL9xkD2yBn+NRzbgDNer1a5BkIAwfXYH36Zo24GGVkPclR9Aa9XqpzflFCVqUpr1erCiCi1I5q5XqdkEuaSr16vUADoOaZurJGG4r1eow7GQMahYqp2quNer1dLCxhhhvSXWvV6tQw0aZaYiu16g+gM/9k="/>
          <p:cNvSpPr>
            <a:spLocks noChangeAspect="1" noChangeArrowheads="1"/>
          </p:cNvSpPr>
          <p:nvPr/>
        </p:nvSpPr>
        <p:spPr bwMode="auto">
          <a:xfrm>
            <a:off x="635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5" name="Picture 4" descr="Logo&#10;&#10;Description automatically generated">
            <a:extLst>
              <a:ext uri="{FF2B5EF4-FFF2-40B4-BE49-F238E27FC236}">
                <a16:creationId xmlns:a16="http://schemas.microsoft.com/office/drawing/2014/main" id="{FCE1DDE4-7E7F-28B2-4F7C-F7C9BF7929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5229200"/>
            <a:ext cx="1403934" cy="1330227"/>
          </a:xfrm>
          <a:prstGeom prst="rect">
            <a:avLst/>
          </a:prstGeom>
        </p:spPr>
      </p:pic>
    </p:spTree>
    <p:extLst>
      <p:ext uri="{BB962C8B-B14F-4D97-AF65-F5344CB8AC3E}">
        <p14:creationId xmlns:p14="http://schemas.microsoft.com/office/powerpoint/2010/main" val="1712263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548680"/>
            <a:ext cx="7920880" cy="4464496"/>
          </a:xfrm>
        </p:spPr>
        <p:txBody>
          <a:bodyPr>
            <a:noAutofit/>
          </a:bodyPr>
          <a:lstStyle/>
          <a:p>
            <a:r>
              <a:rPr lang="en-GB" sz="3600" b="1" i="1" dirty="0">
                <a:solidFill>
                  <a:srgbClr val="941100"/>
                </a:solidFill>
              </a:rPr>
              <a:t>How we involve children in decisions?</a:t>
            </a:r>
          </a:p>
          <a:p>
            <a:pPr marL="285750" indent="-285750">
              <a:buFont typeface="Arial" panose="020B0604020202020204" pitchFamily="34" charset="0"/>
              <a:buChar char="•"/>
            </a:pPr>
            <a:endParaRPr lang="en-GB" sz="1400" i="1" dirty="0"/>
          </a:p>
          <a:p>
            <a:pPr algn="l"/>
            <a:r>
              <a:rPr lang="en-GB" sz="1600" dirty="0"/>
              <a:t>We aim for all children in our school to have a voice about what happens in their school. For children with Special Educational Needs we use a variety of strategies to support this including:</a:t>
            </a:r>
          </a:p>
          <a:p>
            <a:pPr marL="285750" indent="-285750" algn="l">
              <a:buClr>
                <a:schemeClr val="bg1"/>
              </a:buClr>
              <a:buFont typeface="Arial" panose="020B0604020202020204" pitchFamily="34" charset="0"/>
              <a:buChar char="•"/>
            </a:pPr>
            <a:r>
              <a:rPr lang="en-GB" sz="1600" dirty="0"/>
              <a:t>Involving the children in setting, agreeing and reviewing their own targets</a:t>
            </a:r>
          </a:p>
          <a:p>
            <a:pPr marL="285750" indent="-285750" algn="l">
              <a:buClr>
                <a:schemeClr val="bg1"/>
              </a:buClr>
              <a:buFont typeface="Arial" panose="020B0604020202020204" pitchFamily="34" charset="0"/>
              <a:buChar char="•"/>
            </a:pPr>
            <a:r>
              <a:rPr lang="en-GB" sz="1600" dirty="0"/>
              <a:t>Using Self and Peer assessment at the beginning and end of learning</a:t>
            </a:r>
          </a:p>
          <a:p>
            <a:pPr marL="285750" indent="-285750" algn="l">
              <a:buClr>
                <a:schemeClr val="bg1"/>
              </a:buClr>
              <a:buFont typeface="Arial" panose="020B0604020202020204" pitchFamily="34" charset="0"/>
              <a:buChar char="•"/>
            </a:pPr>
            <a:r>
              <a:rPr lang="en-GB" sz="1600" dirty="0"/>
              <a:t>Allowing choice based star differentiated activities to ensure children are challenged</a:t>
            </a:r>
          </a:p>
          <a:p>
            <a:pPr marL="285750" indent="-285750" algn="l">
              <a:buClr>
                <a:schemeClr val="bg1"/>
              </a:buClr>
              <a:buFont typeface="Arial" panose="020B0604020202020204" pitchFamily="34" charset="0"/>
              <a:buChar char="•"/>
            </a:pPr>
            <a:r>
              <a:rPr lang="en-GB" sz="1600" dirty="0"/>
              <a:t>Ensuring the children have opportunities to work with a range of children</a:t>
            </a:r>
          </a:p>
          <a:p>
            <a:pPr marL="285750" indent="-285750" algn="l">
              <a:buClr>
                <a:schemeClr val="bg1"/>
              </a:buClr>
              <a:buFont typeface="Arial" panose="020B0604020202020204" pitchFamily="34" charset="0"/>
              <a:buChar char="•"/>
            </a:pPr>
            <a:r>
              <a:rPr lang="en-GB" sz="1600" dirty="0"/>
              <a:t>Ensuring the children have a designated adult- key worker to go to if they need help educationally, socially or emotionally</a:t>
            </a:r>
          </a:p>
          <a:p>
            <a:pPr marL="285750" indent="-285750" algn="l">
              <a:buClr>
                <a:schemeClr val="bg1"/>
              </a:buClr>
              <a:buFont typeface="Arial" panose="020B0604020202020204" pitchFamily="34" charset="0"/>
              <a:buChar char="•"/>
            </a:pPr>
            <a:r>
              <a:rPr lang="en-GB" sz="1600" dirty="0"/>
              <a:t>Providing opportunities to become involved in the School Council and other Pupil Leadership groups</a:t>
            </a:r>
          </a:p>
          <a:p>
            <a:pPr marL="285750" indent="-285750" algn="l">
              <a:buClr>
                <a:schemeClr val="bg1"/>
              </a:buClr>
              <a:buFont typeface="Arial" panose="020B0604020202020204" pitchFamily="34" charset="0"/>
              <a:buChar char="•"/>
            </a:pPr>
            <a:r>
              <a:rPr lang="en-GB" sz="1600" dirty="0"/>
              <a:t>Using personalised behaviour charts where appropriate</a:t>
            </a:r>
          </a:p>
          <a:p>
            <a:pPr marL="285750" indent="-285750" algn="l">
              <a:buClr>
                <a:schemeClr val="bg1"/>
              </a:buClr>
              <a:buFont typeface="Arial" panose="020B0604020202020204" pitchFamily="34" charset="0"/>
              <a:buChar char="•"/>
            </a:pPr>
            <a:r>
              <a:rPr lang="en-GB" sz="1600" dirty="0"/>
              <a:t>Providing visual timetables in all classrooms</a:t>
            </a:r>
          </a:p>
          <a:p>
            <a:pPr marL="285750" indent="-285750" algn="l">
              <a:buClr>
                <a:schemeClr val="bg1"/>
              </a:buClr>
              <a:buFont typeface="Arial" panose="020B0604020202020204" pitchFamily="34" charset="0"/>
              <a:buChar char="•"/>
            </a:pPr>
            <a:r>
              <a:rPr lang="en-GB" sz="1600" dirty="0"/>
              <a:t>Providing prompt cards to enable the children to experience greater independence</a:t>
            </a:r>
          </a:p>
        </p:txBody>
      </p:sp>
      <p:sp>
        <p:nvSpPr>
          <p:cNvPr id="2" name="AutoShape 2" descr="data:image/jpeg;base64,/9j/4AAQSkZJRgABAQAAAQABAAD/2wCEAAkGBxISEhQUEhQUFBQVFRQUFRUUFxQVFBQVFBUWFhQWGBQYHCggGBonHRUUITEkJSkrLi4uFx8zODMsNygtLisBCgoKDg0OGhAQGiwkHyQsLCwsLCwsLDUsLSwsLCwsLC8sLCwsLCwsLCwsLCwsLCwsLCwsLCwsLCwsLCwsLCwsLP/AABEIAMUA/wMBIgACEQEDEQH/xAAcAAABBQEBAQAAAAAAAAAAAAAGAgMEBQcBAAj/xABAEAACAQMCBAQDBAkDAwQDAAABAgMABBEFIQYSMUETIlFhcYGRIzJCoQcUFVKxwdHh8GJygjOy8UNTkqIWF1T/xAAaAQACAwEBAAAAAAAAAAAAAAABAgADBAUG/8QALxEAAgIBBAECBAUEAwAAAAAAAAECEQMEEiExQSJRE4GR8AUyYXGxocHR8RQjQv/aAAwDAQACEQMRAD8Aoo0p16XzCuuRisFiEMtvUmA1Ek61It2qMJYxtTvi1FB2piSaqqsFFgZKWpqtjmqYktJJEaHXavJJUWaSuQk0KJRKlNMKd6dZDio2DmihT14+1c02fJxXZY8iu2VtynNBitEm80ZpBkCoEFm0bYIrTeF40dcHFQeLdGC+ZRQXRNoMwJtSJ1r0T460iSYGgrQHwNctSbcYpqOn1WmsYfY7VXypvVgq0xLHRjIKYm3SpJFRDKEGWIAHUk4H1quk4rt+YJGWmc9FhUuSfY9PzqxJvoNNj+orQxeNvVjxFq9xAB4tlPHzdDL5M/DY5ofW9aVDIFXY+ZQ4LgevKQCR7iteOEl2hlFnmam81b6joLpbx3UbxzwPhTJESfDk7xyKQCrf56VSE1aAmwW/NVnZ6MSardPucGjDSbtTisGozSgVTk0S7HT/AAxmpY1YJtmvXd0Cu1CN/wAxassWsnLFTTEyS1wXFLnjqG1b0rNKHmfNS7UVXxtVrZUJ9CkwRbVCuI6uUG1QrpaoT5IiujFWNnblqjRqM1a2U4SjIZsn2/D5IzXZ9MEdWVrryYxtVbrF9zdKWhHIXaQqaau7VQapI78r3pi51Uk0dom4umtx2poxkVWW+pVcWt2rDelaCpJkjSdWMTUZJOLhd6z+7iHUVbaFqhj61EqDdD2u6YIwTQZNN5sUX8R6r4i7UHQRFn3qWI+WXFguRU4R0m2CquSQABkk7AD1Jod1ri8AMLZefl6yEHkUdMgd/jsKEYOTpFkYN9BJc3McS80jKijuxx/5oSv+LTLIIbOMySOQqltgSdhhcj8yKCNU1WWZssxc9Mt/ADoKasbWSRsJ9498779N/StkNMo8yLo4kaFrfDsEMXPqV8r3BBIt4WD+GT0HKud/fAHx60CSwtGVcAoDuhz5iMDfbcZzWk8N/ovhZF/WXfnbfCnAX1GfXep2rfo3s0B5RJ83b/OlU5PxLT4ntf8ARGvHpZvgFNP1m+1fkspbiLkXLK0wUbgd3Az0z9apNa0yXT52TnQuNuaI5Ug1da9wcIkLRE5HUE5AO56n2FVtnwvcS2cl5zr4cZwy7Fhg4OR27VtwZ4Zo7oMqzYZYnUjlpAVEOLgrDcsqzAlginmAJkUbNy/eHpjtS9a01reeWFiGMbleYdGA6MPiMH51VxadM0LSDPhIcE4PLk4Hw71cw2Ez2y3DDKcywls+bm5OZCR1wVGx9qeRRJFVkirGxvitNC3zSjaGqMkVJUypxsJLLUObqasfBUjNB9uWU1cQ3xxXLy6aSfpM8sbXQ3PNVfLJUm4hNRv1cmujGjUcjerSylqHFZn0qVHbMKEmiF1FPtUW6mpESNSZLZjVPFjJDKzb1Id8imBZtUyC1NNwBlUbhlNPrqRPWrNtK5u1MPohHaqZzSM8uCBJLmozKatG04jtTZt8VW86K3IrxkU7DcMDUgw5rn6pS/EFslxXRNTIZKiW0FOupWlWb1URT5CWw0wSiqfXo1t3VAC0jfdjX7x9z+6vudqgDjBo1KwFQRnmlfdEAG5A/Efc7ZPc7UMatxUMOltzPJJvLcucux+nsO+BjbOARvx4b5ZvxY7Vsk8RauE8k7hz18GI+QDfBZurbjvjOc4HeXwJokWqyMs8y20EQDeGpVXlJOMlzt+W2RigFbYsdsuxO+Mk5+NPvp8i7lSO/rv8BWuLhHg1fCk1wgv/AEj6RYW0iJYusnVmKNzgegLZOT8/WhLT79oW51I5u22d980ScDabpk3P+0bmWFhjwwoKoevMWIU9NvSq3ivToLafFnMs8eQQwIYD05v7075RXF7XRcafxXqsuPCV3G2MRZA69CMAir1Nb1wjL26kEHPOqrjqD1bY0W8PcV2b20f20Ub8o5lJVdwNxjPXrUoXMEpyHRwQfusCDnY9DtjevNanVVJp4V81/o6mKF9yZnesatqDQsstugQqMlCPh3PfNC9jr0sdvJbb+DI3Mw3zkeuOo2o6/SBeRxwFEIJYAbHHr6Z9t6quIP1eHTLK0h5XuZiJpmAGV5/uoSf9w/8Aj711/wAMluxXtUf2MuupTSuwS/aZWDwgcKW5u+e9Xf7Ymupj4hGBDCnKg5U+yUKu3rua9PoKSNIisI47S38WeRsEFxsFUKTkliF+prvASs36yeVTziNSSuWXDFzyt27A+1bcjqLZhdUS47epHgCp8lkR2ps2zelY96KyEtsKc/VqlR2zelPm3NK5gZcTaDntXI+Hvajr9WFKFsKouQtgXa6QjFgpVih5WAIJU4BwwHQ4IO/rUo6CPSrjVeHxIwlibwbhRhZVGQwH4JU/9SP2O46gg17TdT5m8G4TwbjH3c5jlA6tDJ+Me33h3HQmO2uA2VCaIPSnhoY9KvdQsS64Rijg8yMOzDpkfiXsR6H51zTbnxAQ68kibSJ1wexB/Ep6g/zBASmSyj/Yg9KUujj0okMdeEdTkFlJFpgHapH7MB7VaiOlhalWQH5tDU9qqrzh09hRty13kFL8NCOKMwuNFZe1Q2Tl6itWmslYdKCuMYIraMySMFHQD8TH91R3NJLE30I8fsDrTogLMQqjqTQZxJxTzkogKp9Gf4+g9vr6VU67rjTHqQvZew/r8fpUXSrEyuObpucn2z/StuDSRxr4mTs06fS3Je4qG3luP9o/+P8Am5q+tNDRFy/mG/qF26/Ht19RU61gYIFQAYH3jvn3x3p06PzffLt7HZfoP50mXUuTq6R6LBpYwV1b/Ui/tOGMcsa59kBJ29x06UgXc8vlWHY9OfH5Ad/er2109AoAULjr0Hx271GutWgizzNk+g8xOPUVRHJb9MbZqkqXqlSB+50W4fPMV/2jf6Ab1VnTgr8ruqgbk4zkew/vRGddLH7OJyexwQPWh2+SV5OZo2BPQAZz/m9b8E8jdSpfQ5uohiq42/qarH+jKzVAzPLIcBieblyDv0A261VcTcHWVvbyyoj5QDGXffIAJ37bn+9PWHE+pJGFeyaRAAM4Ktjbfvk0P8X8UC5QJ4LROp5jzk/Lt7fnXOxY9Y8yudxvmn/YaTxRg+OfHAi94OeCxS8nlCeKfsoBu++4JJ7cu/0zVC9pIqLITgH7mc8xHr8KvOJ+KTf/AKqr5VYI1QjPlyMBiBnuABn27Uq11uMNcSBG5wgitiQGWFTlWblOcvy7D0zmu8cm35B1dlIO7Meh337dx/hrc+GeDEtIAgJdmw7se7lRkD/SMYGaFeBf0cy+Ms94oWNeWSNCctIxGVLL+EDY4O+e1a6awarLfpRVOXgHn0YelN/sMelEZrlYyuweXRB6VyTRR6URVw4oMDY4KVTfNSgassh2mLu1SVeWRQy7HB7EdCD1BHYjcU8aTmoQgqZIdm5pY+zdZUH+oD/qD3Hm9QetOtGknLIjDI+6677dwfVfb+dSc1FltBksh5HPUj7rf716N8evvQsg/DLnYjDDqP5j1FO1WvcbhZB4b5wrDdGPs3qf3T+fWn4LjJ5W2YduxHqPb+FCyEvNcLU3mvZqbiDnNSwaYFVnE/EUNhA00p9kQfekfso/r2FGLbdEQrijiaCwh8SU5JyEjH3pGA6D0Hqegr544s4jnvpjJKeY9I0XPIi9cKPT8zio/EnEM17M00xyTsqDPKqjooH7o/M1L0HT+X7RvvHcd8D4fCtqisMd0uzbptO8kqXzZM4XSCJJTdW7SyMjiNtiFJXC7Hpv3Hb4UrQ7UqDzg5OxPoQMj5Vb2ynt0PUYzn61LWA/wOMb+2w+NY8usc1tO5h0sMT3CYYsb98bZGx3/wDNLvtWjjXzuAcAle5X05e9R76/ZRhAitj70pAA9CFG5/Khy5gjkfxJ7tSRj7qM3yHbahh0ksnM+ELn1kYcR5ZaQvcXrfZkwReufOwOxx0qzs+HoYgfIxbpzMMkn39KGpNWhTZbmZsdMKigdP7/AErlvqEz/dNw3pyqzDHc7DftV89JkqotJffZRHWY7tpthdHCBvsMHbHX/OlVfFIbwVlQ8pVlJxnZs9/qKqZJpAPNJPGfR4mx065xVfdXDMCPHDqe2++PUY2oYtDOMlK0Nk10JRcaZtek3xlsEmJy3h5Yrvkhd8Y6H296CdHs4f1S91CfMjqTDCDy/ZuWABZT8V+QNCWicRXFoGWJsxvsVPmB2x33FNWert4c0R3SUhiNwAwOx/lVmj0fwJzfv0YtRm+LFJE1dF+zUYDXE0ipHGpDNhsYJ5dsEkD/AA0/w9oEjagloGUmKbMjIcqPCbMhDY3G2B8qrrPV3iNu0fLzQuzDIBGWOxI6H51s36MNPgFnHcKoM0wcySEYb75wmfQYHzzWnPkUIWY5toNCaQa4WpJauXZmO14muZpLGlbARrq7C1XtrIrupwk9KG7iyfNUyk7K5SaDstSlakAUoCrrHHM1yuA100bCczXqSTXQaWyCZEDAggEHYg7gj3FQZ7RlGUyyjcLnzL7ox/7Tsem3SrDNc5qlkGbO4Drn+o/I7jp0PQgjtUjFAGs8d28M3kLLJHNJHPEwxzqisAykZ8xITlPT97HYig4utDEsjyrGGTxOV2XmC5K7hSd8qRjrVjxzS3VwFplzdXCRI0kjBURSzMegVRkmvm7jfieTULkyElYkysafuJ7/AOpu/wAh2o//AEncXRzxi3t5FaLlE0zqdm7xRD3JwSPh71m3DnD8t9MIY/L+KVz0QH+foPXNa9PjUIvJPgtxQbfHY5oNtzK2B538ue0cf4sH95vu/wDmj7TuGpGUZAjUDdn229h1+tFGj6Fa2i8sS8zKAGcjLfL0+VZ9+kHi15XNrbkhc8rlc5Zjt4dZnklqp1HpHYhJaaHHYvV+I7a38kP2zrtzE4Tt0X+9VUUl/eZ5R4aHvjkGPXHU7fzq64Z4LSNFln80hwQp3VN849zmie7kiiXmYhFHckCmefHi9OJW/cXbkyc5H8gUseDY8fbzMzeg8q529N+3rSb/AIPh5o0iGWYnvkMFBOPNsW9silX3GEZbkt43mb2Bwflgn8qhNpmo3DK55YQM43PMgIIzgZ3wTT4p5VNSyul7CzjBxcYK2CQjME4Dj7j77b+U75H8q23T9ZtpIl8IIFwAPDICjHbl7Vnw4Cc7tPl+ueXI3+JyaG9V0yW1k5XyVyPMoAB/ocVbkWPU8Rl0VweTBy12bDcMjZBwc+4/p0oE1uwS0njnCBoScSrhWXB67dBV1p3B1u0SSB5jzKG5hIR1A9KRfcMxleXxZ8ehfmHwwwNZMMseCd739DRkUskacQU1vS44pyEyYpVV4GOAQTjCk5xjqPpVtfQ2q2Craown5yLxX8zxkYC8uB/0yc7/AC67VE1Xh9o4SUlZ1TLeG4yBtvy46GqUyzpGk+SA/MgZTk4GxVvbA6H0rrwywyK4s5s4Si6ZO1PSuQs0YLRwBFlfbAkkDBQTnuQd/atw4EtDBp9sjAgiPmIPUFyX39PvVk3BGu4uoY7nBiNyJXUqMGXwnjjZv9ILA46d63Bpawa6XSKcsnwhbS0gzU0xpiQ1z7KLJZua5+s1WO5risaFgsszIDTTRqajoTToqdkLFWrpakikOacI4JKVz1GzXuapZCRzUoVGV6eDUEQWTTTtXS1NsajAzE/0t6K8dybhFPLIAzEDow2JP5UPpz3t3DBHGkDssNvy4xhkUKzvn8R3J+FbhxJoAu1T7Ro3TmwwAYFXADKynqDgdx0rGv0h6XJaXvOGJ51VlfoSVUKx26HYH/lXU0uZSioPtF+OZXa5pr288tszpIIWO8ZBSQ9m/r6YxWl/ozjjgs1bGZJSZHYjrn7v5fxrNtSsDEqLLgc6q6yhThlYZCE52wc/QVoFhxBZraxYkwyRqrKOoKjB2+VJroylBRivJu09JuRB1jixrJrqNlLGQ89u3bDDlbPwxQzwSsCs91cuAFYhQT95yMs2OpO/aq7iG8e7uz4YL5KxxqN8+gHx3oz0z9HaRxhpyzyHGUXyovtnqcfH5VHGGHFUuG+6BFynPjmiNrPHqYxCjMd922GO3l6/woetZluG8S8uMKDtGp3+Q7Dt/OtJtuHYEXAWJR8Fz9OtRLzhC3mUkALIDs6ALjHT4/Ss2PUYY8JNfr5NTx5Hy3f6FRYa9bRIFtreV1HQpGST78x608/EU5+7Zze2cL9anx2d6gxyRTBduZW8JtvVTt+dR5NZkTaS1nXfqAsg6+q0tRk+Ffz/ANFltLuvkQ/23eZ2sjv6uP6VQa/e3civ4lvyqeUnys3KUzhlYdDvRL/+VQZwxZD6MhH8qdTiG2Yf9SPBGME4yPhVmOUsbtY/5K5pTVOX8Axwhxk1qpjlDSId1wfMvthuo/hRQOKLObdZeQ9xICuPmRj86A78QmeIw45WcBtzgHxMb9sEb7VqN5pkDKA0UZA3wUA7VZq8eJNOS79ivDknTSfRVpIsgPIyupB6EEdPbpQosebCeIgB4LjmCg+YI+Acg9RvsfaiOfRLUnaED/YWQ/kaGde0xYAZY5H3ypVtyQ3UFh1HxqaLJihJxi3z7g1EZSSbXQvT9OE2eVsMLOSVQRgyPbjLouOrcqscf6a3fC4Qo3OjIjq226uoYHbboa+d7a6mg8NlLREHxom6YJ2yD3Bxj3xR/wDos4jYubaRvJys0AP4OU5eMH93ckCtGrhuhfsc/JG0acopEi0sSCvEVx+jKRjFXRFTrsBVNqWrBehoxi5MhPmuFWq6fW1HehXUtZJ6GqKW6djWqOn45CbWr1xzTCtXS1ZyWKzXGrgNKzQIIBp1XpBpHPUIP89cJpsGvc9CwFPw7xXb3jMkZKyLk8j4DMucc64JDL8OlVv6S+Gzd2/Mi80sWSAOpU7kD6fxpnRNBhuLKIbxywSTrFNH5ZYmSeRdj6bbg7GnLrV9Ss0bxoUu0UZE0R5GwOpkix/21fVTuHa9x13wZWdTuZ7IwmLnijcFZACWiKg+Xbsc9+lRrAwSW/hqjG7MnKoH3WRunY75x6daLNO4ps4LqUxg+BcrzPGVKmKUghhjuDnIIoG06ZhcK8QKv4oaMD15sqK68XaTZqXJLsoJYblFR1ikUnlZxy+cjBUnB3OSN6NpNeu4sfrVuXH76eYf2pmGy/a15dJMngStEnh53CzIOmcDYjHyIpjh7U721mazuIzKU28Nj9oAOpjYnzrjJx9KzZ9s7jw2vBpxceastdO4lspB98Rk/vqF/wDsNqIrOCNxzK/MDvlTkflVDNolhf5KDllA8yjMco/3J3ob1Xgi5gBa2ZpAOqglJB8gQG/jXNeHFN0pOL9mbN04q3G1+hpS6buRzNg+hHw9N6UNPIBHMT6ZAP51j+kPfTN4cdyyv05HdlJxsQMjr+dL1AanbkLNLcRqSMuGZkA9cjb5HFB/h8t1fEVk/wCRGr2s1OfSy3Uqfio/nVTd8HxSdY4snbIXkO/fK0O6Ro89yvNHqTk+g5+YeuV5sj/xUy64Y1LBCXpfthiR/Wl2vHLb8an+zQ79Stw/j/ID6pozLdm3j5XJYKu+ev8Aqo6h0bVrdVAZJlAHlfORjqA3f4k0Dyi4sbpWlXEiMrebcNg+o659a1nS+Lbe8Ucj8kn/ALbHDfLs3yrbrM2WEIuCUo1yzNgxwlJpun7AzPqbJj9ZhkgPrjmQ/wDNenzqq4wuFeGPldZFZx5gQeX+f1rQZc5IJ29D3rNONo4vHWOBPtCRzBRgMSfLsO+/Ws2iyQy5V6affHRdqMbxwbuy041jhe+gjiwIkt4gTvg4UuxA3236Uvg/hqUR/tA4WJGJj33kZm8LYenU/wDE0LXQnt2j8YcrKuFBYMQpyMHHQdRvRHo/E8z2aWbcvhRMWXA8xyzMAT6Au31rtZPys5EuIh3p+t5OCaKILgFc1kNrdkNRlpWokrXLyYU3wZCy1rUeUHFA+pX5YnernWnJoZMZZsVfCCggjaKXNEGmaMWHSpOh6PnBIowtrUKMVlzZ/CFbJKUsiuoKe5aroJGzXOelyCmDSMAqSWo4l3p4pmki3oMI+jbUiRqWq13kqUQoeG5OU3Mf7lzIflMFnz9ZD9KuZ/MjKfxKy/UYqktZY1ubmQkrl0i3PlfwUHMQPUFyp/2VZaZfLNzcoI5TjfvTzT7I0R9DtIprKASxo4MKKwZVOcKFP8KzP9IegfqV3FPbqFjYhwAPKskZyV26Ajf60QXWrzREQRPyrE78zL1I8QkL74BxR5obmWBHfBJ5t8DsxA/IVdGUsUt66HjKnaMU0y8liuop2ZueVmMhIIAZ8lRv7KKN+OYf12FLmLy3dv51ZNmYDBI+PcfD3q3/AElaeslqucLieAFsbqrv4ZPyD5oN4T1vnBRj50PKwPfBxzVMmSUmsy8dm3Bk3Lawl0EWutWwlz4F/EAryxYV+cDAcgfeVsD55Hak/tGW2kWHUMKzHliuFBEM2Ogb/wBt/jtQhqaTafdC8tsCMkc6LsMH7wYZ6E7+xrUrW+t9RtQWCyQyggqw+6w6gjqCD3pc6i0pdxf1TOhhk+l3/IKcQ8LQ3HmH2U4xiRdt+ozjZvj196rdL4glgcWupKN9kmbBVwO7HoR7/WrC+il0w4bmnsCfK/3prbrt/qQbVK1CzhuYsEiSJxlXUrnfuD2Iqndtio5PVDw/K+/YvSt3Dh+V7/fuVN7wbHkTWUphfcjlPMhB329AfbaoS8WXNowS9iLekiY83v6E/Q+1NRz3OlMFkPjWhOxA8yZ/7T7dD2xRbBLBdR5UpJGw7gH5EHofamyXFL4i3w8Pz9f8gik/yemXt9/2APiLWItQurZIlz5grFhuQxBIPfsaNda4RsXG0fIwxh4zykEdz2Pas+444e/VJFkiz4THb1jbrgH0/hRDoPGIlRYrvMbgDkkIIVwNstnp8elW5YTeKE9M3S8eSvHKO+Ucq5/oPGG+tQQD+twj12mQLv8A8u9UnDWsxJqyTlcg5AWQcoEmMDPpvn50ateNDGxG6kdR3A3yO1Z4ujXF94l4OSK3U4aUlcZXYZXOSem9P+Gyc5OUoq/df3RXrkoxSv5EZpjJJcXE+TIr7KdxzuxAB7gD09qubnhqSwKxzFfEeNJCqnPIGGyt6NsaEGuCBIFOQ2Azb4blOQcnoaO31OW/fx5cF3Cg4GAOQBcAfKujndROVlfpIdnASaJrN+QVIstKCpzGqq9l8+BXPTcmZidePzjau6RpeWyRVjo1hzqCav7a0CVM2RpUFjlpbhBTzNTbtTfPWGhCQstPCWoKGngasUiWLkemeautTTGg2QkxyU74gqv5q6slCyWTi9JluVRWZjhVBZj6BRkmmVagv9It4V8NVY4IIkVTvysV6j0IDfSnxrdJIK5ZAuLvKQMQeb7SV9wTzXEjSkfIsB/xq10TUTBIw6q5zj3GQMfSg7VJwW9hjB9upqZc35wN8dRtnPt8u9a3GxmKuwRzltmZySPfJJA+ZrUeDpA1pEf93152zWZeL4mC2eblwc9/T54rRuFRyWsY9mI+BYmqMzqIBzjWBJLOdTvyJ4vKDgkxedfzWs91bQEs76NS+IbxhySgbwSjIQZOzKecA9NvhVrqWqrNJI52UqYQMjBALAsT1zg/n7VZatpy6jp6b4kCBkYYJWRBhl+oINPBvFTl0+/mWRlt5Ke6ikhke2uFHOo8yncMh6Ovqhwd+xGO1D1lePpU4IJe1mbcfuH29wPqNvSizTbz9r2KqzFdSsmOT+KVNudsD72VGQp6soHQ0PyXUMpMMn3ZB9m5XkWZWOFIGTySdRy5OCOtXS07xW48wfaOjDJf7mgW9/HJHnyvG4z0zsRv7YxQRqNnJpjs8I8SzchpIRk+GCd5I/QDuO3w6V+gXj2Ewhl3gkJ8NyPuk9j8f79zg6uk54yF8xXzoDuGGPOvuCP4CsUl8GXvF/f1NanvV9NFfa3ccsYzh4ZBlSRkEHswNDGq6RPYM09k2Yju8J82AO+O4/Me42pbp+oOJEObGdun/wDNIe3suc/51JLeYbA45ex7b0lywSuPMH4+/JcpLKueJL7+gB65xh+txLAsIBkZASTkA8w+6MdPetCvdKgaFIpEV+VQMEbjAG6t1z71l1xocj306W6jEbc4GQACcEAH45o8tuJI548S/ZTxDDKfKTgbkfTpWvU4rhF4OK5pdqyrDk9T+L+36cAfxC7WYMUUpaKTI5H3ZPgfTp/eq86kf2etuGIPjl2XJww5SA2OnfG/8qudHjglW7vroFxFyrAOzPnHmx8t/cGqO+gZuaZhHEXwUhAILA9GC9l2653xXTwQcYLd35OfmmpSddeC/wBB4YN8Zo0ZIIbZFLtylzJKchVAJB3IYe2OhzRPp2gC3VV68o64xk99qrP0UWMmZZmBCthAD+I5yT8v51oF9GOWufq9Rc9i6RjyS5op7y7Cx4oGu5/Pn3q51iYgkUPTb02KNKxAz4d1YDAowhkDDNZXoqnmFaJp0mFGazZ5citli8VNGOu/rQpuS4FUNoAzG9OiWoi0hyaVJiomPOKiSXFNb0gxGjQaJC3Fca4pMVvXJbU0Gh1AmW8+aB+L7l2dw67A46Dt905+Hf40Y2kRFO6npInjK7BseVsZx7Edx7U+Kag+RlB+DGpST0Pt/appk8nuQP6fwq51fhp4mwyPg588YLR7dztt88VSvblQNwwHQjtW5TTVoD4JjyYjAGMnqcen8cUR6RxAYrdotyeQlW/dLEj+9Cdw3l/3bA9vcfGpMs3kCjsB8SRRcU1yARdz4UKDjH8ep3+lH/CFrLEnKwPI8cUoyfuysuJVHfBwrfFmob4O0+OeXMmCI/NyHoxOAPkCDt8K0VRWbUZP/IGwL4q0qW3lW9shiVT9ou2JFOOZW9jj6/Kh69u4tRjfw4zb3SySSy2/WOQ5YmWI9pN8MMb7e2dVniDKVPQgg/OsqurhPGcRsPsmPJIDyk7kZB/z+FW6XVSitr5X8DwyOPfQOQ6oHAt5mJiOwlIJaI9iR+Jc49wM70aaNfT23LBd5B/9KXqjjbHm/rvQ7Z2EAlVnYquQxHX8WQNsZB/ga1m1YMN8H470dVlhJVXBctU4u0DogSTxbeRfs5l5lB6A98H/ADpQJe6pc6fz2zANjaJ27Keh261qGpaVkq8JCOpyFP8A029Rj8JI7j55rN+NLhncRzRmNhzYB6HON0b8Q2HT6CjpIxl6e17Ps0rUqatcMf4ejFqrtK+ZZxk77Z3ONu5yar7jSppo/wBcnkWKNywjDY5jjOM+1RdJv/B5iAGlYcqSOcqg6dD2qM8MgZcjxVzhOZW8LOT0B2I2rbiwKEnNvlkyZt0VFcJDMF6RCYAfszJzn1OPT226Ub8DyW7rcPLErO7hE5wCscQGSFz0YnGfhVFrekwiQCOUygAc7cgROfuEA7f5vUyymEYAXYChmypx2pmSeRVSNRsXUgAYA9BsPpT92m1Bmi6vgjJoxhuQ61yZY9rKAF4gj3NDsaEnFHusWOc0NvAEatcZpRpBsuuHtL6GiN4MCoGgXS4xVxI1YsqbfIskVrKRTMzmrNgKhzx1S0KLUUvw6eRKcZKtSCkRvDrhjpbGnFFQNiYqkBQabC08gqB3HljFSI6ptW1dYHiQ/jJyfQdBv8SPpQxfcdSc2IUAUd3GWPyHSm+E5DKTXJoeKzvi/TFjnPlAWUFlI2wRjmX37H507Ycczcw8RVdc+YKOVse29L4v1CO5SJoskozArkFgrAb+U77qKaEHFglOwPaPlPKSCAQR8aTKCTgdqcnt9ydx8c/0pcHKW3z7dt/XrWsBacPia3uI8Id/K2QejYH9K05Voe0rT0iwwLOcDDOc4HsvRaf1zUzFbyMDg4wD6Fts1iySU5UgWU/HPEQRGghPnbyuw/CO6j37e1Z/YpuQQDnGMkjGKfPnOfU4FRpTljg7dsZ+FaoQUY0hq4JtwyjcjB6bHIA6dx/PtWgcIXJkiHN1Q8vyAGP89qzQRk/i/Pf16Ud8AzNySKTsCpA645gc/wAKqyxpChdItRb7TIp0KSorqezDPzHoafeSlxvWO6fBAS//AFvZ8ykGXAOSvPkN7E4zj4Gp13w1CP8ApxquBgYHQelEfPSWer/jzfbY29vsz2+0MjtVNPYsK065iBqDJpintUWVoRmcxsyGiXSNZxsTU2/0H0FD1zprIdquhkjLhhTC+a/DrQtqbHO1N21yw2NSJRkVphjj4GSPaRelTRWmpAjrQPjBp0XZFDJg3BaDVL0HvTvPmg6G+NWdvqe1ZJ6doSgljc1KztXq9SAIsteRq9XqUA6Gp1Gr1eqEBrja48Nrd8BsM/lboc8vWh7WLFAzug5QcMF68uRkjPp8u9cr1bMX5SzwVi/x70/E4zgKBjBzgEktud+w3r1ep0uRCWig9ehByO30qPfQqrIwAHNgYAwBjvXq9QY4eaPJzRLntt9KY4piBtZc9lz9CK9Xqxtf9gvkAreBfCL9xkD2yBn+NRzbgDNer1a5BkIAwfXYH36Zo24GGVkPclR9Aa9XqpzflFCVqUpr1erCiCi1I5q5XqdkEuaSr16vUADoOaZurJGG4r1eow7GQMahYqp2quNer1dLCxhhhvSXWvV6tQw0aZaYiu16g+gM/9k="/>
          <p:cNvSpPr>
            <a:spLocks noChangeAspect="1" noChangeArrowheads="1"/>
          </p:cNvSpPr>
          <p:nvPr/>
        </p:nvSpPr>
        <p:spPr bwMode="auto">
          <a:xfrm>
            <a:off x="635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5" name="Picture 4" descr="Logo&#10;&#10;Description automatically generated">
            <a:extLst>
              <a:ext uri="{FF2B5EF4-FFF2-40B4-BE49-F238E27FC236}">
                <a16:creationId xmlns:a16="http://schemas.microsoft.com/office/drawing/2014/main" id="{A2D3E3FF-7BC3-62A6-FB5F-CE7B3B8FCC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5577899"/>
            <a:ext cx="1187910" cy="1125544"/>
          </a:xfrm>
          <a:prstGeom prst="rect">
            <a:avLst/>
          </a:prstGeom>
        </p:spPr>
      </p:pic>
    </p:spTree>
    <p:extLst>
      <p:ext uri="{BB962C8B-B14F-4D97-AF65-F5344CB8AC3E}">
        <p14:creationId xmlns:p14="http://schemas.microsoft.com/office/powerpoint/2010/main" val="1650360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91099" y="548681"/>
            <a:ext cx="3672840" cy="5669240"/>
          </a:xfrm>
          <a:noFill/>
        </p:spPr>
        <p:txBody>
          <a:bodyPr>
            <a:noAutofit/>
          </a:bodyPr>
          <a:lstStyle/>
          <a:p>
            <a:r>
              <a:rPr lang="en-GB" sz="3600" b="1" i="1" dirty="0">
                <a:solidFill>
                  <a:srgbClr val="941100"/>
                </a:solidFill>
              </a:rPr>
              <a:t>Open and honest communication</a:t>
            </a:r>
          </a:p>
          <a:p>
            <a:r>
              <a:rPr lang="en-GB" sz="2800" i="1" dirty="0"/>
              <a:t>You will find information on:</a:t>
            </a:r>
            <a:endParaRPr lang="en-GB" sz="4000" i="1" dirty="0"/>
          </a:p>
          <a:p>
            <a:pPr marL="342900" indent="-342900" algn="l">
              <a:buClr>
                <a:srgbClr val="941100"/>
              </a:buClr>
              <a:buFont typeface="Arial" panose="020B0604020202020204" pitchFamily="34" charset="0"/>
              <a:buChar char="•"/>
            </a:pPr>
            <a:r>
              <a:rPr lang="en-GB" sz="1800" i="1" dirty="0"/>
              <a:t>Who the Inclusion team are</a:t>
            </a:r>
          </a:p>
          <a:p>
            <a:pPr marL="342900" indent="-342900" algn="l">
              <a:buClr>
                <a:srgbClr val="941100"/>
              </a:buClr>
              <a:buFont typeface="Arial" panose="020B0604020202020204" pitchFamily="34" charset="0"/>
              <a:buChar char="•"/>
            </a:pPr>
            <a:r>
              <a:rPr lang="en-GB" sz="1800" i="1" dirty="0"/>
              <a:t>How we communicate with you about your child</a:t>
            </a:r>
          </a:p>
          <a:p>
            <a:pPr marL="342900" indent="-342900" algn="l">
              <a:buClr>
                <a:srgbClr val="941100"/>
              </a:buClr>
              <a:buFont typeface="Arial" panose="020B0604020202020204" pitchFamily="34" charset="0"/>
              <a:buChar char="•"/>
            </a:pPr>
            <a:r>
              <a:rPr lang="en-GB" sz="1800" i="1" dirty="0"/>
              <a:t>Which agencies might become involved with your child</a:t>
            </a:r>
          </a:p>
          <a:p>
            <a:pPr marL="342900" indent="-342900" algn="l">
              <a:buClr>
                <a:srgbClr val="941100"/>
              </a:buClr>
              <a:buFont typeface="Arial" panose="020B0604020202020204" pitchFamily="34" charset="0"/>
              <a:buChar char="•"/>
            </a:pPr>
            <a:r>
              <a:rPr lang="en-GB" sz="1800" i="1" dirty="0"/>
              <a:t>How we ensure the necessary people know about your child’s needs</a:t>
            </a:r>
          </a:p>
          <a:p>
            <a:pPr marL="342900" indent="-342900" algn="l">
              <a:buClr>
                <a:srgbClr val="941100"/>
              </a:buClr>
              <a:buFont typeface="Arial" panose="020B0604020202020204" pitchFamily="34" charset="0"/>
              <a:buChar char="•"/>
            </a:pPr>
            <a:r>
              <a:rPr lang="en-GB" sz="1800" i="1" dirty="0"/>
              <a:t>What happens when your child moves school</a:t>
            </a:r>
          </a:p>
        </p:txBody>
      </p:sp>
      <p:sp>
        <p:nvSpPr>
          <p:cNvPr id="8" name="Rectangle 7">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8068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360688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Logo&#10;&#10;Description automatically generated">
            <a:extLst>
              <a:ext uri="{FF2B5EF4-FFF2-40B4-BE49-F238E27FC236}">
                <a16:creationId xmlns:a16="http://schemas.microsoft.com/office/drawing/2014/main" id="{3653E87E-FED3-9738-25C7-E07EF6648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875" y="1947455"/>
            <a:ext cx="3127248" cy="2963067"/>
          </a:xfrm>
          <a:prstGeom prst="rect">
            <a:avLst/>
          </a:prstGeom>
          <a:effectLst/>
        </p:spPr>
      </p:pic>
      <p:cxnSp>
        <p:nvCxnSpPr>
          <p:cNvPr id="16" name="Straight Connector 11">
            <a:extLst>
              <a:ext uri="{FF2B5EF4-FFF2-40B4-BE49-F238E27FC236}">
                <a16:creationId xmlns:a16="http://schemas.microsoft.com/office/drawing/2014/main" id="{492C71F2-7657-4A22-BE4C-647EEDE91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442874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44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548680"/>
            <a:ext cx="7592888" cy="5472608"/>
          </a:xfrm>
        </p:spPr>
        <p:txBody>
          <a:bodyPr>
            <a:noAutofit/>
          </a:bodyPr>
          <a:lstStyle/>
          <a:p>
            <a:r>
              <a:rPr lang="en-GB" sz="3600" b="1" i="1" dirty="0">
                <a:solidFill>
                  <a:srgbClr val="941100"/>
                </a:solidFill>
              </a:rPr>
              <a:t>What support do we offer parents of children with SEN?</a:t>
            </a:r>
          </a:p>
          <a:p>
            <a:pPr marL="285750" indent="-285750" algn="l">
              <a:buClr>
                <a:schemeClr val="bg1"/>
              </a:buClr>
              <a:buFont typeface="Arial" panose="020B0604020202020204" pitchFamily="34" charset="0"/>
              <a:buChar char="•"/>
            </a:pPr>
            <a:endParaRPr lang="en-GB" sz="1600" i="1" dirty="0"/>
          </a:p>
          <a:p>
            <a:pPr marL="285750" indent="-285750" algn="l">
              <a:buClr>
                <a:schemeClr val="bg1"/>
              </a:buClr>
              <a:buFont typeface="Arial" panose="020B0604020202020204" pitchFamily="34" charset="0"/>
              <a:buChar char="•"/>
            </a:pPr>
            <a:r>
              <a:rPr lang="en-GB" sz="1800" dirty="0"/>
              <a:t>As part of our open door policy the class teacher is regularly available to discuss your child's progress or any concerns.</a:t>
            </a:r>
          </a:p>
          <a:p>
            <a:pPr marL="285750" indent="-285750" algn="l">
              <a:buClr>
                <a:schemeClr val="bg1"/>
              </a:buClr>
              <a:buFont typeface="Arial" panose="020B0604020202020204" pitchFamily="34" charset="0"/>
              <a:buChar char="•"/>
            </a:pPr>
            <a:r>
              <a:rPr lang="en-GB" sz="1800" dirty="0"/>
              <a:t>The SEN Team or Headteacher are available to meet with you to discuss your child’s progress or any concerns/worries you may have.</a:t>
            </a:r>
          </a:p>
          <a:p>
            <a:pPr marL="285750" indent="-285750" algn="l">
              <a:buClr>
                <a:schemeClr val="bg1"/>
              </a:buClr>
              <a:buFont typeface="Arial" panose="020B0604020202020204" pitchFamily="34" charset="0"/>
              <a:buChar char="•"/>
            </a:pPr>
            <a:r>
              <a:rPr lang="en-GB" sz="1800" dirty="0"/>
              <a:t>As far as possible, whenever an outside professional has worked with your child in school we will invite you in so that you can discuss the outcomes.</a:t>
            </a:r>
          </a:p>
          <a:p>
            <a:pPr marL="285750" indent="-285750" algn="l">
              <a:buClr>
                <a:schemeClr val="bg1"/>
              </a:buClr>
              <a:buFont typeface="Arial" panose="020B0604020202020204" pitchFamily="34" charset="0"/>
              <a:buChar char="•"/>
            </a:pPr>
            <a:r>
              <a:rPr lang="en-GB" sz="1800" dirty="0"/>
              <a:t>Your child’s provision will be reviewed with your involvement each term.</a:t>
            </a:r>
          </a:p>
          <a:p>
            <a:pPr marL="285750" indent="-285750" algn="l">
              <a:buClr>
                <a:schemeClr val="bg1"/>
              </a:buClr>
              <a:buFont typeface="Arial" panose="020B0604020202020204" pitchFamily="34" charset="0"/>
              <a:buChar char="•"/>
            </a:pPr>
            <a:r>
              <a:rPr lang="en-GB" sz="1800" dirty="0"/>
              <a:t>Homework will be adjusted to meet your child’s individual needs.</a:t>
            </a:r>
          </a:p>
          <a:p>
            <a:pPr marL="285750" indent="-285750" algn="l">
              <a:buClr>
                <a:schemeClr val="bg1"/>
              </a:buClr>
              <a:buFont typeface="Arial" panose="020B0604020202020204" pitchFamily="34" charset="0"/>
              <a:buChar char="•"/>
            </a:pPr>
            <a:r>
              <a:rPr lang="en-GB" sz="1800" dirty="0"/>
              <a:t>We can support liaison with the SEND parent partnership service and we always advertise any meetings in the local area that are held by outside agencies for parents/carers  of children with special education needs and/or disabilities.</a:t>
            </a:r>
          </a:p>
        </p:txBody>
      </p:sp>
      <p:sp>
        <p:nvSpPr>
          <p:cNvPr id="2" name="AutoShape 2" descr="data:image/jpeg;base64,/9j/4AAQSkZJRgABAQAAAQABAAD/2wCEAAkGBxISEhQUEhQUFBQVFRQUFRUUFxQVFBQVFBUWFhQWGBQYHCggGBonHRUUITEkJSkrLi4uFx8zODMsNygtLisBCgoKDg0OGhAQGiwkHyQsLCwsLCwsLDUsLSwsLCwsLC8sLCwsLCwsLCwsLCwsLCwsLCwsLCwsLCwsLCwsLCwsLP/AABEIAMUA/wMBIgACEQEDEQH/xAAcAAABBQEBAQAAAAAAAAAAAAAGAgMEBQcBAAj/xABAEAACAQMCBAQDBAkDAwQDAAABAgMABBEFIQYSMUETIlFhcYGRIzJCoQcUFVKxwdHh8GJygjOy8UNTkqIWF1T/xAAaAQACAwEBAAAAAAAAAAAAAAABAgADBAUG/8QALxEAAgIBBAECBAUEAwAAAAAAAAECEQMEEiExQSJRE4GR8AUyYXGxocHR8RQjQv/aAAwDAQACEQMRAD8Aoo0p16XzCuuRisFiEMtvUmA1Ek61It2qMJYxtTvi1FB2piSaqqsFFgZKWpqtjmqYktJJEaHXavJJUWaSuQk0KJRKlNMKd6dZDio2DmihT14+1c02fJxXZY8iu2VtynNBitEm80ZpBkCoEFm0bYIrTeF40dcHFQeLdGC+ZRQXRNoMwJtSJ1r0T460iSYGgrQHwNctSbcYpqOn1WmsYfY7VXypvVgq0xLHRjIKYm3SpJFRDKEGWIAHUk4H1quk4rt+YJGWmc9FhUuSfY9PzqxJvoNNj+orQxeNvVjxFq9xAB4tlPHzdDL5M/DY5ofW9aVDIFXY+ZQ4LgevKQCR7iteOEl2hlFnmam81b6joLpbx3UbxzwPhTJESfDk7xyKQCrf56VSE1aAmwW/NVnZ6MSardPucGjDSbtTisGozSgVTk0S7HT/AAxmpY1YJtmvXd0Cu1CN/wAxassWsnLFTTEyS1wXFLnjqG1b0rNKHmfNS7UVXxtVrZUJ9CkwRbVCuI6uUG1QrpaoT5IiujFWNnblqjRqM1a2U4SjIZsn2/D5IzXZ9MEdWVrryYxtVbrF9zdKWhHIXaQqaau7VQapI78r3pi51Uk0dom4umtx2poxkVWW+pVcWt2rDelaCpJkjSdWMTUZJOLhd6z+7iHUVbaFqhj61EqDdD2u6YIwTQZNN5sUX8R6r4i7UHQRFn3qWI+WXFguRU4R0m2CquSQABkk7AD1Jod1ri8AMLZefl6yEHkUdMgd/jsKEYOTpFkYN9BJc3McS80jKijuxx/5oSv+LTLIIbOMySOQqltgSdhhcj8yKCNU1WWZssxc9Mt/ADoKasbWSRsJ9498779N/StkNMo8yLo4kaFrfDsEMXPqV8r3BBIt4WD+GT0HKud/fAHx60CSwtGVcAoDuhz5iMDfbcZzWk8N/ovhZF/WXfnbfCnAX1GfXep2rfo3s0B5RJ83b/OlU5PxLT4ntf8ARGvHpZvgFNP1m+1fkspbiLkXLK0wUbgd3Az0z9apNa0yXT52TnQuNuaI5Ug1da9wcIkLRE5HUE5AO56n2FVtnwvcS2cl5zr4cZwy7Fhg4OR27VtwZ4Zo7oMqzYZYnUjlpAVEOLgrDcsqzAlginmAJkUbNy/eHpjtS9a01reeWFiGMbleYdGA6MPiMH51VxadM0LSDPhIcE4PLk4Hw71cw2Ez2y3DDKcywls+bm5OZCR1wVGx9qeRRJFVkirGxvitNC3zSjaGqMkVJUypxsJLLUObqasfBUjNB9uWU1cQ3xxXLy6aSfpM8sbXQ3PNVfLJUm4hNRv1cmujGjUcjerSylqHFZn0qVHbMKEmiF1FPtUW6mpESNSZLZjVPFjJDKzb1Id8imBZtUyC1NNwBlUbhlNPrqRPWrNtK5u1MPohHaqZzSM8uCBJLmozKatG04jtTZt8VW86K3IrxkU7DcMDUgw5rn6pS/EFslxXRNTIZKiW0FOupWlWb1URT5CWw0wSiqfXo1t3VAC0jfdjX7x9z+6vudqgDjBo1KwFQRnmlfdEAG5A/Efc7ZPc7UMatxUMOltzPJJvLcucux+nsO+BjbOARvx4b5ZvxY7Vsk8RauE8k7hz18GI+QDfBZurbjvjOc4HeXwJokWqyMs8y20EQDeGpVXlJOMlzt+W2RigFbYsdsuxO+Mk5+NPvp8i7lSO/rv8BWuLhHg1fCk1wgv/AEj6RYW0iJYusnVmKNzgegLZOT8/WhLT79oW51I5u22d980ScDabpk3P+0bmWFhjwwoKoevMWIU9NvSq3ivToLafFnMs8eQQwIYD05v7075RXF7XRcafxXqsuPCV3G2MRZA69CMAir1Nb1wjL26kEHPOqrjqD1bY0W8PcV2b20f20Ub8o5lJVdwNxjPXrUoXMEpyHRwQfusCDnY9DtjevNanVVJp4V81/o6mKF9yZnesatqDQsstugQqMlCPh3PfNC9jr0sdvJbb+DI3Mw3zkeuOo2o6/SBeRxwFEIJYAbHHr6Z9t6quIP1eHTLK0h5XuZiJpmAGV5/uoSf9w/8Aj711/wAMluxXtUf2MuupTSuwS/aZWDwgcKW5u+e9Xf7Ymupj4hGBDCnKg5U+yUKu3rua9PoKSNIisI47S38WeRsEFxsFUKTkliF+prvASs36yeVTziNSSuWXDFzyt27A+1bcjqLZhdUS47epHgCp8lkR2ps2zelY96KyEtsKc/VqlR2zelPm3NK5gZcTaDntXI+Hvajr9WFKFsKouQtgXa6QjFgpVih5WAIJU4BwwHQ4IO/rUo6CPSrjVeHxIwlibwbhRhZVGQwH4JU/9SP2O46gg17TdT5m8G4TwbjH3c5jlA6tDJ+Me33h3HQmO2uA2VCaIPSnhoY9KvdQsS64Rijg8yMOzDpkfiXsR6H51zTbnxAQ68kibSJ1wexB/Ep6g/zBASmSyj/Yg9KUujj0okMdeEdTkFlJFpgHapH7MB7VaiOlhalWQH5tDU9qqrzh09hRty13kFL8NCOKMwuNFZe1Q2Tl6itWmslYdKCuMYIraMySMFHQD8TH91R3NJLE30I8fsDrTogLMQqjqTQZxJxTzkogKp9Gf4+g9vr6VU67rjTHqQvZew/r8fpUXSrEyuObpucn2z/StuDSRxr4mTs06fS3Je4qG3luP9o/+P8Am5q+tNDRFy/mG/qF26/Ht19RU61gYIFQAYH3jvn3x3p06PzffLt7HZfoP50mXUuTq6R6LBpYwV1b/Ui/tOGMcsa59kBJ29x06UgXc8vlWHY9OfH5Ad/er2109AoAULjr0Hx271GutWgizzNk+g8xOPUVRHJb9MbZqkqXqlSB+50W4fPMV/2jf6Ab1VnTgr8ruqgbk4zkew/vRGddLH7OJyexwQPWh2+SV5OZo2BPQAZz/m9b8E8jdSpfQ5uohiq42/qarH+jKzVAzPLIcBieblyDv0A261VcTcHWVvbyyoj5QDGXffIAJ37bn+9PWHE+pJGFeyaRAAM4Ktjbfvk0P8X8UC5QJ4LROp5jzk/Lt7fnXOxY9Y8yudxvmn/YaTxRg+OfHAi94OeCxS8nlCeKfsoBu++4JJ7cu/0zVC9pIqLITgH7mc8xHr8KvOJ+KTf/AKqr5VYI1QjPlyMBiBnuABn27Uq11uMNcSBG5wgitiQGWFTlWblOcvy7D0zmu8cm35B1dlIO7Meh337dx/hrc+GeDEtIAgJdmw7se7lRkD/SMYGaFeBf0cy+Ms94oWNeWSNCctIxGVLL+EDY4O+e1a6awarLfpRVOXgHn0YelN/sMelEZrlYyuweXRB6VyTRR6URVw4oMDY4KVTfNSgassh2mLu1SVeWRQy7HB7EdCD1BHYjcU8aTmoQgqZIdm5pY+zdZUH+oD/qD3Hm9QetOtGknLIjDI+6677dwfVfb+dSc1FltBksh5HPUj7rf716N8evvQsg/DLnYjDDqP5j1FO1WvcbhZB4b5wrDdGPs3qf3T+fWn4LjJ5W2YduxHqPb+FCyEvNcLU3mvZqbiDnNSwaYFVnE/EUNhA00p9kQfekfso/r2FGLbdEQrijiaCwh8SU5JyEjH3pGA6D0Hqegr544s4jnvpjJKeY9I0XPIi9cKPT8zio/EnEM17M00xyTsqDPKqjooH7o/M1L0HT+X7RvvHcd8D4fCtqisMd0uzbptO8kqXzZM4XSCJJTdW7SyMjiNtiFJXC7Hpv3Hb4UrQ7UqDzg5OxPoQMj5Vb2ynt0PUYzn61LWA/wOMb+2w+NY8usc1tO5h0sMT3CYYsb98bZGx3/wDNLvtWjjXzuAcAle5X05e9R76/ZRhAitj70pAA9CFG5/Khy5gjkfxJ7tSRj7qM3yHbahh0ksnM+ELn1kYcR5ZaQvcXrfZkwReufOwOxx0qzs+HoYgfIxbpzMMkn39KGpNWhTZbmZsdMKigdP7/AErlvqEz/dNw3pyqzDHc7DftV89JkqotJffZRHWY7tpthdHCBvsMHbHX/OlVfFIbwVlQ8pVlJxnZs9/qKqZJpAPNJPGfR4mx065xVfdXDMCPHDqe2++PUY2oYtDOMlK0Nk10JRcaZtek3xlsEmJy3h5Yrvkhd8Y6H296CdHs4f1S91CfMjqTDCDy/ZuWABZT8V+QNCWicRXFoGWJsxvsVPmB2x33FNWert4c0R3SUhiNwAwOx/lVmj0fwJzfv0YtRm+LFJE1dF+zUYDXE0ipHGpDNhsYJ5dsEkD/AA0/w9oEjagloGUmKbMjIcqPCbMhDY3G2B8qrrPV3iNu0fLzQuzDIBGWOxI6H51s36MNPgFnHcKoM0wcySEYb75wmfQYHzzWnPkUIWY5toNCaQa4WpJauXZmO14muZpLGlbARrq7C1XtrIrupwk9KG7iyfNUyk7K5SaDstSlakAUoCrrHHM1yuA100bCczXqSTXQaWyCZEDAggEHYg7gj3FQZ7RlGUyyjcLnzL7ox/7Tsem3SrDNc5qlkGbO4Drn+o/I7jp0PQgjtUjFAGs8d28M3kLLJHNJHPEwxzqisAykZ8xITlPT97HYig4utDEsjyrGGTxOV2XmC5K7hSd8qRjrVjxzS3VwFplzdXCRI0kjBURSzMegVRkmvm7jfieTULkyElYkysafuJ7/AOpu/wAh2o//AEncXRzxi3t5FaLlE0zqdm7xRD3JwSPh71m3DnD8t9MIY/L+KVz0QH+foPXNa9PjUIvJPgtxQbfHY5oNtzK2B538ue0cf4sH95vu/wDmj7TuGpGUZAjUDdn229h1+tFGj6Fa2i8sS8zKAGcjLfL0+VZ9+kHi15XNrbkhc8rlc5Zjt4dZnklqp1HpHYhJaaHHYvV+I7a38kP2zrtzE4Tt0X+9VUUl/eZ5R4aHvjkGPXHU7fzq64Z4LSNFln80hwQp3VN849zmie7kiiXmYhFHckCmefHi9OJW/cXbkyc5H8gUseDY8fbzMzeg8q529N+3rSb/AIPh5o0iGWYnvkMFBOPNsW9silX3GEZbkt43mb2Bwflgn8qhNpmo3DK55YQM43PMgIIzgZ3wTT4p5VNSyul7CzjBxcYK2CQjME4Dj7j77b+U75H8q23T9ZtpIl8IIFwAPDICjHbl7Vnw4Cc7tPl+ueXI3+JyaG9V0yW1k5XyVyPMoAB/ocVbkWPU8Rl0VweTBy12bDcMjZBwc+4/p0oE1uwS0njnCBoScSrhWXB67dBV1p3B1u0SSB5jzKG5hIR1A9KRfcMxleXxZ8ehfmHwwwNZMMseCd739DRkUskacQU1vS44pyEyYpVV4GOAQTjCk5xjqPpVtfQ2q2Craown5yLxX8zxkYC8uB/0yc7/AC67VE1Xh9o4SUlZ1TLeG4yBtvy46GqUyzpGk+SA/MgZTk4GxVvbA6H0rrwywyK4s5s4Si6ZO1PSuQs0YLRwBFlfbAkkDBQTnuQd/atw4EtDBp9sjAgiPmIPUFyX39PvVk3BGu4uoY7nBiNyJXUqMGXwnjjZv9ILA46d63Bpawa6XSKcsnwhbS0gzU0xpiQ1z7KLJZua5+s1WO5risaFgsszIDTTRqajoTToqdkLFWrpakikOacI4JKVz1GzXuapZCRzUoVGV6eDUEQWTTTtXS1NsajAzE/0t6K8dybhFPLIAzEDow2JP5UPpz3t3DBHGkDssNvy4xhkUKzvn8R3J+FbhxJoAu1T7Ro3TmwwAYFXADKynqDgdx0rGv0h6XJaXvOGJ51VlfoSVUKx26HYH/lXU0uZSioPtF+OZXa5pr288tszpIIWO8ZBSQ9m/r6YxWl/ozjjgs1bGZJSZHYjrn7v5fxrNtSsDEqLLgc6q6yhThlYZCE52wc/QVoFhxBZraxYkwyRqrKOoKjB2+VJroylBRivJu09JuRB1jixrJrqNlLGQ89u3bDDlbPwxQzwSsCs91cuAFYhQT95yMs2OpO/aq7iG8e7uz4YL5KxxqN8+gHx3oz0z9HaRxhpyzyHGUXyovtnqcfH5VHGGHFUuG+6BFynPjmiNrPHqYxCjMd922GO3l6/woetZluG8S8uMKDtGp3+Q7Dt/OtJtuHYEXAWJR8Fz9OtRLzhC3mUkALIDs6ALjHT4/Ss2PUYY8JNfr5NTx5Hy3f6FRYa9bRIFtreV1HQpGST78x608/EU5+7Zze2cL9anx2d6gxyRTBduZW8JtvVTt+dR5NZkTaS1nXfqAsg6+q0tRk+Ffz/ANFltLuvkQ/23eZ2sjv6uP6VQa/e3civ4lvyqeUnys3KUzhlYdDvRL/+VQZwxZD6MhH8qdTiG2Yf9SPBGME4yPhVmOUsbtY/5K5pTVOX8Axwhxk1qpjlDSId1wfMvthuo/hRQOKLObdZeQ9xICuPmRj86A78QmeIw45WcBtzgHxMb9sEb7VqN5pkDKA0UZA3wUA7VZq8eJNOS79ivDknTSfRVpIsgPIyupB6EEdPbpQosebCeIgB4LjmCg+YI+Acg9RvsfaiOfRLUnaED/YWQ/kaGde0xYAZY5H3ypVtyQ3UFh1HxqaLJihJxi3z7g1EZSSbXQvT9OE2eVsMLOSVQRgyPbjLouOrcqscf6a3fC4Qo3OjIjq226uoYHbboa+d7a6mg8NlLREHxom6YJ2yD3Bxj3xR/wDos4jYubaRvJys0AP4OU5eMH93ckCtGrhuhfsc/JG0acopEi0sSCvEVx+jKRjFXRFTrsBVNqWrBehoxi5MhPmuFWq6fW1HehXUtZJ6GqKW6djWqOn45CbWr1xzTCtXS1ZyWKzXGrgNKzQIIBp1XpBpHPUIP89cJpsGvc9CwFPw7xXb3jMkZKyLk8j4DMucc64JDL8OlVv6S+Gzd2/Mi80sWSAOpU7kD6fxpnRNBhuLKIbxywSTrFNH5ZYmSeRdj6bbg7GnLrV9Ss0bxoUu0UZE0R5GwOpkix/21fVTuHa9x13wZWdTuZ7IwmLnijcFZACWiKg+Xbsc9+lRrAwSW/hqjG7MnKoH3WRunY75x6daLNO4ps4LqUxg+BcrzPGVKmKUghhjuDnIIoG06ZhcK8QKv4oaMD15sqK68XaTZqXJLsoJYblFR1ikUnlZxy+cjBUnB3OSN6NpNeu4sfrVuXH76eYf2pmGy/a15dJMngStEnh53CzIOmcDYjHyIpjh7U721mazuIzKU28Nj9oAOpjYnzrjJx9KzZ9s7jw2vBpxceastdO4lspB98Rk/vqF/wDsNqIrOCNxzK/MDvlTkflVDNolhf5KDllA8yjMco/3J3ob1Xgi5gBa2ZpAOqglJB8gQG/jXNeHFN0pOL9mbN04q3G1+hpS6buRzNg+hHw9N6UNPIBHMT6ZAP51j+kPfTN4cdyyv05HdlJxsQMjr+dL1AanbkLNLcRqSMuGZkA9cjb5HFB/h8t1fEVk/wCRGr2s1OfSy3Uqfio/nVTd8HxSdY4snbIXkO/fK0O6Ro89yvNHqTk+g5+YeuV5sj/xUy64Y1LBCXpfthiR/Wl2vHLb8an+zQ79Stw/j/ID6pozLdm3j5XJYKu+ev8Aqo6h0bVrdVAZJlAHlfORjqA3f4k0Dyi4sbpWlXEiMrebcNg+o659a1nS+Lbe8Ucj8kn/ALbHDfLs3yrbrM2WEIuCUo1yzNgxwlJpun7AzPqbJj9ZhkgPrjmQ/wDNenzqq4wuFeGPldZFZx5gQeX+f1rQZc5IJ29D3rNONo4vHWOBPtCRzBRgMSfLsO+/Ws2iyQy5V6affHRdqMbxwbuy041jhe+gjiwIkt4gTvg4UuxA3236Uvg/hqUR/tA4WJGJj33kZm8LYenU/wDE0LXQnt2j8YcrKuFBYMQpyMHHQdRvRHo/E8z2aWbcvhRMWXA8xyzMAT6Au31rtZPys5EuIh3p+t5OCaKILgFc1kNrdkNRlpWokrXLyYU3wZCy1rUeUHFA+pX5YnernWnJoZMZZsVfCCggjaKXNEGmaMWHSpOh6PnBIowtrUKMVlzZ/CFbJKUsiuoKe5aroJGzXOelyCmDSMAqSWo4l3p4pmki3oMI+jbUiRqWq13kqUQoeG5OU3Mf7lzIflMFnz9ZD9KuZ/MjKfxKy/UYqktZY1ubmQkrl0i3PlfwUHMQPUFyp/2VZaZfLNzcoI5TjfvTzT7I0R9DtIprKASxo4MKKwZVOcKFP8KzP9IegfqV3FPbqFjYhwAPKskZyV26Ajf60QXWrzREQRPyrE78zL1I8QkL74BxR5obmWBHfBJ5t8DsxA/IVdGUsUt66HjKnaMU0y8liuop2ZueVmMhIIAZ8lRv7KKN+OYf12FLmLy3dv51ZNmYDBI+PcfD3q3/AElaeslqucLieAFsbqrv4ZPyD5oN4T1vnBRj50PKwPfBxzVMmSUmsy8dm3Bk3Lawl0EWutWwlz4F/EAryxYV+cDAcgfeVsD55Hak/tGW2kWHUMKzHliuFBEM2Ogb/wBt/jtQhqaTafdC8tsCMkc6LsMH7wYZ6E7+xrUrW+t9RtQWCyQyggqw+6w6gjqCD3pc6i0pdxf1TOhhk+l3/IKcQ8LQ3HmH2U4xiRdt+ozjZvj196rdL4glgcWupKN9kmbBVwO7HoR7/WrC+il0w4bmnsCfK/3prbrt/qQbVK1CzhuYsEiSJxlXUrnfuD2Iqndtio5PVDw/K+/YvSt3Dh+V7/fuVN7wbHkTWUphfcjlPMhB329AfbaoS8WXNowS9iLekiY83v6E/Q+1NRz3OlMFkPjWhOxA8yZ/7T7dD2xRbBLBdR5UpJGw7gH5EHofamyXFL4i3w8Pz9f8gik/yemXt9/2APiLWItQurZIlz5grFhuQxBIPfsaNda4RsXG0fIwxh4zykEdz2Pas+444e/VJFkiz4THb1jbrgH0/hRDoPGIlRYrvMbgDkkIIVwNstnp8elW5YTeKE9M3S8eSvHKO+Ucq5/oPGG+tQQD+twj12mQLv8A8u9UnDWsxJqyTlcg5AWQcoEmMDPpvn50ateNDGxG6kdR3A3yO1Z4ujXF94l4OSK3U4aUlcZXYZXOSem9P+Gyc5OUoq/df3RXrkoxSv5EZpjJJcXE+TIr7KdxzuxAB7gD09qubnhqSwKxzFfEeNJCqnPIGGyt6NsaEGuCBIFOQ2Azb4blOQcnoaO31OW/fx5cF3Cg4GAOQBcAfKujndROVlfpIdnASaJrN+QVIstKCpzGqq9l8+BXPTcmZidePzjau6RpeWyRVjo1hzqCav7a0CVM2RpUFjlpbhBTzNTbtTfPWGhCQstPCWoKGngasUiWLkemeautTTGg2QkxyU74gqv5q6slCyWTi9JluVRWZjhVBZj6BRkmmVagv9It4V8NVY4IIkVTvysV6j0IDfSnxrdJIK5ZAuLvKQMQeb7SV9wTzXEjSkfIsB/xq10TUTBIw6q5zj3GQMfSg7VJwW9hjB9upqZc35wN8dRtnPt8u9a3GxmKuwRzltmZySPfJJA+ZrUeDpA1pEf93152zWZeL4mC2eblwc9/T54rRuFRyWsY9mI+BYmqMzqIBzjWBJLOdTvyJ4vKDgkxedfzWs91bQEs76NS+IbxhySgbwSjIQZOzKecA9NvhVrqWqrNJI52UqYQMjBALAsT1zg/n7VZatpy6jp6b4kCBkYYJWRBhl+oINPBvFTl0+/mWRlt5Ke6ikhke2uFHOo8yncMh6Ovqhwd+xGO1D1lePpU4IJe1mbcfuH29wPqNvSizTbz9r2KqzFdSsmOT+KVNudsD72VGQp6soHQ0PyXUMpMMn3ZB9m5XkWZWOFIGTySdRy5OCOtXS07xW48wfaOjDJf7mgW9/HJHnyvG4z0zsRv7YxQRqNnJpjs8I8SzchpIRk+GCd5I/QDuO3w6V+gXj2Ewhl3gkJ8NyPuk9j8f79zg6uk54yF8xXzoDuGGPOvuCP4CsUl8GXvF/f1NanvV9NFfa3ccsYzh4ZBlSRkEHswNDGq6RPYM09k2Yju8J82AO+O4/Me42pbp+oOJEObGdun/wDNIe3suc/51JLeYbA45ex7b0lywSuPMH4+/JcpLKueJL7+gB65xh+txLAsIBkZASTkA8w+6MdPetCvdKgaFIpEV+VQMEbjAG6t1z71l1xocj306W6jEbc4GQACcEAH45o8tuJI548S/ZTxDDKfKTgbkfTpWvU4rhF4OK5pdqyrDk9T+L+36cAfxC7WYMUUpaKTI5H3ZPgfTp/eq86kf2etuGIPjl2XJww5SA2OnfG/8qudHjglW7vroFxFyrAOzPnHmx8t/cGqO+gZuaZhHEXwUhAILA9GC9l2653xXTwQcYLd35OfmmpSddeC/wBB4YN8Zo0ZIIbZFLtylzJKchVAJB3IYe2OhzRPp2gC3VV68o64xk99qrP0UWMmZZmBCthAD+I5yT8v51oF9GOWufq9Rc9i6RjyS5op7y7Cx4oGu5/Pn3q51iYgkUPTb02KNKxAz4d1YDAowhkDDNZXoqnmFaJp0mFGazZ5citli8VNGOu/rQpuS4FUNoAzG9OiWoi0hyaVJiomPOKiSXFNb0gxGjQaJC3Fca4pMVvXJbU0Gh1AmW8+aB+L7l2dw67A46Dt905+Hf40Y2kRFO6npInjK7BseVsZx7Edx7U+Kag+RlB+DGpST0Pt/appk8nuQP6fwq51fhp4mwyPg588YLR7dztt88VSvblQNwwHQjtW5TTVoD4JjyYjAGMnqcen8cUR6RxAYrdotyeQlW/dLEj+9Cdw3l/3bA9vcfGpMs3kCjsB8SRRcU1yARdz4UKDjH8ep3+lH/CFrLEnKwPI8cUoyfuysuJVHfBwrfFmob4O0+OeXMmCI/NyHoxOAPkCDt8K0VRWbUZP/IGwL4q0qW3lW9shiVT9ou2JFOOZW9jj6/Kh69u4tRjfw4zb3SySSy2/WOQ5YmWI9pN8MMb7e2dVniDKVPQgg/OsqurhPGcRsPsmPJIDyk7kZB/z+FW6XVSitr5X8DwyOPfQOQ6oHAt5mJiOwlIJaI9iR+Jc49wM70aaNfT23LBd5B/9KXqjjbHm/rvQ7Z2EAlVnYquQxHX8WQNsZB/ga1m1YMN8H470dVlhJVXBctU4u0DogSTxbeRfs5l5lB6A98H/ADpQJe6pc6fz2zANjaJ27Keh261qGpaVkq8JCOpyFP8A029Rj8JI7j55rN+NLhncRzRmNhzYB6HON0b8Q2HT6CjpIxl6e17Ps0rUqatcMf4ejFqrtK+ZZxk77Z3ONu5yar7jSppo/wBcnkWKNywjDY5jjOM+1RdJv/B5iAGlYcqSOcqg6dD2qM8MgZcjxVzhOZW8LOT0B2I2rbiwKEnNvlkyZt0VFcJDMF6RCYAfszJzn1OPT226Ub8DyW7rcPLErO7hE5wCscQGSFz0YnGfhVFrekwiQCOUygAc7cgROfuEA7f5vUyymEYAXYChmypx2pmSeRVSNRsXUgAYA9BsPpT92m1Bmi6vgjJoxhuQ61yZY9rKAF4gj3NDsaEnFHusWOc0NvAEatcZpRpBsuuHtL6GiN4MCoGgXS4xVxI1YsqbfIskVrKRTMzmrNgKhzx1S0KLUUvw6eRKcZKtSCkRvDrhjpbGnFFQNiYqkBQabC08gqB3HljFSI6ptW1dYHiQ/jJyfQdBv8SPpQxfcdSc2IUAUd3GWPyHSm+E5DKTXJoeKzvi/TFjnPlAWUFlI2wRjmX37H507Ycczcw8RVdc+YKOVse29L4v1CO5SJoskozArkFgrAb+U77qKaEHFglOwPaPlPKSCAQR8aTKCTgdqcnt9ydx8c/0pcHKW3z7dt/XrWsBacPia3uI8Id/K2QejYH9K05Voe0rT0iwwLOcDDOc4HsvRaf1zUzFbyMDg4wD6Fts1iySU5UgWU/HPEQRGghPnbyuw/CO6j37e1Z/YpuQQDnGMkjGKfPnOfU4FRpTljg7dsZ+FaoQUY0hq4JtwyjcjB6bHIA6dx/PtWgcIXJkiHN1Q8vyAGP89qzQRk/i/Pf16Ud8AzNySKTsCpA645gc/wAKqyxpChdItRb7TIp0KSorqezDPzHoafeSlxvWO6fBAS//AFvZ8ykGXAOSvPkN7E4zj4Gp13w1CP8ApxquBgYHQelEfPSWer/jzfbY29vsz2+0MjtVNPYsK065iBqDJpintUWVoRmcxsyGiXSNZxsTU2/0H0FD1zprIdquhkjLhhTC+a/DrQtqbHO1N21yw2NSJRkVphjj4GSPaRelTRWmpAjrQPjBp0XZFDJg3BaDVL0HvTvPmg6G+NWdvqe1ZJ6doSgljc1KztXq9SAIsteRq9XqUA6Gp1Gr1eqEBrja48Nrd8BsM/lboc8vWh7WLFAzug5QcMF68uRkjPp8u9cr1bMX5SzwVi/x70/E4zgKBjBzgEktud+w3r1ep0uRCWig9ehByO30qPfQqrIwAHNgYAwBjvXq9QY4eaPJzRLntt9KY4piBtZc9lz9CK9Xqxtf9gvkAreBfCL9xkD2yBn+NRzbgDNer1a5BkIAwfXYH36Zo24GGVkPclR9Aa9XqpzflFCVqUpr1erCiCi1I5q5XqdkEuaSr16vUADoOaZurJGG4r1eow7GQMahYqp2quNer1dLCxhhhvSXWvV6tQw0aZaYiu16g+gM/9k="/>
          <p:cNvSpPr>
            <a:spLocks noChangeAspect="1" noChangeArrowheads="1"/>
          </p:cNvSpPr>
          <p:nvPr/>
        </p:nvSpPr>
        <p:spPr bwMode="auto">
          <a:xfrm>
            <a:off x="635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5" name="Picture 4" descr="Logo&#10;&#10;Description automatically generated">
            <a:extLst>
              <a:ext uri="{FF2B5EF4-FFF2-40B4-BE49-F238E27FC236}">
                <a16:creationId xmlns:a16="http://schemas.microsoft.com/office/drawing/2014/main" id="{3354F8A8-7D77-4884-BE4E-8D3D3EACAD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5433883"/>
            <a:ext cx="1187910" cy="1125544"/>
          </a:xfrm>
          <a:prstGeom prst="rect">
            <a:avLst/>
          </a:prstGeom>
        </p:spPr>
      </p:pic>
    </p:spTree>
    <p:extLst>
      <p:ext uri="{BB962C8B-B14F-4D97-AF65-F5344CB8AC3E}">
        <p14:creationId xmlns:p14="http://schemas.microsoft.com/office/powerpoint/2010/main" val="1548407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548680"/>
            <a:ext cx="7592888" cy="4464496"/>
          </a:xfrm>
        </p:spPr>
        <p:txBody>
          <a:bodyPr>
            <a:noAutofit/>
          </a:bodyPr>
          <a:lstStyle/>
          <a:p>
            <a:r>
              <a:rPr lang="en-GB" sz="3600" b="1" dirty="0">
                <a:solidFill>
                  <a:srgbClr val="941100"/>
                </a:solidFill>
              </a:rPr>
              <a:t>Transition</a:t>
            </a:r>
          </a:p>
          <a:p>
            <a:r>
              <a:rPr lang="en-GB" sz="1600" b="1" i="1" dirty="0"/>
              <a:t>We aim to make times of transition as easy as possible for the children in our school. </a:t>
            </a:r>
            <a:br>
              <a:rPr lang="en-GB" sz="1600" b="1" i="1" dirty="0"/>
            </a:br>
            <a:r>
              <a:rPr lang="en-GB" sz="1600" b="1" i="1" dirty="0"/>
              <a:t>If appropriate, when starting at our school we:</a:t>
            </a:r>
          </a:p>
          <a:p>
            <a:pPr lvl="0" algn="l"/>
            <a:r>
              <a:rPr lang="en-GB" sz="1400" dirty="0"/>
              <a:t>Meet with the child and their parents/carers to talk about their needs and answer any questions about our school.</a:t>
            </a:r>
          </a:p>
          <a:p>
            <a:pPr lvl="0" algn="l"/>
            <a:r>
              <a:rPr lang="en-GB" sz="1400" dirty="0"/>
              <a:t>Carry out home visits and visits to Nursery/Pre School settings.</a:t>
            </a:r>
          </a:p>
          <a:p>
            <a:pPr lvl="0" algn="l"/>
            <a:r>
              <a:rPr lang="en-GB" sz="1400" dirty="0"/>
              <a:t>Read reports from people who have worked with the child.</a:t>
            </a:r>
          </a:p>
          <a:p>
            <a:pPr lvl="0" algn="l"/>
            <a:r>
              <a:rPr lang="en-GB" sz="1400" dirty="0"/>
              <a:t>Arrange visits to our school so the child gets to experience it before they start properly.</a:t>
            </a:r>
          </a:p>
          <a:p>
            <a:pPr algn="l"/>
            <a:r>
              <a:rPr lang="en-GB" sz="1600" b="1" i="1" dirty="0"/>
              <a:t> </a:t>
            </a:r>
          </a:p>
          <a:p>
            <a:pPr lvl="0"/>
            <a:r>
              <a:rPr lang="en-GB" sz="1600" b="1" i="1" dirty="0"/>
              <a:t>Based on needs, when moving to a new year group we</a:t>
            </a:r>
            <a:r>
              <a:rPr lang="en-GB" sz="1400" dirty="0"/>
              <a:t>:</a:t>
            </a:r>
          </a:p>
          <a:p>
            <a:pPr lvl="0" algn="l">
              <a:buClr>
                <a:schemeClr val="bg1"/>
              </a:buClr>
            </a:pPr>
            <a:r>
              <a:rPr lang="en-GB" sz="1400" dirty="0"/>
              <a:t>Introduce the child to their new teacher and learning support assistant during transition day and transition weeks at the end of the summer term.  Children with additional needs have the opportunity for further visits to see new teachers and classrooms as and when needed.</a:t>
            </a:r>
          </a:p>
          <a:p>
            <a:pPr lvl="0" algn="l">
              <a:buClr>
                <a:schemeClr val="bg1"/>
              </a:buClr>
            </a:pPr>
            <a:r>
              <a:rPr lang="en-GB" sz="1400" dirty="0"/>
              <a:t>Hold a Transition Afternoon/Evening at the end of the Summer Term so that we can talk to the child and their family and answer any questions they may have about the new year group.</a:t>
            </a:r>
          </a:p>
          <a:p>
            <a:pPr lvl="0" algn="l">
              <a:buClr>
                <a:schemeClr val="bg1"/>
              </a:buClr>
            </a:pPr>
            <a:r>
              <a:rPr lang="en-GB" sz="1400" dirty="0"/>
              <a:t>Hold transition meetings between teachers to pass on key information and targets that will ensure a smooth transition can take place.</a:t>
            </a:r>
          </a:p>
          <a:p>
            <a:endParaRPr lang="en-GB" sz="1400" i="1" dirty="0"/>
          </a:p>
        </p:txBody>
      </p:sp>
      <p:sp>
        <p:nvSpPr>
          <p:cNvPr id="2" name="AutoShape 2" descr="data:image/jpeg;base64,/9j/4AAQSkZJRgABAQAAAQABAAD/2wCEAAkGBxISEhQUEhQUFBQVFRQUFRUUFxQVFBQVFBUWFhQWGBQYHCggGBonHRUUITEkJSkrLi4uFx8zODMsNygtLisBCgoKDg0OGhAQGiwkHyQsLCwsLCwsLDUsLSwsLCwsLC8sLCwsLCwsLCwsLCwsLCwsLCwsLCwsLCwsLCwsLCwsLP/AABEIAMUA/wMBIgACEQEDEQH/xAAcAAABBQEBAQAAAAAAAAAAAAAGAgMEBQcBAAj/xABAEAACAQMCBAQDBAkDAwQDAAABAgMABBEFIQYSMUETIlFhcYGRIzJCoQcUFVKxwdHh8GJygjOy8UNTkqIWF1T/xAAaAQACAwEBAAAAAAAAAAAAAAABAgADBAUG/8QALxEAAgIBBAECBAUEAwAAAAAAAAECEQMEEiExQSJRE4GR8AUyYXGxocHR8RQjQv/aAAwDAQACEQMRAD8Aoo0p16XzCuuRisFiEMtvUmA1Ek61It2qMJYxtTvi1FB2piSaqqsFFgZKWpqtjmqYktJJEaHXavJJUWaSuQk0KJRKlNMKd6dZDio2DmihT14+1c02fJxXZY8iu2VtynNBitEm80ZpBkCoEFm0bYIrTeF40dcHFQeLdGC+ZRQXRNoMwJtSJ1r0T460iSYGgrQHwNctSbcYpqOn1WmsYfY7VXypvVgq0xLHRjIKYm3SpJFRDKEGWIAHUk4H1quk4rt+YJGWmc9FhUuSfY9PzqxJvoNNj+orQxeNvVjxFq9xAB4tlPHzdDL5M/DY5ofW9aVDIFXY+ZQ4LgevKQCR7iteOEl2hlFnmam81b6joLpbx3UbxzwPhTJESfDk7xyKQCrf56VSE1aAmwW/NVnZ6MSardPucGjDSbtTisGozSgVTk0S7HT/AAxmpY1YJtmvXd0Cu1CN/wAxassWsnLFTTEyS1wXFLnjqG1b0rNKHmfNS7UVXxtVrZUJ9CkwRbVCuI6uUG1QrpaoT5IiujFWNnblqjRqM1a2U4SjIZsn2/D5IzXZ9MEdWVrryYxtVbrF9zdKWhHIXaQqaau7VQapI78r3pi51Uk0dom4umtx2poxkVWW+pVcWt2rDelaCpJkjSdWMTUZJOLhd6z+7iHUVbaFqhj61EqDdD2u6YIwTQZNN5sUX8R6r4i7UHQRFn3qWI+WXFguRU4R0m2CquSQABkk7AD1Jod1ri8AMLZefl6yEHkUdMgd/jsKEYOTpFkYN9BJc3McS80jKijuxx/5oSv+LTLIIbOMySOQqltgSdhhcj8yKCNU1WWZssxc9Mt/ADoKasbWSRsJ9498779N/StkNMo8yLo4kaFrfDsEMXPqV8r3BBIt4WD+GT0HKud/fAHx60CSwtGVcAoDuhz5iMDfbcZzWk8N/ovhZF/WXfnbfCnAX1GfXep2rfo3s0B5RJ83b/OlU5PxLT4ntf8ARGvHpZvgFNP1m+1fkspbiLkXLK0wUbgd3Az0z9apNa0yXT52TnQuNuaI5Ug1da9wcIkLRE5HUE5AO56n2FVtnwvcS2cl5zr4cZwy7Fhg4OR27VtwZ4Zo7oMqzYZYnUjlpAVEOLgrDcsqzAlginmAJkUbNy/eHpjtS9a01reeWFiGMbleYdGA6MPiMH51VxadM0LSDPhIcE4PLk4Hw71cw2Ez2y3DDKcywls+bm5OZCR1wVGx9qeRRJFVkirGxvitNC3zSjaGqMkVJUypxsJLLUObqasfBUjNB9uWU1cQ3xxXLy6aSfpM8sbXQ3PNVfLJUm4hNRv1cmujGjUcjerSylqHFZn0qVHbMKEmiF1FPtUW6mpESNSZLZjVPFjJDKzb1Id8imBZtUyC1NNwBlUbhlNPrqRPWrNtK5u1MPohHaqZzSM8uCBJLmozKatG04jtTZt8VW86K3IrxkU7DcMDUgw5rn6pS/EFslxXRNTIZKiW0FOupWlWb1URT5CWw0wSiqfXo1t3VAC0jfdjX7x9z+6vudqgDjBo1KwFQRnmlfdEAG5A/Efc7ZPc7UMatxUMOltzPJJvLcucux+nsO+BjbOARvx4b5ZvxY7Vsk8RauE8k7hz18GI+QDfBZurbjvjOc4HeXwJokWqyMs8y20EQDeGpVXlJOMlzt+W2RigFbYsdsuxO+Mk5+NPvp8i7lSO/rv8BWuLhHg1fCk1wgv/AEj6RYW0iJYusnVmKNzgegLZOT8/WhLT79oW51I5u22d980ScDabpk3P+0bmWFhjwwoKoevMWIU9NvSq3ivToLafFnMs8eQQwIYD05v7075RXF7XRcafxXqsuPCV3G2MRZA69CMAir1Nb1wjL26kEHPOqrjqD1bY0W8PcV2b20f20Ub8o5lJVdwNxjPXrUoXMEpyHRwQfusCDnY9DtjevNanVVJp4V81/o6mKF9yZnesatqDQsstugQqMlCPh3PfNC9jr0sdvJbb+DI3Mw3zkeuOo2o6/SBeRxwFEIJYAbHHr6Z9t6quIP1eHTLK0h5XuZiJpmAGV5/uoSf9w/8Aj711/wAMluxXtUf2MuupTSuwS/aZWDwgcKW5u+e9Xf7Ymupj4hGBDCnKg5U+yUKu3rua9PoKSNIisI47S38WeRsEFxsFUKTkliF+prvASs36yeVTziNSSuWXDFzyt27A+1bcjqLZhdUS47epHgCp8lkR2ps2zelY96KyEtsKc/VqlR2zelPm3NK5gZcTaDntXI+Hvajr9WFKFsKouQtgXa6QjFgpVih5WAIJU4BwwHQ4IO/rUo6CPSrjVeHxIwlibwbhRhZVGQwH4JU/9SP2O46gg17TdT5m8G4TwbjH3c5jlA6tDJ+Me33h3HQmO2uA2VCaIPSnhoY9KvdQsS64Rijg8yMOzDpkfiXsR6H51zTbnxAQ68kibSJ1wexB/Ep6g/zBASmSyj/Yg9KUujj0okMdeEdTkFlJFpgHapH7MB7VaiOlhalWQH5tDU9qqrzh09hRty13kFL8NCOKMwuNFZe1Q2Tl6itWmslYdKCuMYIraMySMFHQD8TH91R3NJLE30I8fsDrTogLMQqjqTQZxJxTzkogKp9Gf4+g9vr6VU67rjTHqQvZew/r8fpUXSrEyuObpucn2z/StuDSRxr4mTs06fS3Je4qG3luP9o/+P8Am5q+tNDRFy/mG/qF26/Ht19RU61gYIFQAYH3jvn3x3p06PzffLt7HZfoP50mXUuTq6R6LBpYwV1b/Ui/tOGMcsa59kBJ29x06UgXc8vlWHY9OfH5Ad/er2109AoAULjr0Hx271GutWgizzNk+g8xOPUVRHJb9MbZqkqXqlSB+50W4fPMV/2jf6Ab1VnTgr8ruqgbk4zkew/vRGddLH7OJyexwQPWh2+SV5OZo2BPQAZz/m9b8E8jdSpfQ5uohiq42/qarH+jKzVAzPLIcBieblyDv0A261VcTcHWVvbyyoj5QDGXffIAJ37bn+9PWHE+pJGFeyaRAAM4Ktjbfvk0P8X8UC5QJ4LROp5jzk/Lt7fnXOxY9Y8yudxvmn/YaTxRg+OfHAi94OeCxS8nlCeKfsoBu++4JJ7cu/0zVC9pIqLITgH7mc8xHr8KvOJ+KTf/AKqr5VYI1QjPlyMBiBnuABn27Uq11uMNcSBG5wgitiQGWFTlWblOcvy7D0zmu8cm35B1dlIO7Meh337dx/hrc+GeDEtIAgJdmw7se7lRkD/SMYGaFeBf0cy+Ms94oWNeWSNCctIxGVLL+EDY4O+e1a6awarLfpRVOXgHn0YelN/sMelEZrlYyuweXRB6VyTRR6URVw4oMDY4KVTfNSgassh2mLu1SVeWRQy7HB7EdCD1BHYjcU8aTmoQgqZIdm5pY+zdZUH+oD/qD3Hm9QetOtGknLIjDI+6677dwfVfb+dSc1FltBksh5HPUj7rf716N8evvQsg/DLnYjDDqP5j1FO1WvcbhZB4b5wrDdGPs3qf3T+fWn4LjJ5W2YduxHqPb+FCyEvNcLU3mvZqbiDnNSwaYFVnE/EUNhA00p9kQfekfso/r2FGLbdEQrijiaCwh8SU5JyEjH3pGA6D0Hqegr544s4jnvpjJKeY9I0XPIi9cKPT8zio/EnEM17M00xyTsqDPKqjooH7o/M1L0HT+X7RvvHcd8D4fCtqisMd0uzbptO8kqXzZM4XSCJJTdW7SyMjiNtiFJXC7Hpv3Hb4UrQ7UqDzg5OxPoQMj5Vb2ynt0PUYzn61LWA/wOMb+2w+NY8usc1tO5h0sMT3CYYsb98bZGx3/wDNLvtWjjXzuAcAle5X05e9R76/ZRhAitj70pAA9CFG5/Khy5gjkfxJ7tSRj7qM3yHbahh0ksnM+ELn1kYcR5ZaQvcXrfZkwReufOwOxx0qzs+HoYgfIxbpzMMkn39KGpNWhTZbmZsdMKigdP7/AErlvqEz/dNw3pyqzDHc7DftV89JkqotJffZRHWY7tpthdHCBvsMHbHX/OlVfFIbwVlQ8pVlJxnZs9/qKqZJpAPNJPGfR4mx065xVfdXDMCPHDqe2++PUY2oYtDOMlK0Nk10JRcaZtek3xlsEmJy3h5Yrvkhd8Y6H296CdHs4f1S91CfMjqTDCDy/ZuWABZT8V+QNCWicRXFoGWJsxvsVPmB2x33FNWert4c0R3SUhiNwAwOx/lVmj0fwJzfv0YtRm+LFJE1dF+zUYDXE0ipHGpDNhsYJ5dsEkD/AA0/w9oEjagloGUmKbMjIcqPCbMhDY3G2B8qrrPV3iNu0fLzQuzDIBGWOxI6H51s36MNPgFnHcKoM0wcySEYb75wmfQYHzzWnPkUIWY5toNCaQa4WpJauXZmO14muZpLGlbARrq7C1XtrIrupwk9KG7iyfNUyk7K5SaDstSlakAUoCrrHHM1yuA100bCczXqSTXQaWyCZEDAggEHYg7gj3FQZ7RlGUyyjcLnzL7ox/7Tsem3SrDNc5qlkGbO4Drn+o/I7jp0PQgjtUjFAGs8d28M3kLLJHNJHPEwxzqisAykZ8xITlPT97HYig4utDEsjyrGGTxOV2XmC5K7hSd8qRjrVjxzS3VwFplzdXCRI0kjBURSzMegVRkmvm7jfieTULkyElYkysafuJ7/AOpu/wAh2o//AEncXRzxi3t5FaLlE0zqdm7xRD3JwSPh71m3DnD8t9MIY/L+KVz0QH+foPXNa9PjUIvJPgtxQbfHY5oNtzK2B538ue0cf4sH95vu/wDmj7TuGpGUZAjUDdn229h1+tFGj6Fa2i8sS8zKAGcjLfL0+VZ9+kHi15XNrbkhc8rlc5Zjt4dZnklqp1HpHYhJaaHHYvV+I7a38kP2zrtzE4Tt0X+9VUUl/eZ5R4aHvjkGPXHU7fzq64Z4LSNFln80hwQp3VN849zmie7kiiXmYhFHckCmefHi9OJW/cXbkyc5H8gUseDY8fbzMzeg8q529N+3rSb/AIPh5o0iGWYnvkMFBOPNsW9silX3GEZbkt43mb2Bwflgn8qhNpmo3DK55YQM43PMgIIzgZ3wTT4p5VNSyul7CzjBxcYK2CQjME4Dj7j77b+U75H8q23T9ZtpIl8IIFwAPDICjHbl7Vnw4Cc7tPl+ueXI3+JyaG9V0yW1k5XyVyPMoAB/ocVbkWPU8Rl0VweTBy12bDcMjZBwc+4/p0oE1uwS0njnCBoScSrhWXB67dBV1p3B1u0SSB5jzKG5hIR1A9KRfcMxleXxZ8ehfmHwwwNZMMseCd739DRkUskacQU1vS44pyEyYpVV4GOAQTjCk5xjqPpVtfQ2q2Craown5yLxX8zxkYC8uB/0yc7/AC67VE1Xh9o4SUlZ1TLeG4yBtvy46GqUyzpGk+SA/MgZTk4GxVvbA6H0rrwywyK4s5s4Si6ZO1PSuQs0YLRwBFlfbAkkDBQTnuQd/atw4EtDBp9sjAgiPmIPUFyX39PvVk3BGu4uoY7nBiNyJXUqMGXwnjjZv9ILA46d63Bpawa6XSKcsnwhbS0gzU0xpiQ1z7KLJZua5+s1WO5risaFgsszIDTTRqajoTToqdkLFWrpakikOacI4JKVz1GzXuapZCRzUoVGV6eDUEQWTTTtXS1NsajAzE/0t6K8dybhFPLIAzEDow2JP5UPpz3t3DBHGkDssNvy4xhkUKzvn8R3J+FbhxJoAu1T7Ro3TmwwAYFXADKynqDgdx0rGv0h6XJaXvOGJ51VlfoSVUKx26HYH/lXU0uZSioPtF+OZXa5pr288tszpIIWO8ZBSQ9m/r6YxWl/ozjjgs1bGZJSZHYjrn7v5fxrNtSsDEqLLgc6q6yhThlYZCE52wc/QVoFhxBZraxYkwyRqrKOoKjB2+VJroylBRivJu09JuRB1jixrJrqNlLGQ89u3bDDlbPwxQzwSsCs91cuAFYhQT95yMs2OpO/aq7iG8e7uz4YL5KxxqN8+gHx3oz0z9HaRxhpyzyHGUXyovtnqcfH5VHGGHFUuG+6BFynPjmiNrPHqYxCjMd922GO3l6/woetZluG8S8uMKDtGp3+Q7Dt/OtJtuHYEXAWJR8Fz9OtRLzhC3mUkALIDs6ALjHT4/Ss2PUYY8JNfr5NTx5Hy3f6FRYa9bRIFtreV1HQpGST78x608/EU5+7Zze2cL9anx2d6gxyRTBduZW8JtvVTt+dR5NZkTaS1nXfqAsg6+q0tRk+Ffz/ANFltLuvkQ/23eZ2sjv6uP6VQa/e3civ4lvyqeUnys3KUzhlYdDvRL/+VQZwxZD6MhH8qdTiG2Yf9SPBGME4yPhVmOUsbtY/5K5pTVOX8Axwhxk1qpjlDSId1wfMvthuo/hRQOKLObdZeQ9xICuPmRj86A78QmeIw45WcBtzgHxMb9sEb7VqN5pkDKA0UZA3wUA7VZq8eJNOS79ivDknTSfRVpIsgPIyupB6EEdPbpQosebCeIgB4LjmCg+YI+Acg9RvsfaiOfRLUnaED/YWQ/kaGde0xYAZY5H3ypVtyQ3UFh1HxqaLJihJxi3z7g1EZSSbXQvT9OE2eVsMLOSVQRgyPbjLouOrcqscf6a3fC4Qo3OjIjq226uoYHbboa+d7a6mg8NlLREHxom6YJ2yD3Bxj3xR/wDos4jYubaRvJys0AP4OU5eMH93ckCtGrhuhfsc/JG0acopEi0sSCvEVx+jKRjFXRFTrsBVNqWrBehoxi5MhPmuFWq6fW1HehXUtZJ6GqKW6djWqOn45CbWr1xzTCtXS1ZyWKzXGrgNKzQIIBp1XpBpHPUIP89cJpsGvc9CwFPw7xXb3jMkZKyLk8j4DMucc64JDL8OlVv6S+Gzd2/Mi80sWSAOpU7kD6fxpnRNBhuLKIbxywSTrFNH5ZYmSeRdj6bbg7GnLrV9Ss0bxoUu0UZE0R5GwOpkix/21fVTuHa9x13wZWdTuZ7IwmLnijcFZACWiKg+Xbsc9+lRrAwSW/hqjG7MnKoH3WRunY75x6daLNO4ps4LqUxg+BcrzPGVKmKUghhjuDnIIoG06ZhcK8QKv4oaMD15sqK68XaTZqXJLsoJYblFR1ikUnlZxy+cjBUnB3OSN6NpNeu4sfrVuXH76eYf2pmGy/a15dJMngStEnh53CzIOmcDYjHyIpjh7U721mazuIzKU28Nj9oAOpjYnzrjJx9KzZ9s7jw2vBpxceastdO4lspB98Rk/vqF/wDsNqIrOCNxzK/MDvlTkflVDNolhf5KDllA8yjMco/3J3ob1Xgi5gBa2ZpAOqglJB8gQG/jXNeHFN0pOL9mbN04q3G1+hpS6buRzNg+hHw9N6UNPIBHMT6ZAP51j+kPfTN4cdyyv05HdlJxsQMjr+dL1AanbkLNLcRqSMuGZkA9cjb5HFB/h8t1fEVk/wCRGr2s1OfSy3Uqfio/nVTd8HxSdY4snbIXkO/fK0O6Ro89yvNHqTk+g5+YeuV5sj/xUy64Y1LBCXpfthiR/Wl2vHLb8an+zQ79Stw/j/ID6pozLdm3j5XJYKu+ev8Aqo6h0bVrdVAZJlAHlfORjqA3f4k0Dyi4sbpWlXEiMrebcNg+o659a1nS+Lbe8Ucj8kn/ALbHDfLs3yrbrM2WEIuCUo1yzNgxwlJpun7AzPqbJj9ZhkgPrjmQ/wDNenzqq4wuFeGPldZFZx5gQeX+f1rQZc5IJ29D3rNONo4vHWOBPtCRzBRgMSfLsO+/Ws2iyQy5V6affHRdqMbxwbuy041jhe+gjiwIkt4gTvg4UuxA3236Uvg/hqUR/tA4WJGJj33kZm8LYenU/wDE0LXQnt2j8YcrKuFBYMQpyMHHQdRvRHo/E8z2aWbcvhRMWXA8xyzMAT6Au31rtZPys5EuIh3p+t5OCaKILgFc1kNrdkNRlpWokrXLyYU3wZCy1rUeUHFA+pX5YnernWnJoZMZZsVfCCggjaKXNEGmaMWHSpOh6PnBIowtrUKMVlzZ/CFbJKUsiuoKe5aroJGzXOelyCmDSMAqSWo4l3p4pmki3oMI+jbUiRqWq13kqUQoeG5OU3Mf7lzIflMFnz9ZD9KuZ/MjKfxKy/UYqktZY1ubmQkrl0i3PlfwUHMQPUFyp/2VZaZfLNzcoI5TjfvTzT7I0R9DtIprKASxo4MKKwZVOcKFP8KzP9IegfqV3FPbqFjYhwAPKskZyV26Ajf60QXWrzREQRPyrE78zL1I8QkL74BxR5obmWBHfBJ5t8DsxA/IVdGUsUt66HjKnaMU0y8liuop2ZueVmMhIIAZ8lRv7KKN+OYf12FLmLy3dv51ZNmYDBI+PcfD3q3/AElaeslqucLieAFsbqrv4ZPyD5oN4T1vnBRj50PKwPfBxzVMmSUmsy8dm3Bk3Lawl0EWutWwlz4F/EAryxYV+cDAcgfeVsD55Hak/tGW2kWHUMKzHliuFBEM2Ogb/wBt/jtQhqaTafdC8tsCMkc6LsMH7wYZ6E7+xrUrW+t9RtQWCyQyggqw+6w6gjqCD3pc6i0pdxf1TOhhk+l3/IKcQ8LQ3HmH2U4xiRdt+ozjZvj196rdL4glgcWupKN9kmbBVwO7HoR7/WrC+il0w4bmnsCfK/3prbrt/qQbVK1CzhuYsEiSJxlXUrnfuD2Iqndtio5PVDw/K+/YvSt3Dh+V7/fuVN7wbHkTWUphfcjlPMhB329AfbaoS8WXNowS9iLekiY83v6E/Q+1NRz3OlMFkPjWhOxA8yZ/7T7dD2xRbBLBdR5UpJGw7gH5EHofamyXFL4i3w8Pz9f8gik/yemXt9/2APiLWItQurZIlz5grFhuQxBIPfsaNda4RsXG0fIwxh4zykEdz2Pas+444e/VJFkiz4THb1jbrgH0/hRDoPGIlRYrvMbgDkkIIVwNstnp8elW5YTeKE9M3S8eSvHKO+Ucq5/oPGG+tQQD+twj12mQLv8A8u9UnDWsxJqyTlcg5AWQcoEmMDPpvn50ateNDGxG6kdR3A3yO1Z4ujXF94l4OSK3U4aUlcZXYZXOSem9P+Gyc5OUoq/df3RXrkoxSv5EZpjJJcXE+TIr7KdxzuxAB7gD09qubnhqSwKxzFfEeNJCqnPIGGyt6NsaEGuCBIFOQ2Azb4blOQcnoaO31OW/fx5cF3Cg4GAOQBcAfKujndROVlfpIdnASaJrN+QVIstKCpzGqq9l8+BXPTcmZidePzjau6RpeWyRVjo1hzqCav7a0CVM2RpUFjlpbhBTzNTbtTfPWGhCQstPCWoKGngasUiWLkemeautTTGg2QkxyU74gqv5q6slCyWTi9JluVRWZjhVBZj6BRkmmVagv9It4V8NVY4IIkVTvysV6j0IDfSnxrdJIK5ZAuLvKQMQeb7SV9wTzXEjSkfIsB/xq10TUTBIw6q5zj3GQMfSg7VJwW9hjB9upqZc35wN8dRtnPt8u9a3GxmKuwRzltmZySPfJJA+ZrUeDpA1pEf93152zWZeL4mC2eblwc9/T54rRuFRyWsY9mI+BYmqMzqIBzjWBJLOdTvyJ4vKDgkxedfzWs91bQEs76NS+IbxhySgbwSjIQZOzKecA9NvhVrqWqrNJI52UqYQMjBALAsT1zg/n7VZatpy6jp6b4kCBkYYJWRBhl+oINPBvFTl0+/mWRlt5Ke6ikhke2uFHOo8yncMh6Ovqhwd+xGO1D1lePpU4IJe1mbcfuH29wPqNvSizTbz9r2KqzFdSsmOT+KVNudsD72VGQp6soHQ0PyXUMpMMn3ZB9m5XkWZWOFIGTySdRy5OCOtXS07xW48wfaOjDJf7mgW9/HJHnyvG4z0zsRv7YxQRqNnJpjs8I8SzchpIRk+GCd5I/QDuO3w6V+gXj2Ewhl3gkJ8NyPuk9j8f79zg6uk54yF8xXzoDuGGPOvuCP4CsUl8GXvF/f1NanvV9NFfa3ccsYzh4ZBlSRkEHswNDGq6RPYM09k2Yju8J82AO+O4/Me42pbp+oOJEObGdun/wDNIe3suc/51JLeYbA45ex7b0lywSuPMH4+/JcpLKueJL7+gB65xh+txLAsIBkZASTkA8w+6MdPetCvdKgaFIpEV+VQMEbjAG6t1z71l1xocj306W6jEbc4GQACcEAH45o8tuJI548S/ZTxDDKfKTgbkfTpWvU4rhF4OK5pdqyrDk9T+L+36cAfxC7WYMUUpaKTI5H3ZPgfTp/eq86kf2etuGIPjl2XJww5SA2OnfG/8qudHjglW7vroFxFyrAOzPnHmx8t/cGqO+gZuaZhHEXwUhAILA9GC9l2653xXTwQcYLd35OfmmpSddeC/wBB4YN8Zo0ZIIbZFLtylzJKchVAJB3IYe2OhzRPp2gC3VV68o64xk99qrP0UWMmZZmBCthAD+I5yT8v51oF9GOWufq9Rc9i6RjyS5op7y7Cx4oGu5/Pn3q51iYgkUPTb02KNKxAz4d1YDAowhkDDNZXoqnmFaJp0mFGazZ5citli8VNGOu/rQpuS4FUNoAzG9OiWoi0hyaVJiomPOKiSXFNb0gxGjQaJC3Fca4pMVvXJbU0Gh1AmW8+aB+L7l2dw67A46Dt905+Hf40Y2kRFO6npInjK7BseVsZx7Edx7U+Kag+RlB+DGpST0Pt/appk8nuQP6fwq51fhp4mwyPg588YLR7dztt88VSvblQNwwHQjtW5TTVoD4JjyYjAGMnqcen8cUR6RxAYrdotyeQlW/dLEj+9Cdw3l/3bA9vcfGpMs3kCjsB8SRRcU1yARdz4UKDjH8ep3+lH/CFrLEnKwPI8cUoyfuysuJVHfBwrfFmob4O0+OeXMmCI/NyHoxOAPkCDt8K0VRWbUZP/IGwL4q0qW3lW9shiVT9ou2JFOOZW9jj6/Kh69u4tRjfw4zb3SySSy2/WOQ5YmWI9pN8MMb7e2dVniDKVPQgg/OsqurhPGcRsPsmPJIDyk7kZB/z+FW6XVSitr5X8DwyOPfQOQ6oHAt5mJiOwlIJaI9iR+Jc49wM70aaNfT23LBd5B/9KXqjjbHm/rvQ7Z2EAlVnYquQxHX8WQNsZB/ga1m1YMN8H470dVlhJVXBctU4u0DogSTxbeRfs5l5lB6A98H/ADpQJe6pc6fz2zANjaJ27Keh261qGpaVkq8JCOpyFP8A029Rj8JI7j55rN+NLhncRzRmNhzYB6HON0b8Q2HT6CjpIxl6e17Ps0rUqatcMf4ejFqrtK+ZZxk77Z3ONu5yar7jSppo/wBcnkWKNywjDY5jjOM+1RdJv/B5iAGlYcqSOcqg6dD2qM8MgZcjxVzhOZW8LOT0B2I2rbiwKEnNvlkyZt0VFcJDMF6RCYAfszJzn1OPT226Ub8DyW7rcPLErO7hE5wCscQGSFz0YnGfhVFrekwiQCOUygAc7cgROfuEA7f5vUyymEYAXYChmypx2pmSeRVSNRsXUgAYA9BsPpT92m1Bmi6vgjJoxhuQ61yZY9rKAF4gj3NDsaEnFHusWOc0NvAEatcZpRpBsuuHtL6GiN4MCoGgXS4xVxI1YsqbfIskVrKRTMzmrNgKhzx1S0KLUUvw6eRKcZKtSCkRvDrhjpbGnFFQNiYqkBQabC08gqB3HljFSI6ptW1dYHiQ/jJyfQdBv8SPpQxfcdSc2IUAUd3GWPyHSm+E5DKTXJoeKzvi/TFjnPlAWUFlI2wRjmX37H507Ycczcw8RVdc+YKOVse29L4v1CO5SJoskozArkFgrAb+U77qKaEHFglOwPaPlPKSCAQR8aTKCTgdqcnt9ydx8c/0pcHKW3z7dt/XrWsBacPia3uI8Id/K2QejYH9K05Voe0rT0iwwLOcDDOc4HsvRaf1zUzFbyMDg4wD6Fts1iySU5UgWU/HPEQRGghPnbyuw/CO6j37e1Z/YpuQQDnGMkjGKfPnOfU4FRpTljg7dsZ+FaoQUY0hq4JtwyjcjB6bHIA6dx/PtWgcIXJkiHN1Q8vyAGP89qzQRk/i/Pf16Ud8AzNySKTsCpA645gc/wAKqyxpChdItRb7TIp0KSorqezDPzHoafeSlxvWO6fBAS//AFvZ8ykGXAOSvPkN7E4zj4Gp13w1CP8ApxquBgYHQelEfPSWer/jzfbY29vsz2+0MjtVNPYsK065iBqDJpintUWVoRmcxsyGiXSNZxsTU2/0H0FD1zprIdquhkjLhhTC+a/DrQtqbHO1N21yw2NSJRkVphjj4GSPaRelTRWmpAjrQPjBp0XZFDJg3BaDVL0HvTvPmg6G+NWdvqe1ZJ6doSgljc1KztXq9SAIsteRq9XqUA6Gp1Gr1eqEBrja48Nrd8BsM/lboc8vWh7WLFAzug5QcMF68uRkjPp8u9cr1bMX5SzwVi/x70/E4zgKBjBzgEktud+w3r1ep0uRCWig9ehByO30qPfQqrIwAHNgYAwBjvXq9QY4eaPJzRLntt9KY4piBtZc9lz9CK9Xqxtf9gvkAreBfCL9xkD2yBn+NRzbgDNer1a5BkIAwfXYH36Zo24GGVkPclR9Aa9XqpzflFCVqUpr1erCiCi1I5q5XqdkEuaSr16vUADoOaZurJGG4r1eow7GQMahYqp2quNer1dLCxhhhvSXWvV6tQw0aZaYiu16g+gM/9k="/>
          <p:cNvSpPr>
            <a:spLocks noChangeAspect="1" noChangeArrowheads="1"/>
          </p:cNvSpPr>
          <p:nvPr/>
        </p:nvSpPr>
        <p:spPr bwMode="auto">
          <a:xfrm>
            <a:off x="635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5" name="Picture 4" descr="Logo&#10;&#10;Description automatically generated">
            <a:extLst>
              <a:ext uri="{FF2B5EF4-FFF2-40B4-BE49-F238E27FC236}">
                <a16:creationId xmlns:a16="http://schemas.microsoft.com/office/drawing/2014/main" id="{E8915423-C4C3-6180-47A5-083A177D06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5433883"/>
            <a:ext cx="1187910" cy="1125544"/>
          </a:xfrm>
          <a:prstGeom prst="rect">
            <a:avLst/>
          </a:prstGeom>
        </p:spPr>
      </p:pic>
    </p:spTree>
    <p:extLst>
      <p:ext uri="{BB962C8B-B14F-4D97-AF65-F5344CB8AC3E}">
        <p14:creationId xmlns:p14="http://schemas.microsoft.com/office/powerpoint/2010/main" val="3086139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548680"/>
            <a:ext cx="7592888" cy="4680520"/>
          </a:xfrm>
        </p:spPr>
        <p:txBody>
          <a:bodyPr>
            <a:noAutofit/>
          </a:bodyPr>
          <a:lstStyle/>
          <a:p>
            <a:r>
              <a:rPr lang="en-GB" sz="3600" dirty="0">
                <a:solidFill>
                  <a:srgbClr val="941100"/>
                </a:solidFill>
              </a:rPr>
              <a:t>A partnership approach</a:t>
            </a:r>
          </a:p>
          <a:p>
            <a:r>
              <a:rPr lang="en-GB" sz="1800" i="1" dirty="0"/>
              <a:t>The school will try to involve your child in decisions about their learning.</a:t>
            </a:r>
          </a:p>
          <a:p>
            <a:r>
              <a:rPr lang="en-GB" sz="1800" i="1" dirty="0"/>
              <a:t>Here are the things we do at Woodside to make sure your child is listened to and involved in decision making:</a:t>
            </a:r>
          </a:p>
        </p:txBody>
      </p:sp>
      <p:sp>
        <p:nvSpPr>
          <p:cNvPr id="2" name="AutoShape 2" descr="data:image/jpeg;base64,/9j/4AAQSkZJRgABAQAAAQABAAD/2wCEAAkGBxISEhQUEhQUFBQVFRQUFRUUFxQVFBQVFBUWFhQWGBQYHCggGBonHRUUITEkJSkrLi4uFx8zODMsNygtLisBCgoKDg0OGhAQGiwkHyQsLCwsLCwsLDUsLSwsLCwsLC8sLCwsLCwsLCwsLCwsLCwsLCwsLCwsLCwsLCwsLCwsLP/AABEIAMUA/wMBIgACEQEDEQH/xAAcAAABBQEBAQAAAAAAAAAAAAAGAgMEBQcBAAj/xABAEAACAQMCBAQDBAkDAwQDAAABAgMABBEFIQYSMUETIlFhcYGRIzJCoQcUFVKxwdHh8GJygjOy8UNTkqIWF1T/xAAaAQACAwEBAAAAAAAAAAAAAAABAgADBAUG/8QALxEAAgIBBAECBAUEAwAAAAAAAAECEQMEEiExQSJRE4GR8AUyYXGxocHR8RQjQv/aAAwDAQACEQMRAD8Aoo0p16XzCuuRisFiEMtvUmA1Ek61It2qMJYxtTvi1FB2piSaqqsFFgZKWpqtjmqYktJJEaHXavJJUWaSuQk0KJRKlNMKd6dZDio2DmihT14+1c02fJxXZY8iu2VtynNBitEm80ZpBkCoEFm0bYIrTeF40dcHFQeLdGC+ZRQXRNoMwJtSJ1r0T460iSYGgrQHwNctSbcYpqOn1WmsYfY7VXypvVgq0xLHRjIKYm3SpJFRDKEGWIAHUk4H1quk4rt+YJGWmc9FhUuSfY9PzqxJvoNNj+orQxeNvVjxFq9xAB4tlPHzdDL5M/DY5ofW9aVDIFXY+ZQ4LgevKQCR7iteOEl2hlFnmam81b6joLpbx3UbxzwPhTJESfDk7xyKQCrf56VSE1aAmwW/NVnZ6MSardPucGjDSbtTisGozSgVTk0S7HT/AAxmpY1YJtmvXd0Cu1CN/wAxassWsnLFTTEyS1wXFLnjqG1b0rNKHmfNS7UVXxtVrZUJ9CkwRbVCuI6uUG1QrpaoT5IiujFWNnblqjRqM1a2U4SjIZsn2/D5IzXZ9MEdWVrryYxtVbrF9zdKWhHIXaQqaau7VQapI78r3pi51Uk0dom4umtx2poxkVWW+pVcWt2rDelaCpJkjSdWMTUZJOLhd6z+7iHUVbaFqhj61EqDdD2u6YIwTQZNN5sUX8R6r4i7UHQRFn3qWI+WXFguRU4R0m2CquSQABkk7AD1Jod1ri8AMLZefl6yEHkUdMgd/jsKEYOTpFkYN9BJc3McS80jKijuxx/5oSv+LTLIIbOMySOQqltgSdhhcj8yKCNU1WWZssxc9Mt/ADoKasbWSRsJ9498779N/StkNMo8yLo4kaFrfDsEMXPqV8r3BBIt4WD+GT0HKud/fAHx60CSwtGVcAoDuhz5iMDfbcZzWk8N/ovhZF/WXfnbfCnAX1GfXep2rfo3s0B5RJ83b/OlU5PxLT4ntf8ARGvHpZvgFNP1m+1fkspbiLkXLK0wUbgd3Az0z9apNa0yXT52TnQuNuaI5Ug1da9wcIkLRE5HUE5AO56n2FVtnwvcS2cl5zr4cZwy7Fhg4OR27VtwZ4Zo7oMqzYZYnUjlpAVEOLgrDcsqzAlginmAJkUbNy/eHpjtS9a01reeWFiGMbleYdGA6MPiMH51VxadM0LSDPhIcE4PLk4Hw71cw2Ez2y3DDKcywls+bm5OZCR1wVGx9qeRRJFVkirGxvitNC3zSjaGqMkVJUypxsJLLUObqasfBUjNB9uWU1cQ3xxXLy6aSfpM8sbXQ3PNVfLJUm4hNRv1cmujGjUcjerSylqHFZn0qVHbMKEmiF1FPtUW6mpESNSZLZjVPFjJDKzb1Id8imBZtUyC1NNwBlUbhlNPrqRPWrNtK5u1MPohHaqZzSM8uCBJLmozKatG04jtTZt8VW86K3IrxkU7DcMDUgw5rn6pS/EFslxXRNTIZKiW0FOupWlWb1URT5CWw0wSiqfXo1t3VAC0jfdjX7x9z+6vudqgDjBo1KwFQRnmlfdEAG5A/Efc7ZPc7UMatxUMOltzPJJvLcucux+nsO+BjbOARvx4b5ZvxY7Vsk8RauE8k7hz18GI+QDfBZurbjvjOc4HeXwJokWqyMs8y20EQDeGpVXlJOMlzt+W2RigFbYsdsuxO+Mk5+NPvp8i7lSO/rv8BWuLhHg1fCk1wgv/AEj6RYW0iJYusnVmKNzgegLZOT8/WhLT79oW51I5u22d980ScDabpk3P+0bmWFhjwwoKoevMWIU9NvSq3ivToLafFnMs8eQQwIYD05v7075RXF7XRcafxXqsuPCV3G2MRZA69CMAir1Nb1wjL26kEHPOqrjqD1bY0W8PcV2b20f20Ub8o5lJVdwNxjPXrUoXMEpyHRwQfusCDnY9DtjevNanVVJp4V81/o6mKF9yZnesatqDQsstugQqMlCPh3PfNC9jr0sdvJbb+DI3Mw3zkeuOo2o6/SBeRxwFEIJYAbHHr6Z9t6quIP1eHTLK0h5XuZiJpmAGV5/uoSf9w/8Aj711/wAMluxXtUf2MuupTSuwS/aZWDwgcKW5u+e9Xf7Ymupj4hGBDCnKg5U+yUKu3rua9PoKSNIisI47S38WeRsEFxsFUKTkliF+prvASs36yeVTziNSSuWXDFzyt27A+1bcjqLZhdUS47epHgCp8lkR2ps2zelY96KyEtsKc/VqlR2zelPm3NK5gZcTaDntXI+Hvajr9WFKFsKouQtgXa6QjFgpVih5WAIJU4BwwHQ4IO/rUo6CPSrjVeHxIwlibwbhRhZVGQwH4JU/9SP2O46gg17TdT5m8G4TwbjH3c5jlA6tDJ+Me33h3HQmO2uA2VCaIPSnhoY9KvdQsS64Rijg8yMOzDpkfiXsR6H51zTbnxAQ68kibSJ1wexB/Ep6g/zBASmSyj/Yg9KUujj0okMdeEdTkFlJFpgHapH7MB7VaiOlhalWQH5tDU9qqrzh09hRty13kFL8NCOKMwuNFZe1Q2Tl6itWmslYdKCuMYIraMySMFHQD8TH91R3NJLE30I8fsDrTogLMQqjqTQZxJxTzkogKp9Gf4+g9vr6VU67rjTHqQvZew/r8fpUXSrEyuObpucn2z/StuDSRxr4mTs06fS3Je4qG3luP9o/+P8Am5q+tNDRFy/mG/qF26/Ht19RU61gYIFQAYH3jvn3x3p06PzffLt7HZfoP50mXUuTq6R6LBpYwV1b/Ui/tOGMcsa59kBJ29x06UgXc8vlWHY9OfH5Ad/er2109AoAULjr0Hx271GutWgizzNk+g8xOPUVRHJb9MbZqkqXqlSB+50W4fPMV/2jf6Ab1VnTgr8ruqgbk4zkew/vRGddLH7OJyexwQPWh2+SV5OZo2BPQAZz/m9b8E8jdSpfQ5uohiq42/qarH+jKzVAzPLIcBieblyDv0A261VcTcHWVvbyyoj5QDGXffIAJ37bn+9PWHE+pJGFeyaRAAM4Ktjbfvk0P8X8UC5QJ4LROp5jzk/Lt7fnXOxY9Y8yudxvmn/YaTxRg+OfHAi94OeCxS8nlCeKfsoBu++4JJ7cu/0zVC9pIqLITgH7mc8xHr8KvOJ+KTf/AKqr5VYI1QjPlyMBiBnuABn27Uq11uMNcSBG5wgitiQGWFTlWblOcvy7D0zmu8cm35B1dlIO7Meh337dx/hrc+GeDEtIAgJdmw7se7lRkD/SMYGaFeBf0cy+Ms94oWNeWSNCctIxGVLL+EDY4O+e1a6awarLfpRVOXgHn0YelN/sMelEZrlYyuweXRB6VyTRR6URVw4oMDY4KVTfNSgassh2mLu1SVeWRQy7HB7EdCD1BHYjcU8aTmoQgqZIdm5pY+zdZUH+oD/qD3Hm9QetOtGknLIjDI+6677dwfVfb+dSc1FltBksh5HPUj7rf716N8evvQsg/DLnYjDDqP5j1FO1WvcbhZB4b5wrDdGPs3qf3T+fWn4LjJ5W2YduxHqPb+FCyEvNcLU3mvZqbiDnNSwaYFVnE/EUNhA00p9kQfekfso/r2FGLbdEQrijiaCwh8SU5JyEjH3pGA6D0Hqegr544s4jnvpjJKeY9I0XPIi9cKPT8zio/EnEM17M00xyTsqDPKqjooH7o/M1L0HT+X7RvvHcd8D4fCtqisMd0uzbptO8kqXzZM4XSCJJTdW7SyMjiNtiFJXC7Hpv3Hb4UrQ7UqDzg5OxPoQMj5Vb2ynt0PUYzn61LWA/wOMb+2w+NY8usc1tO5h0sMT3CYYsb98bZGx3/wDNLvtWjjXzuAcAle5X05e9R76/ZRhAitj70pAA9CFG5/Khy5gjkfxJ7tSRj7qM3yHbahh0ksnM+ELn1kYcR5ZaQvcXrfZkwReufOwOxx0qzs+HoYgfIxbpzMMkn39KGpNWhTZbmZsdMKigdP7/AErlvqEz/dNw3pyqzDHc7DftV89JkqotJffZRHWY7tpthdHCBvsMHbHX/OlVfFIbwVlQ8pVlJxnZs9/qKqZJpAPNJPGfR4mx065xVfdXDMCPHDqe2++PUY2oYtDOMlK0Nk10JRcaZtek3xlsEmJy3h5Yrvkhd8Y6H296CdHs4f1S91CfMjqTDCDy/ZuWABZT8V+QNCWicRXFoGWJsxvsVPmB2x33FNWert4c0R3SUhiNwAwOx/lVmj0fwJzfv0YtRm+LFJE1dF+zUYDXE0ipHGpDNhsYJ5dsEkD/AA0/w9oEjagloGUmKbMjIcqPCbMhDY3G2B8qrrPV3iNu0fLzQuzDIBGWOxI6H51s36MNPgFnHcKoM0wcySEYb75wmfQYHzzWnPkUIWY5toNCaQa4WpJauXZmO14muZpLGlbARrq7C1XtrIrupwk9KG7iyfNUyk7K5SaDstSlakAUoCrrHHM1yuA100bCczXqSTXQaWyCZEDAggEHYg7gj3FQZ7RlGUyyjcLnzL7ox/7Tsem3SrDNc5qlkGbO4Drn+o/I7jp0PQgjtUjFAGs8d28M3kLLJHNJHPEwxzqisAykZ8xITlPT97HYig4utDEsjyrGGTxOV2XmC5K7hSd8qRjrVjxzS3VwFplzdXCRI0kjBURSzMegVRkmvm7jfieTULkyElYkysafuJ7/AOpu/wAh2o//AEncXRzxi3t5FaLlE0zqdm7xRD3JwSPh71m3DnD8t9MIY/L+KVz0QH+foPXNa9PjUIvJPgtxQbfHY5oNtzK2B538ue0cf4sH95vu/wDmj7TuGpGUZAjUDdn229h1+tFGj6Fa2i8sS8zKAGcjLfL0+VZ9+kHi15XNrbkhc8rlc5Zjt4dZnklqp1HpHYhJaaHHYvV+I7a38kP2zrtzE4Tt0X+9VUUl/eZ5R4aHvjkGPXHU7fzq64Z4LSNFln80hwQp3VN849zmie7kiiXmYhFHckCmefHi9OJW/cXbkyc5H8gUseDY8fbzMzeg8q529N+3rSb/AIPh5o0iGWYnvkMFBOPNsW9silX3GEZbkt43mb2Bwflgn8qhNpmo3DK55YQM43PMgIIzgZ3wTT4p5VNSyul7CzjBxcYK2CQjME4Dj7j77b+U75H8q23T9ZtpIl8IIFwAPDICjHbl7Vnw4Cc7tPl+ueXI3+JyaG9V0yW1k5XyVyPMoAB/ocVbkWPU8Rl0VweTBy12bDcMjZBwc+4/p0oE1uwS0njnCBoScSrhWXB67dBV1p3B1u0SSB5jzKG5hIR1A9KRfcMxleXxZ8ehfmHwwwNZMMseCd739DRkUskacQU1vS44pyEyYpVV4GOAQTjCk5xjqPpVtfQ2q2Craown5yLxX8zxkYC8uB/0yc7/AC67VE1Xh9o4SUlZ1TLeG4yBtvy46GqUyzpGk+SA/MgZTk4GxVvbA6H0rrwywyK4s5s4Si6ZO1PSuQs0YLRwBFlfbAkkDBQTnuQd/atw4EtDBp9sjAgiPmIPUFyX39PvVk3BGu4uoY7nBiNyJXUqMGXwnjjZv9ILA46d63Bpawa6XSKcsnwhbS0gzU0xpiQ1z7KLJZua5+s1WO5risaFgsszIDTTRqajoTToqdkLFWrpakikOacI4JKVz1GzXuapZCRzUoVGV6eDUEQWTTTtXS1NsajAzE/0t6K8dybhFPLIAzEDow2JP5UPpz3t3DBHGkDssNvy4xhkUKzvn8R3J+FbhxJoAu1T7Ro3TmwwAYFXADKynqDgdx0rGv0h6XJaXvOGJ51VlfoSVUKx26HYH/lXU0uZSioPtF+OZXa5pr288tszpIIWO8ZBSQ9m/r6YxWl/ozjjgs1bGZJSZHYjrn7v5fxrNtSsDEqLLgc6q6yhThlYZCE52wc/QVoFhxBZraxYkwyRqrKOoKjB2+VJroylBRivJu09JuRB1jixrJrqNlLGQ89u3bDDlbPwxQzwSsCs91cuAFYhQT95yMs2OpO/aq7iG8e7uz4YL5KxxqN8+gHx3oz0z9HaRxhpyzyHGUXyovtnqcfH5VHGGHFUuG+6BFynPjmiNrPHqYxCjMd922GO3l6/woetZluG8S8uMKDtGp3+Q7Dt/OtJtuHYEXAWJR8Fz9OtRLzhC3mUkALIDs6ALjHT4/Ss2PUYY8JNfr5NTx5Hy3f6FRYa9bRIFtreV1HQpGST78x608/EU5+7Zze2cL9anx2d6gxyRTBduZW8JtvVTt+dR5NZkTaS1nXfqAsg6+q0tRk+Ffz/ANFltLuvkQ/23eZ2sjv6uP6VQa/e3civ4lvyqeUnys3KUzhlYdDvRL/+VQZwxZD6MhH8qdTiG2Yf9SPBGME4yPhVmOUsbtY/5K5pTVOX8Axwhxk1qpjlDSId1wfMvthuo/hRQOKLObdZeQ9xICuPmRj86A78QmeIw45WcBtzgHxMb9sEb7VqN5pkDKA0UZA3wUA7VZq8eJNOS79ivDknTSfRVpIsgPIyupB6EEdPbpQosebCeIgB4LjmCg+YI+Acg9RvsfaiOfRLUnaED/YWQ/kaGde0xYAZY5H3ypVtyQ3UFh1HxqaLJihJxi3z7g1EZSSbXQvT9OE2eVsMLOSVQRgyPbjLouOrcqscf6a3fC4Qo3OjIjq226uoYHbboa+d7a6mg8NlLREHxom6YJ2yD3Bxj3xR/wDos4jYubaRvJys0AP4OU5eMH93ckCtGrhuhfsc/JG0acopEi0sSCvEVx+jKRjFXRFTrsBVNqWrBehoxi5MhPmuFWq6fW1HehXUtZJ6GqKW6djWqOn45CbWr1xzTCtXS1ZyWKzXGrgNKzQIIBp1XpBpHPUIP89cJpsGvc9CwFPw7xXb3jMkZKyLk8j4DMucc64JDL8OlVv6S+Gzd2/Mi80sWSAOpU7kD6fxpnRNBhuLKIbxywSTrFNH5ZYmSeRdj6bbg7GnLrV9Ss0bxoUu0UZE0R5GwOpkix/21fVTuHa9x13wZWdTuZ7IwmLnijcFZACWiKg+Xbsc9+lRrAwSW/hqjG7MnKoH3WRunY75x6daLNO4ps4LqUxg+BcrzPGVKmKUghhjuDnIIoG06ZhcK8QKv4oaMD15sqK68XaTZqXJLsoJYblFR1ikUnlZxy+cjBUnB3OSN6NpNeu4sfrVuXH76eYf2pmGy/a15dJMngStEnh53CzIOmcDYjHyIpjh7U721mazuIzKU28Nj9oAOpjYnzrjJx9KzZ9s7jw2vBpxceastdO4lspB98Rk/vqF/wDsNqIrOCNxzK/MDvlTkflVDNolhf5KDllA8yjMco/3J3ob1Xgi5gBa2ZpAOqglJB8gQG/jXNeHFN0pOL9mbN04q3G1+hpS6buRzNg+hHw9N6UNPIBHMT6ZAP51j+kPfTN4cdyyv05HdlJxsQMjr+dL1AanbkLNLcRqSMuGZkA9cjb5HFB/h8t1fEVk/wCRGr2s1OfSy3Uqfio/nVTd8HxSdY4snbIXkO/fK0O6Ro89yvNHqTk+g5+YeuV5sj/xUy64Y1LBCXpfthiR/Wl2vHLb8an+zQ79Stw/j/ID6pozLdm3j5XJYKu+ev8Aqo6h0bVrdVAZJlAHlfORjqA3f4k0Dyi4sbpWlXEiMrebcNg+o659a1nS+Lbe8Ucj8kn/ALbHDfLs3yrbrM2WEIuCUo1yzNgxwlJpun7AzPqbJj9ZhkgPrjmQ/wDNenzqq4wuFeGPldZFZx5gQeX+f1rQZc5IJ29D3rNONo4vHWOBPtCRzBRgMSfLsO+/Ws2iyQy5V6affHRdqMbxwbuy041jhe+gjiwIkt4gTvg4UuxA3236Uvg/hqUR/tA4WJGJj33kZm8LYenU/wDE0LXQnt2j8YcrKuFBYMQpyMHHQdRvRHo/E8z2aWbcvhRMWXA8xyzMAT6Au31rtZPys5EuIh3p+t5OCaKILgFc1kNrdkNRlpWokrXLyYU3wZCy1rUeUHFA+pX5YnernWnJoZMZZsVfCCggjaKXNEGmaMWHSpOh6PnBIowtrUKMVlzZ/CFbJKUsiuoKe5aroJGzXOelyCmDSMAqSWo4l3p4pmki3oMI+jbUiRqWq13kqUQoeG5OU3Mf7lzIflMFnz9ZD9KuZ/MjKfxKy/UYqktZY1ubmQkrl0i3PlfwUHMQPUFyp/2VZaZfLNzcoI5TjfvTzT7I0R9DtIprKASxo4MKKwZVOcKFP8KzP9IegfqV3FPbqFjYhwAPKskZyV26Ajf60QXWrzREQRPyrE78zL1I8QkL74BxR5obmWBHfBJ5t8DsxA/IVdGUsUt66HjKnaMU0y8liuop2ZueVmMhIIAZ8lRv7KKN+OYf12FLmLy3dv51ZNmYDBI+PcfD3q3/AElaeslqucLieAFsbqrv4ZPyD5oN4T1vnBRj50PKwPfBxzVMmSUmsy8dm3Bk3Lawl0EWutWwlz4F/EAryxYV+cDAcgfeVsD55Hak/tGW2kWHUMKzHliuFBEM2Ogb/wBt/jtQhqaTafdC8tsCMkc6LsMH7wYZ6E7+xrUrW+t9RtQWCyQyggqw+6w6gjqCD3pc6i0pdxf1TOhhk+l3/IKcQ8LQ3HmH2U4xiRdt+ozjZvj196rdL4glgcWupKN9kmbBVwO7HoR7/WrC+il0w4bmnsCfK/3prbrt/qQbVK1CzhuYsEiSJxlXUrnfuD2Iqndtio5PVDw/K+/YvSt3Dh+V7/fuVN7wbHkTWUphfcjlPMhB329AfbaoS8WXNowS9iLekiY83v6E/Q+1NRz3OlMFkPjWhOxA8yZ/7T7dD2xRbBLBdR5UpJGw7gH5EHofamyXFL4i3w8Pz9f8gik/yemXt9/2APiLWItQurZIlz5grFhuQxBIPfsaNda4RsXG0fIwxh4zykEdz2Pas+444e/VJFkiz4THb1jbrgH0/hRDoPGIlRYrvMbgDkkIIVwNstnp8elW5YTeKE9M3S8eSvHKO+Ucq5/oPGG+tQQD+twj12mQLv8A8u9UnDWsxJqyTlcg5AWQcoEmMDPpvn50ateNDGxG6kdR3A3yO1Z4ujXF94l4OSK3U4aUlcZXYZXOSem9P+Gyc5OUoq/df3RXrkoxSv5EZpjJJcXE+TIr7KdxzuxAB7gD09qubnhqSwKxzFfEeNJCqnPIGGyt6NsaEGuCBIFOQ2Azb4blOQcnoaO31OW/fx5cF3Cg4GAOQBcAfKujndROVlfpIdnASaJrN+QVIstKCpzGqq9l8+BXPTcmZidePzjau6RpeWyRVjo1hzqCav7a0CVM2RpUFjlpbhBTzNTbtTfPWGhCQstPCWoKGngasUiWLkemeautTTGg2QkxyU74gqv5q6slCyWTi9JluVRWZjhVBZj6BRkmmVagv9It4V8NVY4IIkVTvysV6j0IDfSnxrdJIK5ZAuLvKQMQeb7SV9wTzXEjSkfIsB/xq10TUTBIw6q5zj3GQMfSg7VJwW9hjB9upqZc35wN8dRtnPt8u9a3GxmKuwRzltmZySPfJJA+ZrUeDpA1pEf93152zWZeL4mC2eblwc9/T54rRuFRyWsY9mI+BYmqMzqIBzjWBJLOdTvyJ4vKDgkxedfzWs91bQEs76NS+IbxhySgbwSjIQZOzKecA9NvhVrqWqrNJI52UqYQMjBALAsT1zg/n7VZatpy6jp6b4kCBkYYJWRBhl+oINPBvFTl0+/mWRlt5Ke6ikhke2uFHOo8yncMh6Ovqhwd+xGO1D1lePpU4IJe1mbcfuH29wPqNvSizTbz9r2KqzFdSsmOT+KVNudsD72VGQp6soHQ0PyXUMpMMn3ZB9m5XkWZWOFIGTySdRy5OCOtXS07xW48wfaOjDJf7mgW9/HJHnyvG4z0zsRv7YxQRqNnJpjs8I8SzchpIRk+GCd5I/QDuO3w6V+gXj2Ewhl3gkJ8NyPuk9j8f79zg6uk54yF8xXzoDuGGPOvuCP4CsUl8GXvF/f1NanvV9NFfa3ccsYzh4ZBlSRkEHswNDGq6RPYM09k2Yju8J82AO+O4/Me42pbp+oOJEObGdun/wDNIe3suc/51JLeYbA45ex7b0lywSuPMH4+/JcpLKueJL7+gB65xh+txLAsIBkZASTkA8w+6MdPetCvdKgaFIpEV+VQMEbjAG6t1z71l1xocj306W6jEbc4GQACcEAH45o8tuJI548S/ZTxDDKfKTgbkfTpWvU4rhF4OK5pdqyrDk9T+L+36cAfxC7WYMUUpaKTI5H3ZPgfTp/eq86kf2etuGIPjl2XJww5SA2OnfG/8qudHjglW7vroFxFyrAOzPnHmx8t/cGqO+gZuaZhHEXwUhAILA9GC9l2653xXTwQcYLd35OfmmpSddeC/wBB4YN8Zo0ZIIbZFLtylzJKchVAJB3IYe2OhzRPp2gC3VV68o64xk99qrP0UWMmZZmBCthAD+I5yT8v51oF9GOWufq9Rc9i6RjyS5op7y7Cx4oGu5/Pn3q51iYgkUPTb02KNKxAz4d1YDAowhkDDNZXoqnmFaJp0mFGazZ5citli8VNGOu/rQpuS4FUNoAzG9OiWoi0hyaVJiomPOKiSXFNb0gxGjQaJC3Fca4pMVvXJbU0Gh1AmW8+aB+L7l2dw67A46Dt905+Hf40Y2kRFO6npInjK7BseVsZx7Edx7U+Kag+RlB+DGpST0Pt/appk8nuQP6fwq51fhp4mwyPg588YLR7dztt88VSvblQNwwHQjtW5TTVoD4JjyYjAGMnqcen8cUR6RxAYrdotyeQlW/dLEj+9Cdw3l/3bA9vcfGpMs3kCjsB8SRRcU1yARdz4UKDjH8ep3+lH/CFrLEnKwPI8cUoyfuysuJVHfBwrfFmob4O0+OeXMmCI/NyHoxOAPkCDt8K0VRWbUZP/IGwL4q0qW3lW9shiVT9ou2JFOOZW9jj6/Kh69u4tRjfw4zb3SySSy2/WOQ5YmWI9pN8MMb7e2dVniDKVPQgg/OsqurhPGcRsPsmPJIDyk7kZB/z+FW6XVSitr5X8DwyOPfQOQ6oHAt5mJiOwlIJaI9iR+Jc49wM70aaNfT23LBd5B/9KXqjjbHm/rvQ7Z2EAlVnYquQxHX8WQNsZB/ga1m1YMN8H470dVlhJVXBctU4u0DogSTxbeRfs5l5lB6A98H/ADpQJe6pc6fz2zANjaJ27Keh261qGpaVkq8JCOpyFP8A029Rj8JI7j55rN+NLhncRzRmNhzYB6HON0b8Q2HT6CjpIxl6e17Ps0rUqatcMf4ejFqrtK+ZZxk77Z3ONu5yar7jSppo/wBcnkWKNywjDY5jjOM+1RdJv/B5iAGlYcqSOcqg6dD2qM8MgZcjxVzhOZW8LOT0B2I2rbiwKEnNvlkyZt0VFcJDMF6RCYAfszJzn1OPT226Ub8DyW7rcPLErO7hE5wCscQGSFz0YnGfhVFrekwiQCOUygAc7cgROfuEA7f5vUyymEYAXYChmypx2pmSeRVSNRsXUgAYA9BsPpT92m1Bmi6vgjJoxhuQ61yZY9rKAF4gj3NDsaEnFHusWOc0NvAEatcZpRpBsuuHtL6GiN4MCoGgXS4xVxI1YsqbfIskVrKRTMzmrNgKhzx1S0KLUUvw6eRKcZKtSCkRvDrhjpbGnFFQNiYqkBQabC08gqB3HljFSI6ptW1dYHiQ/jJyfQdBv8SPpQxfcdSc2IUAUd3GWPyHSm+E5DKTXJoeKzvi/TFjnPlAWUFlI2wRjmX37H507Ycczcw8RVdc+YKOVse29L4v1CO5SJoskozArkFgrAb+U77qKaEHFglOwPaPlPKSCAQR8aTKCTgdqcnt9ydx8c/0pcHKW3z7dt/XrWsBacPia3uI8Id/K2QejYH9K05Voe0rT0iwwLOcDDOc4HsvRaf1zUzFbyMDg4wD6Fts1iySU5UgWU/HPEQRGghPnbyuw/CO6j37e1Z/YpuQQDnGMkjGKfPnOfU4FRpTljg7dsZ+FaoQUY0hq4JtwyjcjB6bHIA6dx/PtWgcIXJkiHN1Q8vyAGP89qzQRk/i/Pf16Ud8AzNySKTsCpA645gc/wAKqyxpChdItRb7TIp0KSorqezDPzHoafeSlxvWO6fBAS//AFvZ8ykGXAOSvPkN7E4zj4Gp13w1CP8ApxquBgYHQelEfPSWer/jzfbY29vsz2+0MjtVNPYsK065iBqDJpintUWVoRmcxsyGiXSNZxsTU2/0H0FD1zprIdquhkjLhhTC+a/DrQtqbHO1N21yw2NSJRkVphjj4GSPaRelTRWmpAjrQPjBp0XZFDJg3BaDVL0HvTvPmg6G+NWdvqe1ZJ6doSgljc1KztXq9SAIsteRq9XqUA6Gp1Gr1eqEBrja48Nrd8BsM/lboc8vWh7WLFAzug5QcMF68uRkjPp8u9cr1bMX5SzwVi/x70/E4zgKBjBzgEktud+w3r1ep0uRCWig9ehByO30qPfQqrIwAHNgYAwBjvXq9QY4eaPJzRLntt9KY4piBtZc9lz9CK9Xqxtf9gvkAreBfCL9xkD2yBn+NRzbgDNer1a5BkIAwfXYH36Zo24GGVkPclR9Aa9XqpzflFCVqUpr1erCiCi1I5q5XqdkEuaSr16vUADoOaZurJGG4r1eow7GQMahYqp2quNer1dLCxhhhvSXWvV6tQw0aZaYiu16g+gM/9k="/>
          <p:cNvSpPr>
            <a:spLocks noChangeAspect="1" noChangeArrowheads="1"/>
          </p:cNvSpPr>
          <p:nvPr/>
        </p:nvSpPr>
        <p:spPr bwMode="auto">
          <a:xfrm>
            <a:off x="635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Oval Callout 4"/>
          <p:cNvSpPr/>
          <p:nvPr/>
        </p:nvSpPr>
        <p:spPr>
          <a:xfrm>
            <a:off x="5927535" y="1965036"/>
            <a:ext cx="2376264" cy="1008112"/>
          </a:xfrm>
          <a:prstGeom prst="wedgeEllipseCallout">
            <a:avLst/>
          </a:prstGeom>
          <a:solidFill>
            <a:schemeClr val="bg1"/>
          </a:solidFill>
          <a:ln>
            <a:solidFill>
              <a:srgbClr val="941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6552220" y="2204864"/>
            <a:ext cx="1368152" cy="369332"/>
          </a:xfrm>
          <a:prstGeom prst="rect">
            <a:avLst/>
          </a:prstGeom>
          <a:noFill/>
        </p:spPr>
        <p:txBody>
          <a:bodyPr wrap="square" rtlCol="0">
            <a:spAutoFit/>
          </a:bodyPr>
          <a:lstStyle/>
          <a:p>
            <a:r>
              <a:rPr lang="en-GB" b="1" dirty="0">
                <a:solidFill>
                  <a:srgbClr val="941100"/>
                </a:solidFill>
              </a:rPr>
              <a:t>Our Voice</a:t>
            </a:r>
          </a:p>
        </p:txBody>
      </p:sp>
      <p:sp>
        <p:nvSpPr>
          <p:cNvPr id="8" name="Flowchart: Alternate Process 7"/>
          <p:cNvSpPr/>
          <p:nvPr/>
        </p:nvSpPr>
        <p:spPr>
          <a:xfrm>
            <a:off x="611560" y="2204864"/>
            <a:ext cx="1944216" cy="1440160"/>
          </a:xfrm>
          <a:prstGeom prst="flowChartAlternateProcess">
            <a:avLst/>
          </a:prstGeom>
          <a:solidFill>
            <a:srgbClr val="9411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‘Open door policy’</a:t>
            </a:r>
          </a:p>
          <a:p>
            <a:pPr algn="ctr"/>
            <a:r>
              <a:rPr lang="en-GB" dirty="0"/>
              <a:t>children can speak to any member of staff</a:t>
            </a:r>
          </a:p>
        </p:txBody>
      </p:sp>
      <p:sp>
        <p:nvSpPr>
          <p:cNvPr id="10" name="Flowchart: Alternate Process 9"/>
          <p:cNvSpPr/>
          <p:nvPr/>
        </p:nvSpPr>
        <p:spPr>
          <a:xfrm>
            <a:off x="467544" y="3912282"/>
            <a:ext cx="2104192" cy="1945610"/>
          </a:xfrm>
          <a:prstGeom prst="flowChartAlternateProcess">
            <a:avLst/>
          </a:prstGeom>
          <a:solidFill>
            <a:srgbClr val="9411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p:cNvSpPr txBox="1"/>
          <p:nvPr/>
        </p:nvSpPr>
        <p:spPr>
          <a:xfrm>
            <a:off x="611560" y="4149080"/>
            <a:ext cx="1800200" cy="1477328"/>
          </a:xfrm>
          <a:prstGeom prst="rect">
            <a:avLst/>
          </a:prstGeom>
          <a:noFill/>
        </p:spPr>
        <p:txBody>
          <a:bodyPr wrap="square" rtlCol="0">
            <a:spAutoFit/>
          </a:bodyPr>
          <a:lstStyle/>
          <a:p>
            <a:pPr algn="ctr"/>
            <a:r>
              <a:rPr lang="en-GB" dirty="0">
                <a:solidFill>
                  <a:schemeClr val="bg1"/>
                </a:solidFill>
              </a:rPr>
              <a:t>Being involved in learning conversations and target setting</a:t>
            </a:r>
          </a:p>
        </p:txBody>
      </p:sp>
      <p:sp>
        <p:nvSpPr>
          <p:cNvPr id="13" name="Flowchart: Alternate Process 12"/>
          <p:cNvSpPr/>
          <p:nvPr/>
        </p:nvSpPr>
        <p:spPr>
          <a:xfrm>
            <a:off x="6552220" y="3645024"/>
            <a:ext cx="1944216" cy="1496751"/>
          </a:xfrm>
          <a:prstGeom prst="flowChartAlternateProcess">
            <a:avLst/>
          </a:prstGeom>
          <a:solidFill>
            <a:srgbClr val="9411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Pupil Leadership</a:t>
            </a:r>
          </a:p>
        </p:txBody>
      </p:sp>
      <p:pic>
        <p:nvPicPr>
          <p:cNvPr id="12" name="Picture 11" descr="A picture containing text, book, shelf, person&#10;&#10;Description automatically generated">
            <a:extLst>
              <a:ext uri="{FF2B5EF4-FFF2-40B4-BE49-F238E27FC236}">
                <a16:creationId xmlns:a16="http://schemas.microsoft.com/office/drawing/2014/main" id="{BEB8BDB8-32EC-7C6C-8170-436612EB76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8494" y="3189113"/>
            <a:ext cx="3319264" cy="2205159"/>
          </a:xfrm>
          <a:prstGeom prst="rect">
            <a:avLst/>
          </a:prstGeom>
        </p:spPr>
      </p:pic>
      <p:pic>
        <p:nvPicPr>
          <p:cNvPr id="15" name="Picture 14" descr="Logo&#10;&#10;Description automatically generated">
            <a:extLst>
              <a:ext uri="{FF2B5EF4-FFF2-40B4-BE49-F238E27FC236}">
                <a16:creationId xmlns:a16="http://schemas.microsoft.com/office/drawing/2014/main" id="{CF2EF8BC-6928-307A-DA35-118C032EEE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5435989"/>
            <a:ext cx="1403934" cy="1330227"/>
          </a:xfrm>
          <a:prstGeom prst="rect">
            <a:avLst/>
          </a:prstGeom>
        </p:spPr>
      </p:pic>
    </p:spTree>
    <p:extLst>
      <p:ext uri="{BB962C8B-B14F-4D97-AF65-F5344CB8AC3E}">
        <p14:creationId xmlns:p14="http://schemas.microsoft.com/office/powerpoint/2010/main" val="3601139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548680"/>
            <a:ext cx="7592888" cy="4680520"/>
          </a:xfrm>
        </p:spPr>
        <p:txBody>
          <a:bodyPr>
            <a:noAutofit/>
          </a:bodyPr>
          <a:lstStyle/>
          <a:p>
            <a:r>
              <a:rPr lang="en-GB" sz="3600" dirty="0">
                <a:solidFill>
                  <a:srgbClr val="941100"/>
                </a:solidFill>
              </a:rPr>
              <a:t>A partnership approach</a:t>
            </a:r>
          </a:p>
          <a:p>
            <a:r>
              <a:rPr lang="en-GB" sz="1800" i="1" dirty="0"/>
              <a:t>The school will involve you in all decisions and listen to your views:</a:t>
            </a:r>
          </a:p>
        </p:txBody>
      </p:sp>
      <p:sp>
        <p:nvSpPr>
          <p:cNvPr id="2" name="AutoShape 2" descr="data:image/jpeg;base64,/9j/4AAQSkZJRgABAQAAAQABAAD/2wCEAAkGBxISEhQUEhQUFBQVFRQUFRUUFxQVFBQVFBUWFhQWGBQYHCggGBonHRUUITEkJSkrLi4uFx8zODMsNygtLisBCgoKDg0OGhAQGiwkHyQsLCwsLCwsLDUsLSwsLCwsLC8sLCwsLCwsLCwsLCwsLCwsLCwsLCwsLCwsLCwsLCwsLP/AABEIAMUA/wMBIgACEQEDEQH/xAAcAAABBQEBAQAAAAAAAAAAAAAGAgMEBQcBAAj/xABAEAACAQMCBAQDBAkDAwQDAAABAgMABBEFIQYSMUETIlFhcYGRIzJCoQcUFVKxwdHh8GJygjOy8UNTkqIWF1T/xAAaAQACAwEBAAAAAAAAAAAAAAABAgADBAUG/8QALxEAAgIBBAECBAUEAwAAAAAAAAECEQMEEiExQSJRE4GR8AUyYXGxocHR8RQjQv/aAAwDAQACEQMRAD8Aoo0p16XzCuuRisFiEMtvUmA1Ek61It2qMJYxtTvi1FB2piSaqqsFFgZKWpqtjmqYktJJEaHXavJJUWaSuQk0KJRKlNMKd6dZDio2DmihT14+1c02fJxXZY8iu2VtynNBitEm80ZpBkCoEFm0bYIrTeF40dcHFQeLdGC+ZRQXRNoMwJtSJ1r0T460iSYGgrQHwNctSbcYpqOn1WmsYfY7VXypvVgq0xLHRjIKYm3SpJFRDKEGWIAHUk4H1quk4rt+YJGWmc9FhUuSfY9PzqxJvoNNj+orQxeNvVjxFq9xAB4tlPHzdDL5M/DY5ofW9aVDIFXY+ZQ4LgevKQCR7iteOEl2hlFnmam81b6joLpbx3UbxzwPhTJESfDk7xyKQCrf56VSE1aAmwW/NVnZ6MSardPucGjDSbtTisGozSgVTk0S7HT/AAxmpY1YJtmvXd0Cu1CN/wAxassWsnLFTTEyS1wXFLnjqG1b0rNKHmfNS7UVXxtVrZUJ9CkwRbVCuI6uUG1QrpaoT5IiujFWNnblqjRqM1a2U4SjIZsn2/D5IzXZ9MEdWVrryYxtVbrF9zdKWhHIXaQqaau7VQapI78r3pi51Uk0dom4umtx2poxkVWW+pVcWt2rDelaCpJkjSdWMTUZJOLhd6z+7iHUVbaFqhj61EqDdD2u6YIwTQZNN5sUX8R6r4i7UHQRFn3qWI+WXFguRU4R0m2CquSQABkk7AD1Jod1ri8AMLZefl6yEHkUdMgd/jsKEYOTpFkYN9BJc3McS80jKijuxx/5oSv+LTLIIbOMySOQqltgSdhhcj8yKCNU1WWZssxc9Mt/ADoKasbWSRsJ9498779N/StkNMo8yLo4kaFrfDsEMXPqV8r3BBIt4WD+GT0HKud/fAHx60CSwtGVcAoDuhz5iMDfbcZzWk8N/ovhZF/WXfnbfCnAX1GfXep2rfo3s0B5RJ83b/OlU5PxLT4ntf8ARGvHpZvgFNP1m+1fkspbiLkXLK0wUbgd3Az0z9apNa0yXT52TnQuNuaI5Ug1da9wcIkLRE5HUE5AO56n2FVtnwvcS2cl5zr4cZwy7Fhg4OR27VtwZ4Zo7oMqzYZYnUjlpAVEOLgrDcsqzAlginmAJkUbNy/eHpjtS9a01reeWFiGMbleYdGA6MPiMH51VxadM0LSDPhIcE4PLk4Hw71cw2Ez2y3DDKcywls+bm5OZCR1wVGx9qeRRJFVkirGxvitNC3zSjaGqMkVJUypxsJLLUObqasfBUjNB9uWU1cQ3xxXLy6aSfpM8sbXQ3PNVfLJUm4hNRv1cmujGjUcjerSylqHFZn0qVHbMKEmiF1FPtUW6mpESNSZLZjVPFjJDKzb1Id8imBZtUyC1NNwBlUbhlNPrqRPWrNtK5u1MPohHaqZzSM8uCBJLmozKatG04jtTZt8VW86K3IrxkU7DcMDUgw5rn6pS/EFslxXRNTIZKiW0FOupWlWb1URT5CWw0wSiqfXo1t3VAC0jfdjX7x9z+6vudqgDjBo1KwFQRnmlfdEAG5A/Efc7ZPc7UMatxUMOltzPJJvLcucux+nsO+BjbOARvx4b5ZvxY7Vsk8RauE8k7hz18GI+QDfBZurbjvjOc4HeXwJokWqyMs8y20EQDeGpVXlJOMlzt+W2RigFbYsdsuxO+Mk5+NPvp8i7lSO/rv8BWuLhHg1fCk1wgv/AEj6RYW0iJYusnVmKNzgegLZOT8/WhLT79oW51I5u22d980ScDabpk3P+0bmWFhjwwoKoevMWIU9NvSq3ivToLafFnMs8eQQwIYD05v7075RXF7XRcafxXqsuPCV3G2MRZA69CMAir1Nb1wjL26kEHPOqrjqD1bY0W8PcV2b20f20Ub8o5lJVdwNxjPXrUoXMEpyHRwQfusCDnY9DtjevNanVVJp4V81/o6mKF9yZnesatqDQsstugQqMlCPh3PfNC9jr0sdvJbb+DI3Mw3zkeuOo2o6/SBeRxwFEIJYAbHHr6Z9t6quIP1eHTLK0h5XuZiJpmAGV5/uoSf9w/8Aj711/wAMluxXtUf2MuupTSuwS/aZWDwgcKW5u+e9Xf7Ymupj4hGBDCnKg5U+yUKu3rua9PoKSNIisI47S38WeRsEFxsFUKTkliF+prvASs36yeVTziNSSuWXDFzyt27A+1bcjqLZhdUS47epHgCp8lkR2ps2zelY96KyEtsKc/VqlR2zelPm3NK5gZcTaDntXI+Hvajr9WFKFsKouQtgXa6QjFgpVih5WAIJU4BwwHQ4IO/rUo6CPSrjVeHxIwlibwbhRhZVGQwH4JU/9SP2O46gg17TdT5m8G4TwbjH3c5jlA6tDJ+Me33h3HQmO2uA2VCaIPSnhoY9KvdQsS64Rijg8yMOzDpkfiXsR6H51zTbnxAQ68kibSJ1wexB/Ep6g/zBASmSyj/Yg9KUujj0okMdeEdTkFlJFpgHapH7MB7VaiOlhalWQH5tDU9qqrzh09hRty13kFL8NCOKMwuNFZe1Q2Tl6itWmslYdKCuMYIraMySMFHQD8TH91R3NJLE30I8fsDrTogLMQqjqTQZxJxTzkogKp9Gf4+g9vr6VU67rjTHqQvZew/r8fpUXSrEyuObpucn2z/StuDSRxr4mTs06fS3Je4qG3luP9o/+P8Am5q+tNDRFy/mG/qF26/Ht19RU61gYIFQAYH3jvn3x3p06PzffLt7HZfoP50mXUuTq6R6LBpYwV1b/Ui/tOGMcsa59kBJ29x06UgXc8vlWHY9OfH5Ad/er2109AoAULjr0Hx271GutWgizzNk+g8xOPUVRHJb9MbZqkqXqlSB+50W4fPMV/2jf6Ab1VnTgr8ruqgbk4zkew/vRGddLH7OJyexwQPWh2+SV5OZo2BPQAZz/m9b8E8jdSpfQ5uohiq42/qarH+jKzVAzPLIcBieblyDv0A261VcTcHWVvbyyoj5QDGXffIAJ37bn+9PWHE+pJGFeyaRAAM4Ktjbfvk0P8X8UC5QJ4LROp5jzk/Lt7fnXOxY9Y8yudxvmn/YaTxRg+OfHAi94OeCxS8nlCeKfsoBu++4JJ7cu/0zVC9pIqLITgH7mc8xHr8KvOJ+KTf/AKqr5VYI1QjPlyMBiBnuABn27Uq11uMNcSBG5wgitiQGWFTlWblOcvy7D0zmu8cm35B1dlIO7Meh337dx/hrc+GeDEtIAgJdmw7se7lRkD/SMYGaFeBf0cy+Ms94oWNeWSNCctIxGVLL+EDY4O+e1a6awarLfpRVOXgHn0YelN/sMelEZrlYyuweXRB6VyTRR6URVw4oMDY4KVTfNSgassh2mLu1SVeWRQy7HB7EdCD1BHYjcU8aTmoQgqZIdm5pY+zdZUH+oD/qD3Hm9QetOtGknLIjDI+6677dwfVfb+dSc1FltBksh5HPUj7rf716N8evvQsg/DLnYjDDqP5j1FO1WvcbhZB4b5wrDdGPs3qf3T+fWn4LjJ5W2YduxHqPb+FCyEvNcLU3mvZqbiDnNSwaYFVnE/EUNhA00p9kQfekfso/r2FGLbdEQrijiaCwh8SU5JyEjH3pGA6D0Hqegr544s4jnvpjJKeY9I0XPIi9cKPT8zio/EnEM17M00xyTsqDPKqjooH7o/M1L0HT+X7RvvHcd8D4fCtqisMd0uzbptO8kqXzZM4XSCJJTdW7SyMjiNtiFJXC7Hpv3Hb4UrQ7UqDzg5OxPoQMj5Vb2ynt0PUYzn61LWA/wOMb+2w+NY8usc1tO5h0sMT3CYYsb98bZGx3/wDNLvtWjjXzuAcAle5X05e9R76/ZRhAitj70pAA9CFG5/Khy5gjkfxJ7tSRj7qM3yHbahh0ksnM+ELn1kYcR5ZaQvcXrfZkwReufOwOxx0qzs+HoYgfIxbpzMMkn39KGpNWhTZbmZsdMKigdP7/AErlvqEz/dNw3pyqzDHc7DftV89JkqotJffZRHWY7tpthdHCBvsMHbHX/OlVfFIbwVlQ8pVlJxnZs9/qKqZJpAPNJPGfR4mx065xVfdXDMCPHDqe2++PUY2oYtDOMlK0Nk10JRcaZtek3xlsEmJy3h5Yrvkhd8Y6H296CdHs4f1S91CfMjqTDCDy/ZuWABZT8V+QNCWicRXFoGWJsxvsVPmB2x33FNWert4c0R3SUhiNwAwOx/lVmj0fwJzfv0YtRm+LFJE1dF+zUYDXE0ipHGpDNhsYJ5dsEkD/AA0/w9oEjagloGUmKbMjIcqPCbMhDY3G2B8qrrPV3iNu0fLzQuzDIBGWOxI6H51s36MNPgFnHcKoM0wcySEYb75wmfQYHzzWnPkUIWY5toNCaQa4WpJauXZmO14muZpLGlbARrq7C1XtrIrupwk9KG7iyfNUyk7K5SaDstSlakAUoCrrHHM1yuA100bCczXqSTXQaWyCZEDAggEHYg7gj3FQZ7RlGUyyjcLnzL7ox/7Tsem3SrDNc5qlkGbO4Drn+o/I7jp0PQgjtUjFAGs8d28M3kLLJHNJHPEwxzqisAykZ8xITlPT97HYig4utDEsjyrGGTxOV2XmC5K7hSd8qRjrVjxzS3VwFplzdXCRI0kjBURSzMegVRkmvm7jfieTULkyElYkysafuJ7/AOpu/wAh2o//AEncXRzxi3t5FaLlE0zqdm7xRD3JwSPh71m3DnD8t9MIY/L+KVz0QH+foPXNa9PjUIvJPgtxQbfHY5oNtzK2B538ue0cf4sH95vu/wDmj7TuGpGUZAjUDdn229h1+tFGj6Fa2i8sS8zKAGcjLfL0+VZ9+kHi15XNrbkhc8rlc5Zjt4dZnklqp1HpHYhJaaHHYvV+I7a38kP2zrtzE4Tt0X+9VUUl/eZ5R4aHvjkGPXHU7fzq64Z4LSNFln80hwQp3VN849zmie7kiiXmYhFHckCmefHi9OJW/cXbkyc5H8gUseDY8fbzMzeg8q529N+3rSb/AIPh5o0iGWYnvkMFBOPNsW9silX3GEZbkt43mb2Bwflgn8qhNpmo3DK55YQM43PMgIIzgZ3wTT4p5VNSyul7CzjBxcYK2CQjME4Dj7j77b+U75H8q23T9ZtpIl8IIFwAPDICjHbl7Vnw4Cc7tPl+ueXI3+JyaG9V0yW1k5XyVyPMoAB/ocVbkWPU8Rl0VweTBy12bDcMjZBwc+4/p0oE1uwS0njnCBoScSrhWXB67dBV1p3B1u0SSB5jzKG5hIR1A9KRfcMxleXxZ8ehfmHwwwNZMMseCd739DRkUskacQU1vS44pyEyYpVV4GOAQTjCk5xjqPpVtfQ2q2Craown5yLxX8zxkYC8uB/0yc7/AC67VE1Xh9o4SUlZ1TLeG4yBtvy46GqUyzpGk+SA/MgZTk4GxVvbA6H0rrwywyK4s5s4Si6ZO1PSuQs0YLRwBFlfbAkkDBQTnuQd/atw4EtDBp9sjAgiPmIPUFyX39PvVk3BGu4uoY7nBiNyJXUqMGXwnjjZv9ILA46d63Bpawa6XSKcsnwhbS0gzU0xpiQ1z7KLJZua5+s1WO5risaFgsszIDTTRqajoTToqdkLFWrpakikOacI4JKVz1GzXuapZCRzUoVGV6eDUEQWTTTtXS1NsajAzE/0t6K8dybhFPLIAzEDow2JP5UPpz3t3DBHGkDssNvy4xhkUKzvn8R3J+FbhxJoAu1T7Ro3TmwwAYFXADKynqDgdx0rGv0h6XJaXvOGJ51VlfoSVUKx26HYH/lXU0uZSioPtF+OZXa5pr288tszpIIWO8ZBSQ9m/r6YxWl/ozjjgs1bGZJSZHYjrn7v5fxrNtSsDEqLLgc6q6yhThlYZCE52wc/QVoFhxBZraxYkwyRqrKOoKjB2+VJroylBRivJu09JuRB1jixrJrqNlLGQ89u3bDDlbPwxQzwSsCs91cuAFYhQT95yMs2OpO/aq7iG8e7uz4YL5KxxqN8+gHx3oz0z9HaRxhpyzyHGUXyovtnqcfH5VHGGHFUuG+6BFynPjmiNrPHqYxCjMd922GO3l6/woetZluG8S8uMKDtGp3+Q7Dt/OtJtuHYEXAWJR8Fz9OtRLzhC3mUkALIDs6ALjHT4/Ss2PUYY8JNfr5NTx5Hy3f6FRYa9bRIFtreV1HQpGST78x608/EU5+7Zze2cL9anx2d6gxyRTBduZW8JtvVTt+dR5NZkTaS1nXfqAsg6+q0tRk+Ffz/ANFltLuvkQ/23eZ2sjv6uP6VQa/e3civ4lvyqeUnys3KUzhlYdDvRL/+VQZwxZD6MhH8qdTiG2Yf9SPBGME4yPhVmOUsbtY/5K5pTVOX8Axwhxk1qpjlDSId1wfMvthuo/hRQOKLObdZeQ9xICuPmRj86A78QmeIw45WcBtzgHxMb9sEb7VqN5pkDKA0UZA3wUA7VZq8eJNOS79ivDknTSfRVpIsgPIyupB6EEdPbpQosebCeIgB4LjmCg+YI+Acg9RvsfaiOfRLUnaED/YWQ/kaGde0xYAZY5H3ypVtyQ3UFh1HxqaLJihJxi3z7g1EZSSbXQvT9OE2eVsMLOSVQRgyPbjLouOrcqscf6a3fC4Qo3OjIjq226uoYHbboa+d7a6mg8NlLREHxom6YJ2yD3Bxj3xR/wDos4jYubaRvJys0AP4OU5eMH93ckCtGrhuhfsc/JG0acopEi0sSCvEVx+jKRjFXRFTrsBVNqWrBehoxi5MhPmuFWq6fW1HehXUtZJ6GqKW6djWqOn45CbWr1xzTCtXS1ZyWKzXGrgNKzQIIBp1XpBpHPUIP89cJpsGvc9CwFPw7xXb3jMkZKyLk8j4DMucc64JDL8OlVv6S+Gzd2/Mi80sWSAOpU7kD6fxpnRNBhuLKIbxywSTrFNH5ZYmSeRdj6bbg7GnLrV9Ss0bxoUu0UZE0R5GwOpkix/21fVTuHa9x13wZWdTuZ7IwmLnijcFZACWiKg+Xbsc9+lRrAwSW/hqjG7MnKoH3WRunY75x6daLNO4ps4LqUxg+BcrzPGVKmKUghhjuDnIIoG06ZhcK8QKv4oaMD15sqK68XaTZqXJLsoJYblFR1ikUnlZxy+cjBUnB3OSN6NpNeu4sfrVuXH76eYf2pmGy/a15dJMngStEnh53CzIOmcDYjHyIpjh7U721mazuIzKU28Nj9oAOpjYnzrjJx9KzZ9s7jw2vBpxceastdO4lspB98Rk/vqF/wDsNqIrOCNxzK/MDvlTkflVDNolhf5KDllA8yjMco/3J3ob1Xgi5gBa2ZpAOqglJB8gQG/jXNeHFN0pOL9mbN04q3G1+hpS6buRzNg+hHw9N6UNPIBHMT6ZAP51j+kPfTN4cdyyv05HdlJxsQMjr+dL1AanbkLNLcRqSMuGZkA9cjb5HFB/h8t1fEVk/wCRGr2s1OfSy3Uqfio/nVTd8HxSdY4snbIXkO/fK0O6Ro89yvNHqTk+g5+YeuV5sj/xUy64Y1LBCXpfthiR/Wl2vHLb8an+zQ79Stw/j/ID6pozLdm3j5XJYKu+ev8Aqo6h0bVrdVAZJlAHlfORjqA3f4k0Dyi4sbpWlXEiMrebcNg+o659a1nS+Lbe8Ucj8kn/ALbHDfLs3yrbrM2WEIuCUo1yzNgxwlJpun7AzPqbJj9ZhkgPrjmQ/wDNenzqq4wuFeGPldZFZx5gQeX+f1rQZc5IJ29D3rNONo4vHWOBPtCRzBRgMSfLsO+/Ws2iyQy5V6affHRdqMbxwbuy041jhe+gjiwIkt4gTvg4UuxA3236Uvg/hqUR/tA4WJGJj33kZm8LYenU/wDE0LXQnt2j8YcrKuFBYMQpyMHHQdRvRHo/E8z2aWbcvhRMWXA8xyzMAT6Au31rtZPys5EuIh3p+t5OCaKILgFc1kNrdkNRlpWokrXLyYU3wZCy1rUeUHFA+pX5YnernWnJoZMZZsVfCCggjaKXNEGmaMWHSpOh6PnBIowtrUKMVlzZ/CFbJKUsiuoKe5aroJGzXOelyCmDSMAqSWo4l3p4pmki3oMI+jbUiRqWq13kqUQoeG5OU3Mf7lzIflMFnz9ZD9KuZ/MjKfxKy/UYqktZY1ubmQkrl0i3PlfwUHMQPUFyp/2VZaZfLNzcoI5TjfvTzT7I0R9DtIprKASxo4MKKwZVOcKFP8KzP9IegfqV3FPbqFjYhwAPKskZyV26Ajf60QXWrzREQRPyrE78zL1I8QkL74BxR5obmWBHfBJ5t8DsxA/IVdGUsUt66HjKnaMU0y8liuop2ZueVmMhIIAZ8lRv7KKN+OYf12FLmLy3dv51ZNmYDBI+PcfD3q3/AElaeslqucLieAFsbqrv4ZPyD5oN4T1vnBRj50PKwPfBxzVMmSUmsy8dm3Bk3Lawl0EWutWwlz4F/EAryxYV+cDAcgfeVsD55Hak/tGW2kWHUMKzHliuFBEM2Ogb/wBt/jtQhqaTafdC8tsCMkc6LsMH7wYZ6E7+xrUrW+t9RtQWCyQyggqw+6w6gjqCD3pc6i0pdxf1TOhhk+l3/IKcQ8LQ3HmH2U4xiRdt+ozjZvj196rdL4glgcWupKN9kmbBVwO7HoR7/WrC+il0w4bmnsCfK/3prbrt/qQbVK1CzhuYsEiSJxlXUrnfuD2Iqndtio5PVDw/K+/YvSt3Dh+V7/fuVN7wbHkTWUphfcjlPMhB329AfbaoS8WXNowS9iLekiY83v6E/Q+1NRz3OlMFkPjWhOxA8yZ/7T7dD2xRbBLBdR5UpJGw7gH5EHofamyXFL4i3w8Pz9f8gik/yemXt9/2APiLWItQurZIlz5grFhuQxBIPfsaNda4RsXG0fIwxh4zykEdz2Pas+444e/VJFkiz4THb1jbrgH0/hRDoPGIlRYrvMbgDkkIIVwNstnp8elW5YTeKE9M3S8eSvHKO+Ucq5/oPGG+tQQD+twj12mQLv8A8u9UnDWsxJqyTlcg5AWQcoEmMDPpvn50ateNDGxG6kdR3A3yO1Z4ujXF94l4OSK3U4aUlcZXYZXOSem9P+Gyc5OUoq/df3RXrkoxSv5EZpjJJcXE+TIr7KdxzuxAB7gD09qubnhqSwKxzFfEeNJCqnPIGGyt6NsaEGuCBIFOQ2Azb4blOQcnoaO31OW/fx5cF3Cg4GAOQBcAfKujndROVlfpIdnASaJrN+QVIstKCpzGqq9l8+BXPTcmZidePzjau6RpeWyRVjo1hzqCav7a0CVM2RpUFjlpbhBTzNTbtTfPWGhCQstPCWoKGngasUiWLkemeautTTGg2QkxyU74gqv5q6slCyWTi9JluVRWZjhVBZj6BRkmmVagv9It4V8NVY4IIkVTvysV6j0IDfSnxrdJIK5ZAuLvKQMQeb7SV9wTzXEjSkfIsB/xq10TUTBIw6q5zj3GQMfSg7VJwW9hjB9upqZc35wN8dRtnPt8u9a3GxmKuwRzltmZySPfJJA+ZrUeDpA1pEf93152zWZeL4mC2eblwc9/T54rRuFRyWsY9mI+BYmqMzqIBzjWBJLOdTvyJ4vKDgkxedfzWs91bQEs76NS+IbxhySgbwSjIQZOzKecA9NvhVrqWqrNJI52UqYQMjBALAsT1zg/n7VZatpy6jp6b4kCBkYYJWRBhl+oINPBvFTl0+/mWRlt5Ke6ikhke2uFHOo8yncMh6Ovqhwd+xGO1D1lePpU4IJe1mbcfuH29wPqNvSizTbz9r2KqzFdSsmOT+KVNudsD72VGQp6soHQ0PyXUMpMMn3ZB9m5XkWZWOFIGTySdRy5OCOtXS07xW48wfaOjDJf7mgW9/HJHnyvG4z0zsRv7YxQRqNnJpjs8I8SzchpIRk+GCd5I/QDuO3w6V+gXj2Ewhl3gkJ8NyPuk9j8f79zg6uk54yF8xXzoDuGGPOvuCP4CsUl8GXvF/f1NanvV9NFfa3ccsYzh4ZBlSRkEHswNDGq6RPYM09k2Yju8J82AO+O4/Me42pbp+oOJEObGdun/wDNIe3suc/51JLeYbA45ex7b0lywSuPMH4+/JcpLKueJL7+gB65xh+txLAsIBkZASTkA8w+6MdPetCvdKgaFIpEV+VQMEbjAG6t1z71l1xocj306W6jEbc4GQACcEAH45o8tuJI548S/ZTxDDKfKTgbkfTpWvU4rhF4OK5pdqyrDk9T+L+36cAfxC7WYMUUpaKTI5H3ZPgfTp/eq86kf2etuGIPjl2XJww5SA2OnfG/8qudHjglW7vroFxFyrAOzPnHmx8t/cGqO+gZuaZhHEXwUhAILA9GC9l2653xXTwQcYLd35OfmmpSddeC/wBB4YN8Zo0ZIIbZFLtylzJKchVAJB3IYe2OhzRPp2gC3VV68o64xk99qrP0UWMmZZmBCthAD+I5yT8v51oF9GOWufq9Rc9i6RjyS5op7y7Cx4oGu5/Pn3q51iYgkUPTb02KNKxAz4d1YDAowhkDDNZXoqnmFaJp0mFGazZ5citli8VNGOu/rQpuS4FUNoAzG9OiWoi0hyaVJiomPOKiSXFNb0gxGjQaJC3Fca4pMVvXJbU0Gh1AmW8+aB+L7l2dw67A46Dt905+Hf40Y2kRFO6npInjK7BseVsZx7Edx7U+Kag+RlB+DGpST0Pt/appk8nuQP6fwq51fhp4mwyPg588YLR7dztt88VSvblQNwwHQjtW5TTVoD4JjyYjAGMnqcen8cUR6RxAYrdotyeQlW/dLEj+9Cdw3l/3bA9vcfGpMs3kCjsB8SRRcU1yARdz4UKDjH8ep3+lH/CFrLEnKwPI8cUoyfuysuJVHfBwrfFmob4O0+OeXMmCI/NyHoxOAPkCDt8K0VRWbUZP/IGwL4q0qW3lW9shiVT9ou2JFOOZW9jj6/Kh69u4tRjfw4zb3SySSy2/WOQ5YmWI9pN8MMb7e2dVniDKVPQgg/OsqurhPGcRsPsmPJIDyk7kZB/z+FW6XVSitr5X8DwyOPfQOQ6oHAt5mJiOwlIJaI9iR+Jc49wM70aaNfT23LBd5B/9KXqjjbHm/rvQ7Z2EAlVnYquQxHX8WQNsZB/ga1m1YMN8H470dVlhJVXBctU4u0DogSTxbeRfs5l5lB6A98H/ADpQJe6pc6fz2zANjaJ27Keh261qGpaVkq8JCOpyFP8A029Rj8JI7j55rN+NLhncRzRmNhzYB6HON0b8Q2HT6CjpIxl6e17Ps0rUqatcMf4ejFqrtK+ZZxk77Z3ONu5yar7jSppo/wBcnkWKNywjDY5jjOM+1RdJv/B5iAGlYcqSOcqg6dD2qM8MgZcjxVzhOZW8LOT0B2I2rbiwKEnNvlkyZt0VFcJDMF6RCYAfszJzn1OPT226Ub8DyW7rcPLErO7hE5wCscQGSFz0YnGfhVFrekwiQCOUygAc7cgROfuEA7f5vUyymEYAXYChmypx2pmSeRVSNRsXUgAYA9BsPpT92m1Bmi6vgjJoxhuQ61yZY9rKAF4gj3NDsaEnFHusWOc0NvAEatcZpRpBsuuHtL6GiN4MCoGgXS4xVxI1YsqbfIskVrKRTMzmrNgKhzx1S0KLUUvw6eRKcZKtSCkRvDrhjpbGnFFQNiYqkBQabC08gqB3HljFSI6ptW1dYHiQ/jJyfQdBv8SPpQxfcdSc2IUAUd3GWPyHSm+E5DKTXJoeKzvi/TFjnPlAWUFlI2wRjmX37H507Ycczcw8RVdc+YKOVse29L4v1CO5SJoskozArkFgrAb+U77qKaEHFglOwPaPlPKSCAQR8aTKCTgdqcnt9ydx8c/0pcHKW3z7dt/XrWsBacPia3uI8Id/K2QejYH9K05Voe0rT0iwwLOcDDOc4HsvRaf1zUzFbyMDg4wD6Fts1iySU5UgWU/HPEQRGghPnbyuw/CO6j37e1Z/YpuQQDnGMkjGKfPnOfU4FRpTljg7dsZ+FaoQUY0hq4JtwyjcjB6bHIA6dx/PtWgcIXJkiHN1Q8vyAGP89qzQRk/i/Pf16Ud8AzNySKTsCpA645gc/wAKqyxpChdItRb7TIp0KSorqezDPzHoafeSlxvWO6fBAS//AFvZ8ykGXAOSvPkN7E4zj4Gp13w1CP8ApxquBgYHQelEfPSWer/jzfbY29vsz2+0MjtVNPYsK065iBqDJpintUWVoRmcxsyGiXSNZxsTU2/0H0FD1zprIdquhkjLhhTC+a/DrQtqbHO1N21yw2NSJRkVphjj4GSPaRelTRWmpAjrQPjBp0XZFDJg3BaDVL0HvTvPmg6G+NWdvqe1ZJ6doSgljc1KztXq9SAIsteRq9XqUA6Gp1Gr1eqEBrja48Nrd8BsM/lboc8vWh7WLFAzug5QcMF68uRkjPp8u9cr1bMX5SzwVi/x70/E4zgKBjBzgEktud+w3r1ep0uRCWig9ehByO30qPfQqrIwAHNgYAwBjvXq9QY4eaPJzRLntt9KY4piBtZc9lz9CK9Xqxtf9gvkAreBfCL9xkD2yBn+NRzbgDNer1a5BkIAwfXYH36Zo24GGVkPclR9Aa9XqpzflFCVqUpr1erCiCi1I5q5XqdkEuaSr16vUADoOaZurJGG4r1eow7GQMahYqp2quNer1dLCxhhhvSXWvV6tQw0aZaYiu16g+gM/9k="/>
          <p:cNvSpPr>
            <a:spLocks noChangeAspect="1" noChangeArrowheads="1"/>
          </p:cNvSpPr>
          <p:nvPr/>
        </p:nvSpPr>
        <p:spPr bwMode="auto">
          <a:xfrm>
            <a:off x="635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 name="Flowchart: Alternate Process 7"/>
          <p:cNvSpPr/>
          <p:nvPr/>
        </p:nvSpPr>
        <p:spPr>
          <a:xfrm>
            <a:off x="345108" y="1578633"/>
            <a:ext cx="1728192" cy="1533332"/>
          </a:xfrm>
          <a:prstGeom prst="flowChartAlternateProcess">
            <a:avLst/>
          </a:prstGeom>
          <a:solidFill>
            <a:srgbClr val="9411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lowchart: Alternate Process 9"/>
          <p:cNvSpPr/>
          <p:nvPr/>
        </p:nvSpPr>
        <p:spPr>
          <a:xfrm>
            <a:off x="3876319" y="1484153"/>
            <a:ext cx="2587935" cy="1307177"/>
          </a:xfrm>
          <a:prstGeom prst="flowChartAlternateProcess">
            <a:avLst/>
          </a:prstGeom>
          <a:solidFill>
            <a:srgbClr val="941100"/>
          </a:solidFill>
          <a:ln>
            <a:solidFill>
              <a:srgbClr val="941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p:cNvSpPr txBox="1"/>
          <p:nvPr/>
        </p:nvSpPr>
        <p:spPr>
          <a:xfrm>
            <a:off x="3876319" y="1531196"/>
            <a:ext cx="2557574" cy="1200329"/>
          </a:xfrm>
          <a:prstGeom prst="rect">
            <a:avLst/>
          </a:prstGeom>
          <a:solidFill>
            <a:srgbClr val="941100"/>
          </a:solidFill>
        </p:spPr>
        <p:txBody>
          <a:bodyPr wrap="square" rtlCol="0">
            <a:spAutoFit/>
          </a:bodyPr>
          <a:lstStyle/>
          <a:p>
            <a:pPr algn="ctr"/>
            <a:r>
              <a:rPr lang="en-GB" dirty="0">
                <a:solidFill>
                  <a:schemeClr val="bg1"/>
                </a:solidFill>
              </a:rPr>
              <a:t>Assessments are carried out to find out the specific needs of the child.</a:t>
            </a:r>
          </a:p>
        </p:txBody>
      </p:sp>
      <p:sp>
        <p:nvSpPr>
          <p:cNvPr id="13" name="Flowchart: Alternate Process 12"/>
          <p:cNvSpPr/>
          <p:nvPr/>
        </p:nvSpPr>
        <p:spPr>
          <a:xfrm>
            <a:off x="6804248" y="1596923"/>
            <a:ext cx="1944216" cy="1496751"/>
          </a:xfrm>
          <a:prstGeom prst="flowChartAlternateProcess">
            <a:avLst/>
          </a:prstGeom>
          <a:solidFill>
            <a:srgbClr val="941100"/>
          </a:solidFill>
          <a:ln>
            <a:solidFill>
              <a:srgbClr val="941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Possible involvement of outside agency</a:t>
            </a:r>
          </a:p>
        </p:txBody>
      </p:sp>
      <p:sp>
        <p:nvSpPr>
          <p:cNvPr id="9" name="TextBox 8"/>
          <p:cNvSpPr txBox="1"/>
          <p:nvPr/>
        </p:nvSpPr>
        <p:spPr>
          <a:xfrm>
            <a:off x="368772" y="1727810"/>
            <a:ext cx="1584176" cy="1323439"/>
          </a:xfrm>
          <a:prstGeom prst="rect">
            <a:avLst/>
          </a:prstGeom>
          <a:noFill/>
        </p:spPr>
        <p:txBody>
          <a:bodyPr wrap="square" rtlCol="0">
            <a:spAutoFit/>
          </a:bodyPr>
          <a:lstStyle/>
          <a:p>
            <a:pPr algn="ctr"/>
            <a:r>
              <a:rPr lang="en-GB" sz="1600" dirty="0">
                <a:solidFill>
                  <a:schemeClr val="bg1"/>
                </a:solidFill>
              </a:rPr>
              <a:t>Parents or teachers raise a concern about the progress of a child.</a:t>
            </a:r>
          </a:p>
        </p:txBody>
      </p:sp>
      <p:sp>
        <p:nvSpPr>
          <p:cNvPr id="14" name="Flowchart: Alternate Process 13"/>
          <p:cNvSpPr/>
          <p:nvPr/>
        </p:nvSpPr>
        <p:spPr>
          <a:xfrm>
            <a:off x="1980779" y="2794720"/>
            <a:ext cx="1944216" cy="1657604"/>
          </a:xfrm>
          <a:prstGeom prst="flowChartAlternateProcess">
            <a:avLst/>
          </a:prstGeom>
          <a:solidFill>
            <a:srgbClr val="9411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p:cNvSpPr txBox="1"/>
          <p:nvPr/>
        </p:nvSpPr>
        <p:spPr>
          <a:xfrm>
            <a:off x="2225043" y="2982838"/>
            <a:ext cx="1455688" cy="1323439"/>
          </a:xfrm>
          <a:prstGeom prst="rect">
            <a:avLst/>
          </a:prstGeom>
          <a:noFill/>
        </p:spPr>
        <p:txBody>
          <a:bodyPr wrap="square" rtlCol="0">
            <a:spAutoFit/>
          </a:bodyPr>
          <a:lstStyle/>
          <a:p>
            <a:pPr algn="ctr"/>
            <a:r>
              <a:rPr lang="en-GB" sz="1600" dirty="0">
                <a:solidFill>
                  <a:schemeClr val="bg1"/>
                </a:solidFill>
              </a:rPr>
              <a:t>Outcomes are assessed and reviewed with parents/carers and the child. </a:t>
            </a:r>
          </a:p>
        </p:txBody>
      </p:sp>
      <p:sp>
        <p:nvSpPr>
          <p:cNvPr id="16" name="TextBox 15"/>
          <p:cNvSpPr txBox="1"/>
          <p:nvPr/>
        </p:nvSpPr>
        <p:spPr>
          <a:xfrm>
            <a:off x="4673451" y="3323321"/>
            <a:ext cx="1584176" cy="1323439"/>
          </a:xfrm>
          <a:prstGeom prst="rect">
            <a:avLst/>
          </a:prstGeom>
          <a:noFill/>
        </p:spPr>
        <p:txBody>
          <a:bodyPr wrap="square" rtlCol="0">
            <a:spAutoFit/>
          </a:bodyPr>
          <a:lstStyle/>
          <a:p>
            <a:pPr algn="ctr"/>
            <a:r>
              <a:rPr lang="en-GB" sz="1600" dirty="0">
                <a:solidFill>
                  <a:schemeClr val="bg1"/>
                </a:solidFill>
              </a:rPr>
              <a:t>Parents or teachers raise a concern about the progress of a child</a:t>
            </a:r>
          </a:p>
        </p:txBody>
      </p:sp>
      <p:sp>
        <p:nvSpPr>
          <p:cNvPr id="17" name="TextBox 16"/>
          <p:cNvSpPr txBox="1"/>
          <p:nvPr/>
        </p:nvSpPr>
        <p:spPr>
          <a:xfrm>
            <a:off x="4483957" y="3771523"/>
            <a:ext cx="1600212" cy="1477328"/>
          </a:xfrm>
          <a:prstGeom prst="rect">
            <a:avLst/>
          </a:prstGeom>
          <a:noFill/>
        </p:spPr>
        <p:txBody>
          <a:bodyPr wrap="square" rtlCol="0">
            <a:spAutoFit/>
          </a:bodyPr>
          <a:lstStyle/>
          <a:p>
            <a:pPr algn="ctr"/>
            <a:r>
              <a:rPr lang="en-GB" dirty="0">
                <a:solidFill>
                  <a:schemeClr val="bg1"/>
                </a:solidFill>
              </a:rPr>
              <a:t>Assessments are carried out to find out the specific needs of the child</a:t>
            </a:r>
          </a:p>
        </p:txBody>
      </p:sp>
      <p:sp>
        <p:nvSpPr>
          <p:cNvPr id="20" name="Flowchart: Alternate Process 19"/>
          <p:cNvSpPr/>
          <p:nvPr/>
        </p:nvSpPr>
        <p:spPr>
          <a:xfrm>
            <a:off x="4273736" y="3208606"/>
            <a:ext cx="1944216" cy="2354520"/>
          </a:xfrm>
          <a:prstGeom prst="flowChartAlternateProcess">
            <a:avLst/>
          </a:prstGeom>
          <a:solidFill>
            <a:srgbClr val="9411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p:nvSpPr>
        <p:spPr>
          <a:xfrm>
            <a:off x="4273736" y="3384916"/>
            <a:ext cx="1941340" cy="1569660"/>
          </a:xfrm>
          <a:prstGeom prst="rect">
            <a:avLst/>
          </a:prstGeom>
          <a:noFill/>
        </p:spPr>
        <p:txBody>
          <a:bodyPr wrap="square" rtlCol="0">
            <a:spAutoFit/>
          </a:bodyPr>
          <a:lstStyle/>
          <a:p>
            <a:pPr algn="ctr"/>
            <a:r>
              <a:rPr lang="en-GB" sz="1600" dirty="0">
                <a:solidFill>
                  <a:schemeClr val="bg1"/>
                </a:solidFill>
              </a:rPr>
              <a:t>Learning Plan takes place. Appropriate support/</a:t>
            </a:r>
          </a:p>
          <a:p>
            <a:pPr algn="ctr"/>
            <a:r>
              <a:rPr lang="en-GB" sz="1600" dirty="0">
                <a:solidFill>
                  <a:schemeClr val="bg1"/>
                </a:solidFill>
              </a:rPr>
              <a:t>interventions are included and progress recorded.   </a:t>
            </a:r>
          </a:p>
        </p:txBody>
      </p:sp>
      <p:sp>
        <p:nvSpPr>
          <p:cNvPr id="22" name="Flowchart: Alternate Process 21"/>
          <p:cNvSpPr/>
          <p:nvPr/>
        </p:nvSpPr>
        <p:spPr>
          <a:xfrm>
            <a:off x="6745777" y="3661838"/>
            <a:ext cx="2092027" cy="2777276"/>
          </a:xfrm>
          <a:prstGeom prst="flowChartAlternateProcess">
            <a:avLst/>
          </a:prstGeom>
          <a:solidFill>
            <a:srgbClr val="9411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p:cNvSpPr txBox="1"/>
          <p:nvPr/>
        </p:nvSpPr>
        <p:spPr>
          <a:xfrm>
            <a:off x="6879287" y="3771523"/>
            <a:ext cx="1910109" cy="2585323"/>
          </a:xfrm>
          <a:prstGeom prst="rect">
            <a:avLst/>
          </a:prstGeom>
          <a:noFill/>
        </p:spPr>
        <p:txBody>
          <a:bodyPr wrap="square" rtlCol="0">
            <a:spAutoFit/>
          </a:bodyPr>
          <a:lstStyle/>
          <a:p>
            <a:r>
              <a:rPr lang="en-GB" dirty="0">
                <a:solidFill>
                  <a:schemeClr val="bg1"/>
                </a:solidFill>
              </a:rPr>
              <a:t>Targets to address the needs are written with parents and pupils. Resources and teaching approaches are identified. LP is implemented.</a:t>
            </a:r>
          </a:p>
        </p:txBody>
      </p:sp>
      <p:sp>
        <p:nvSpPr>
          <p:cNvPr id="24" name="Flowchart: Alternate Process 23"/>
          <p:cNvSpPr/>
          <p:nvPr/>
        </p:nvSpPr>
        <p:spPr>
          <a:xfrm>
            <a:off x="438250" y="4475488"/>
            <a:ext cx="1728192" cy="1533332"/>
          </a:xfrm>
          <a:prstGeom prst="flowChartAlternateProcess">
            <a:avLst/>
          </a:prstGeom>
          <a:solidFill>
            <a:srgbClr val="9411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Concerns are addressed.</a:t>
            </a:r>
          </a:p>
          <a:p>
            <a:pPr algn="ctr"/>
            <a:r>
              <a:rPr lang="en-GB" dirty="0"/>
              <a:t>Continued progress to be monitored</a:t>
            </a:r>
          </a:p>
        </p:txBody>
      </p:sp>
      <p:sp>
        <p:nvSpPr>
          <p:cNvPr id="25" name="Right Arrow 24"/>
          <p:cNvSpPr/>
          <p:nvPr/>
        </p:nvSpPr>
        <p:spPr>
          <a:xfrm>
            <a:off x="2166442" y="2042878"/>
            <a:ext cx="1758553" cy="531318"/>
          </a:xfrm>
          <a:prstGeom prst="rightArrow">
            <a:avLst/>
          </a:prstGeom>
          <a:solidFill>
            <a:srgbClr val="FFFF00"/>
          </a:solidFill>
          <a:ln>
            <a:solidFill>
              <a:srgbClr val="941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Down Arrow 25"/>
          <p:cNvSpPr/>
          <p:nvPr/>
        </p:nvSpPr>
        <p:spPr>
          <a:xfrm rot="2940959">
            <a:off x="1341189" y="3723817"/>
            <a:ext cx="533350" cy="709289"/>
          </a:xfrm>
          <a:prstGeom prst="downArrow">
            <a:avLst/>
          </a:prstGeom>
          <a:solidFill>
            <a:srgbClr val="FFFF00"/>
          </a:solidFill>
          <a:ln>
            <a:solidFill>
              <a:srgbClr val="941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Down Arrow 27"/>
          <p:cNvSpPr/>
          <p:nvPr/>
        </p:nvSpPr>
        <p:spPr>
          <a:xfrm>
            <a:off x="7579022" y="3007391"/>
            <a:ext cx="533350" cy="709289"/>
          </a:xfrm>
          <a:prstGeom prst="downArrow">
            <a:avLst/>
          </a:prstGeom>
          <a:solidFill>
            <a:srgbClr val="FFFF00"/>
          </a:solidFill>
          <a:ln>
            <a:solidFill>
              <a:srgbClr val="941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Down Arrow 32"/>
          <p:cNvSpPr/>
          <p:nvPr/>
        </p:nvSpPr>
        <p:spPr>
          <a:xfrm rot="7690183">
            <a:off x="3482557" y="4359180"/>
            <a:ext cx="533350" cy="1156423"/>
          </a:xfrm>
          <a:prstGeom prst="downArrow">
            <a:avLst/>
          </a:prstGeom>
          <a:solidFill>
            <a:srgbClr val="FFFF00"/>
          </a:solidFill>
          <a:ln>
            <a:solidFill>
              <a:srgbClr val="941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Down Arrow 33"/>
          <p:cNvSpPr/>
          <p:nvPr/>
        </p:nvSpPr>
        <p:spPr>
          <a:xfrm rot="7690183">
            <a:off x="6009174" y="5411203"/>
            <a:ext cx="533350" cy="662936"/>
          </a:xfrm>
          <a:prstGeom prst="downArrow">
            <a:avLst/>
          </a:prstGeom>
          <a:solidFill>
            <a:srgbClr val="FFFF00"/>
          </a:solidFill>
          <a:ln>
            <a:solidFill>
              <a:srgbClr val="941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Down Arrow 34"/>
          <p:cNvSpPr/>
          <p:nvPr/>
        </p:nvSpPr>
        <p:spPr>
          <a:xfrm rot="10800000">
            <a:off x="5000627" y="2827708"/>
            <a:ext cx="464911" cy="386978"/>
          </a:xfrm>
          <a:prstGeom prst="downArrow">
            <a:avLst/>
          </a:prstGeom>
          <a:solidFill>
            <a:schemeClr val="bg1"/>
          </a:solidFill>
          <a:ln>
            <a:solidFill>
              <a:srgbClr val="941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Down Arrow 35"/>
          <p:cNvSpPr/>
          <p:nvPr/>
        </p:nvSpPr>
        <p:spPr>
          <a:xfrm rot="16200000">
            <a:off x="6184571" y="3926287"/>
            <a:ext cx="461912" cy="400901"/>
          </a:xfrm>
          <a:prstGeom prst="downArrow">
            <a:avLst/>
          </a:prstGeom>
          <a:solidFill>
            <a:schemeClr val="bg1"/>
          </a:solidFill>
          <a:ln>
            <a:solidFill>
              <a:srgbClr val="941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Down Arrow 36"/>
          <p:cNvSpPr/>
          <p:nvPr/>
        </p:nvSpPr>
        <p:spPr>
          <a:xfrm rot="5400000">
            <a:off x="3882947" y="3965087"/>
            <a:ext cx="438720" cy="346499"/>
          </a:xfrm>
          <a:prstGeom prst="downArrow">
            <a:avLst/>
          </a:prstGeom>
          <a:solidFill>
            <a:schemeClr val="bg1"/>
          </a:solidFill>
          <a:ln>
            <a:solidFill>
              <a:srgbClr val="941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Down Arrow 28"/>
          <p:cNvSpPr/>
          <p:nvPr/>
        </p:nvSpPr>
        <p:spPr>
          <a:xfrm rot="16200000">
            <a:off x="6389844" y="1948227"/>
            <a:ext cx="414272" cy="439912"/>
          </a:xfrm>
          <a:prstGeom prst="downArrow">
            <a:avLst/>
          </a:prstGeom>
          <a:solidFill>
            <a:srgbClr val="FFFF00"/>
          </a:solidFill>
          <a:ln>
            <a:solidFill>
              <a:srgbClr val="941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99911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548680"/>
            <a:ext cx="7592888" cy="4680520"/>
          </a:xfrm>
        </p:spPr>
        <p:txBody>
          <a:bodyPr>
            <a:noAutofit/>
          </a:bodyPr>
          <a:lstStyle/>
          <a:p>
            <a:r>
              <a:rPr lang="en-GB" sz="3600" b="1" dirty="0">
                <a:solidFill>
                  <a:srgbClr val="941100"/>
                </a:solidFill>
              </a:rPr>
              <a:t>A partnership approach</a:t>
            </a:r>
          </a:p>
          <a:p>
            <a:r>
              <a:rPr lang="en-GB" sz="1800" i="1" dirty="0"/>
              <a:t>Here are some comments made by our children about the support they have received.</a:t>
            </a:r>
          </a:p>
          <a:p>
            <a:endParaRPr lang="en-GB" sz="1800" i="1" dirty="0"/>
          </a:p>
          <a:p>
            <a:endParaRPr lang="en-GB" sz="1800" i="1" dirty="0"/>
          </a:p>
        </p:txBody>
      </p:sp>
      <p:sp>
        <p:nvSpPr>
          <p:cNvPr id="2" name="AutoShape 2" descr="data:image/jpeg;base64,/9j/4AAQSkZJRgABAQAAAQABAAD/2wCEAAkGBxISEhQUEhQUFBQVFRQUFRUUFxQVFBQVFBUWFhQWGBQYHCggGBonHRUUITEkJSkrLi4uFx8zODMsNygtLisBCgoKDg0OGhAQGiwkHyQsLCwsLCwsLDUsLSwsLCwsLC8sLCwsLCwsLCwsLCwsLCwsLCwsLCwsLCwsLCwsLCwsLP/AABEIAMUA/wMBIgACEQEDEQH/xAAcAAABBQEBAQAAAAAAAAAAAAAGAgMEBQcBAAj/xABAEAACAQMCBAQDBAkDAwQDAAABAgMABBEFIQYSMUETIlFhcYGRIzJCoQcUFVKxwdHh8GJygjOy8UNTkqIWF1T/xAAaAQACAwEBAAAAAAAAAAAAAAABAgADBAUG/8QALxEAAgIBBAECBAUEAwAAAAAAAAECEQMEEiExQSJRE4GR8AUyYXGxocHR8RQjQv/aAAwDAQACEQMRAD8Aoo0p16XzCuuRisFiEMtvUmA1Ek61It2qMJYxtTvi1FB2piSaqqsFFgZKWpqtjmqYktJJEaHXavJJUWaSuQk0KJRKlNMKd6dZDio2DmihT14+1c02fJxXZY8iu2VtynNBitEm80ZpBkCoEFm0bYIrTeF40dcHFQeLdGC+ZRQXRNoMwJtSJ1r0T460iSYGgrQHwNctSbcYpqOn1WmsYfY7VXypvVgq0xLHRjIKYm3SpJFRDKEGWIAHUk4H1quk4rt+YJGWmc9FhUuSfY9PzqxJvoNNj+orQxeNvVjxFq9xAB4tlPHzdDL5M/DY5ofW9aVDIFXY+ZQ4LgevKQCR7iteOEl2hlFnmam81b6joLpbx3UbxzwPhTJESfDk7xyKQCrf56VSE1aAmwW/NVnZ6MSardPucGjDSbtTisGozSgVTk0S7HT/AAxmpY1YJtmvXd0Cu1CN/wAxassWsnLFTTEyS1wXFLnjqG1b0rNKHmfNS7UVXxtVrZUJ9CkwRbVCuI6uUG1QrpaoT5IiujFWNnblqjRqM1a2U4SjIZsn2/D5IzXZ9MEdWVrryYxtVbrF9zdKWhHIXaQqaau7VQapI78r3pi51Uk0dom4umtx2poxkVWW+pVcWt2rDelaCpJkjSdWMTUZJOLhd6z+7iHUVbaFqhj61EqDdD2u6YIwTQZNN5sUX8R6r4i7UHQRFn3qWI+WXFguRU4R0m2CquSQABkk7AD1Jod1ri8AMLZefl6yEHkUdMgd/jsKEYOTpFkYN9BJc3McS80jKijuxx/5oSv+LTLIIbOMySOQqltgSdhhcj8yKCNU1WWZssxc9Mt/ADoKasbWSRsJ9498779N/StkNMo8yLo4kaFrfDsEMXPqV8r3BBIt4WD+GT0HKud/fAHx60CSwtGVcAoDuhz5iMDfbcZzWk8N/ovhZF/WXfnbfCnAX1GfXep2rfo3s0B5RJ83b/OlU5PxLT4ntf8ARGvHpZvgFNP1m+1fkspbiLkXLK0wUbgd3Az0z9apNa0yXT52TnQuNuaI5Ug1da9wcIkLRE5HUE5AO56n2FVtnwvcS2cl5zr4cZwy7Fhg4OR27VtwZ4Zo7oMqzYZYnUjlpAVEOLgrDcsqzAlginmAJkUbNy/eHpjtS9a01reeWFiGMbleYdGA6MPiMH51VxadM0LSDPhIcE4PLk4Hw71cw2Ez2y3DDKcywls+bm5OZCR1wVGx9qeRRJFVkirGxvitNC3zSjaGqMkVJUypxsJLLUObqasfBUjNB9uWU1cQ3xxXLy6aSfpM8sbXQ3PNVfLJUm4hNRv1cmujGjUcjerSylqHFZn0qVHbMKEmiF1FPtUW6mpESNSZLZjVPFjJDKzb1Id8imBZtUyC1NNwBlUbhlNPrqRPWrNtK5u1MPohHaqZzSM8uCBJLmozKatG04jtTZt8VW86K3IrxkU7DcMDUgw5rn6pS/EFslxXRNTIZKiW0FOupWlWb1URT5CWw0wSiqfXo1t3VAC0jfdjX7x9z+6vudqgDjBo1KwFQRnmlfdEAG5A/Efc7ZPc7UMatxUMOltzPJJvLcucux+nsO+BjbOARvx4b5ZvxY7Vsk8RauE8k7hz18GI+QDfBZurbjvjOc4HeXwJokWqyMs8y20EQDeGpVXlJOMlzt+W2RigFbYsdsuxO+Mk5+NPvp8i7lSO/rv8BWuLhHg1fCk1wgv/AEj6RYW0iJYusnVmKNzgegLZOT8/WhLT79oW51I5u22d980ScDabpk3P+0bmWFhjwwoKoevMWIU9NvSq3ivToLafFnMs8eQQwIYD05v7075RXF7XRcafxXqsuPCV3G2MRZA69CMAir1Nb1wjL26kEHPOqrjqD1bY0W8PcV2b20f20Ub8o5lJVdwNxjPXrUoXMEpyHRwQfusCDnY9DtjevNanVVJp4V81/o6mKF9yZnesatqDQsstugQqMlCPh3PfNC9jr0sdvJbb+DI3Mw3zkeuOo2o6/SBeRxwFEIJYAbHHr6Z9t6quIP1eHTLK0h5XuZiJpmAGV5/uoSf9w/8Aj711/wAMluxXtUf2MuupTSuwS/aZWDwgcKW5u+e9Xf7Ymupj4hGBDCnKg5U+yUKu3rua9PoKSNIisI47S38WeRsEFxsFUKTkliF+prvASs36yeVTziNSSuWXDFzyt27A+1bcjqLZhdUS47epHgCp8lkR2ps2zelY96KyEtsKc/VqlR2zelPm3NK5gZcTaDntXI+Hvajr9WFKFsKouQtgXa6QjFgpVih5WAIJU4BwwHQ4IO/rUo6CPSrjVeHxIwlibwbhRhZVGQwH4JU/9SP2O46gg17TdT5m8G4TwbjH3c5jlA6tDJ+Me33h3HQmO2uA2VCaIPSnhoY9KvdQsS64Rijg8yMOzDpkfiXsR6H51zTbnxAQ68kibSJ1wexB/Ep6g/zBASmSyj/Yg9KUujj0okMdeEdTkFlJFpgHapH7MB7VaiOlhalWQH5tDU9qqrzh09hRty13kFL8NCOKMwuNFZe1Q2Tl6itWmslYdKCuMYIraMySMFHQD8TH91R3NJLE30I8fsDrTogLMQqjqTQZxJxTzkogKp9Gf4+g9vr6VU67rjTHqQvZew/r8fpUXSrEyuObpucn2z/StuDSRxr4mTs06fS3Je4qG3luP9o/+P8Am5q+tNDRFy/mG/qF26/Ht19RU61gYIFQAYH3jvn3x3p06PzffLt7HZfoP50mXUuTq6R6LBpYwV1b/Ui/tOGMcsa59kBJ29x06UgXc8vlWHY9OfH5Ad/er2109AoAULjr0Hx271GutWgizzNk+g8xOPUVRHJb9MbZqkqXqlSB+50W4fPMV/2jf6Ab1VnTgr8ruqgbk4zkew/vRGddLH7OJyexwQPWh2+SV5OZo2BPQAZz/m9b8E8jdSpfQ5uohiq42/qarH+jKzVAzPLIcBieblyDv0A261VcTcHWVvbyyoj5QDGXffIAJ37bn+9PWHE+pJGFeyaRAAM4Ktjbfvk0P8X8UC5QJ4LROp5jzk/Lt7fnXOxY9Y8yudxvmn/YaTxRg+OfHAi94OeCxS8nlCeKfsoBu++4JJ7cu/0zVC9pIqLITgH7mc8xHr8KvOJ+KTf/AKqr5VYI1QjPlyMBiBnuABn27Uq11uMNcSBG5wgitiQGWFTlWblOcvy7D0zmu8cm35B1dlIO7Meh337dx/hrc+GeDEtIAgJdmw7se7lRkD/SMYGaFeBf0cy+Ms94oWNeWSNCctIxGVLL+EDY4O+e1a6awarLfpRVOXgHn0YelN/sMelEZrlYyuweXRB6VyTRR6URVw4oMDY4KVTfNSgassh2mLu1SVeWRQy7HB7EdCD1BHYjcU8aTmoQgqZIdm5pY+zdZUH+oD/qD3Hm9QetOtGknLIjDI+6677dwfVfb+dSc1FltBksh5HPUj7rf716N8evvQsg/DLnYjDDqP5j1FO1WvcbhZB4b5wrDdGPs3qf3T+fWn4LjJ5W2YduxHqPb+FCyEvNcLU3mvZqbiDnNSwaYFVnE/EUNhA00p9kQfekfso/r2FGLbdEQrijiaCwh8SU5JyEjH3pGA6D0Hqegr544s4jnvpjJKeY9I0XPIi9cKPT8zio/EnEM17M00xyTsqDPKqjooH7o/M1L0HT+X7RvvHcd8D4fCtqisMd0uzbptO8kqXzZM4XSCJJTdW7SyMjiNtiFJXC7Hpv3Hb4UrQ7UqDzg5OxPoQMj5Vb2ynt0PUYzn61LWA/wOMb+2w+NY8usc1tO5h0sMT3CYYsb98bZGx3/wDNLvtWjjXzuAcAle5X05e9R76/ZRhAitj70pAA9CFG5/Khy5gjkfxJ7tSRj7qM3yHbahh0ksnM+ELn1kYcR5ZaQvcXrfZkwReufOwOxx0qzs+HoYgfIxbpzMMkn39KGpNWhTZbmZsdMKigdP7/AErlvqEz/dNw3pyqzDHc7DftV89JkqotJffZRHWY7tpthdHCBvsMHbHX/OlVfFIbwVlQ8pVlJxnZs9/qKqZJpAPNJPGfR4mx065xVfdXDMCPHDqe2++PUY2oYtDOMlK0Nk10JRcaZtek3xlsEmJy3h5Yrvkhd8Y6H296CdHs4f1S91CfMjqTDCDy/ZuWABZT8V+QNCWicRXFoGWJsxvsVPmB2x33FNWert4c0R3SUhiNwAwOx/lVmj0fwJzfv0YtRm+LFJE1dF+zUYDXE0ipHGpDNhsYJ5dsEkD/AA0/w9oEjagloGUmKbMjIcqPCbMhDY3G2B8qrrPV3iNu0fLzQuzDIBGWOxI6H51s36MNPgFnHcKoM0wcySEYb75wmfQYHzzWnPkUIWY5toNCaQa4WpJauXZmO14muZpLGlbARrq7C1XtrIrupwk9KG7iyfNUyk7K5SaDstSlakAUoCrrHHM1yuA100bCczXqSTXQaWyCZEDAggEHYg7gj3FQZ7RlGUyyjcLnzL7ox/7Tsem3SrDNc5qlkGbO4Drn+o/I7jp0PQgjtUjFAGs8d28M3kLLJHNJHPEwxzqisAykZ8xITlPT97HYig4utDEsjyrGGTxOV2XmC5K7hSd8qRjrVjxzS3VwFplzdXCRI0kjBURSzMegVRkmvm7jfieTULkyElYkysafuJ7/AOpu/wAh2o//AEncXRzxi3t5FaLlE0zqdm7xRD3JwSPh71m3DnD8t9MIY/L+KVz0QH+foPXNa9PjUIvJPgtxQbfHY5oNtzK2B538ue0cf4sH95vu/wDmj7TuGpGUZAjUDdn229h1+tFGj6Fa2i8sS8zKAGcjLfL0+VZ9+kHi15XNrbkhc8rlc5Zjt4dZnklqp1HpHYhJaaHHYvV+I7a38kP2zrtzE4Tt0X+9VUUl/eZ5R4aHvjkGPXHU7fzq64Z4LSNFln80hwQp3VN849zmie7kiiXmYhFHckCmefHi9OJW/cXbkyc5H8gUseDY8fbzMzeg8q529N+3rSb/AIPh5o0iGWYnvkMFBOPNsW9silX3GEZbkt43mb2Bwflgn8qhNpmo3DK55YQM43PMgIIzgZ3wTT4p5VNSyul7CzjBxcYK2CQjME4Dj7j77b+U75H8q23T9ZtpIl8IIFwAPDICjHbl7Vnw4Cc7tPl+ueXI3+JyaG9V0yW1k5XyVyPMoAB/ocVbkWPU8Rl0VweTBy12bDcMjZBwc+4/p0oE1uwS0njnCBoScSrhWXB67dBV1p3B1u0SSB5jzKG5hIR1A9KRfcMxleXxZ8ehfmHwwwNZMMseCd739DRkUskacQU1vS44pyEyYpVV4GOAQTjCk5xjqPpVtfQ2q2Craown5yLxX8zxkYC8uB/0yc7/AC67VE1Xh9o4SUlZ1TLeG4yBtvy46GqUyzpGk+SA/MgZTk4GxVvbA6H0rrwywyK4s5s4Si6ZO1PSuQs0YLRwBFlfbAkkDBQTnuQd/atw4EtDBp9sjAgiPmIPUFyX39PvVk3BGu4uoY7nBiNyJXUqMGXwnjjZv9ILA46d63Bpawa6XSKcsnwhbS0gzU0xpiQ1z7KLJZua5+s1WO5risaFgsszIDTTRqajoTToqdkLFWrpakikOacI4JKVz1GzXuapZCRzUoVGV6eDUEQWTTTtXS1NsajAzE/0t6K8dybhFPLIAzEDow2JP5UPpz3t3DBHGkDssNvy4xhkUKzvn8R3J+FbhxJoAu1T7Ro3TmwwAYFXADKynqDgdx0rGv0h6XJaXvOGJ51VlfoSVUKx26HYH/lXU0uZSioPtF+OZXa5pr288tszpIIWO8ZBSQ9m/r6YxWl/ozjjgs1bGZJSZHYjrn7v5fxrNtSsDEqLLgc6q6yhThlYZCE52wc/QVoFhxBZraxYkwyRqrKOoKjB2+VJroylBRivJu09JuRB1jixrJrqNlLGQ89u3bDDlbPwxQzwSsCs91cuAFYhQT95yMs2OpO/aq7iG8e7uz4YL5KxxqN8+gHx3oz0z9HaRxhpyzyHGUXyovtnqcfH5VHGGHFUuG+6BFynPjmiNrPHqYxCjMd922GO3l6/woetZluG8S8uMKDtGp3+Q7Dt/OtJtuHYEXAWJR8Fz9OtRLzhC3mUkALIDs6ALjHT4/Ss2PUYY8JNfr5NTx5Hy3f6FRYa9bRIFtreV1HQpGST78x608/EU5+7Zze2cL9anx2d6gxyRTBduZW8JtvVTt+dR5NZkTaS1nXfqAsg6+q0tRk+Ffz/ANFltLuvkQ/23eZ2sjv6uP6VQa/e3civ4lvyqeUnys3KUzhlYdDvRL/+VQZwxZD6MhH8qdTiG2Yf9SPBGME4yPhVmOUsbtY/5K5pTVOX8Axwhxk1qpjlDSId1wfMvthuo/hRQOKLObdZeQ9xICuPmRj86A78QmeIw45WcBtzgHxMb9sEb7VqN5pkDKA0UZA3wUA7VZq8eJNOS79ivDknTSfRVpIsgPIyupB6EEdPbpQosebCeIgB4LjmCg+YI+Acg9RvsfaiOfRLUnaED/YWQ/kaGde0xYAZY5H3ypVtyQ3UFh1HxqaLJihJxi3z7g1EZSSbXQvT9OE2eVsMLOSVQRgyPbjLouOrcqscf6a3fC4Qo3OjIjq226uoYHbboa+d7a6mg8NlLREHxom6YJ2yD3Bxj3xR/wDos4jYubaRvJys0AP4OU5eMH93ckCtGrhuhfsc/JG0acopEi0sSCvEVx+jKRjFXRFTrsBVNqWrBehoxi5MhPmuFWq6fW1HehXUtZJ6GqKW6djWqOn45CbWr1xzTCtXS1ZyWKzXGrgNKzQIIBp1XpBpHPUIP89cJpsGvc9CwFPw7xXb3jMkZKyLk8j4DMucc64JDL8OlVv6S+Gzd2/Mi80sWSAOpU7kD6fxpnRNBhuLKIbxywSTrFNH5ZYmSeRdj6bbg7GnLrV9Ss0bxoUu0UZE0R5GwOpkix/21fVTuHa9x13wZWdTuZ7IwmLnijcFZACWiKg+Xbsc9+lRrAwSW/hqjG7MnKoH3WRunY75x6daLNO4ps4LqUxg+BcrzPGVKmKUghhjuDnIIoG06ZhcK8QKv4oaMD15sqK68XaTZqXJLsoJYblFR1ikUnlZxy+cjBUnB3OSN6NpNeu4sfrVuXH76eYf2pmGy/a15dJMngStEnh53CzIOmcDYjHyIpjh7U721mazuIzKU28Nj9oAOpjYnzrjJx9KzZ9s7jw2vBpxceastdO4lspB98Rk/vqF/wDsNqIrOCNxzK/MDvlTkflVDNolhf5KDllA8yjMco/3J3ob1Xgi5gBa2ZpAOqglJB8gQG/jXNeHFN0pOL9mbN04q3G1+hpS6buRzNg+hHw9N6UNPIBHMT6ZAP51j+kPfTN4cdyyv05HdlJxsQMjr+dL1AanbkLNLcRqSMuGZkA9cjb5HFB/h8t1fEVk/wCRGr2s1OfSy3Uqfio/nVTd8HxSdY4snbIXkO/fK0O6Ro89yvNHqTk+g5+YeuV5sj/xUy64Y1LBCXpfthiR/Wl2vHLb8an+zQ79Stw/j/ID6pozLdm3j5XJYKu+ev8Aqo6h0bVrdVAZJlAHlfORjqA3f4k0Dyi4sbpWlXEiMrebcNg+o659a1nS+Lbe8Ucj8kn/ALbHDfLs3yrbrM2WEIuCUo1yzNgxwlJpun7AzPqbJj9ZhkgPrjmQ/wDNenzqq4wuFeGPldZFZx5gQeX+f1rQZc5IJ29D3rNONo4vHWOBPtCRzBRgMSfLsO+/Ws2iyQy5V6affHRdqMbxwbuy041jhe+gjiwIkt4gTvg4UuxA3236Uvg/hqUR/tA4WJGJj33kZm8LYenU/wDE0LXQnt2j8YcrKuFBYMQpyMHHQdRvRHo/E8z2aWbcvhRMWXA8xyzMAT6Au31rtZPys5EuIh3p+t5OCaKILgFc1kNrdkNRlpWokrXLyYU3wZCy1rUeUHFA+pX5YnernWnJoZMZZsVfCCggjaKXNEGmaMWHSpOh6PnBIowtrUKMVlzZ/CFbJKUsiuoKe5aroJGzXOelyCmDSMAqSWo4l3p4pmki3oMI+jbUiRqWq13kqUQoeG5OU3Mf7lzIflMFnz9ZD9KuZ/MjKfxKy/UYqktZY1ubmQkrl0i3PlfwUHMQPUFyp/2VZaZfLNzcoI5TjfvTzT7I0R9DtIprKASxo4MKKwZVOcKFP8KzP9IegfqV3FPbqFjYhwAPKskZyV26Ajf60QXWrzREQRPyrE78zL1I8QkL74BxR5obmWBHfBJ5t8DsxA/IVdGUsUt66HjKnaMU0y8liuop2ZueVmMhIIAZ8lRv7KKN+OYf12FLmLy3dv51ZNmYDBI+PcfD3q3/AElaeslqucLieAFsbqrv4ZPyD5oN4T1vnBRj50PKwPfBxzVMmSUmsy8dm3Bk3Lawl0EWutWwlz4F/EAryxYV+cDAcgfeVsD55Hak/tGW2kWHUMKzHliuFBEM2Ogb/wBt/jtQhqaTafdC8tsCMkc6LsMH7wYZ6E7+xrUrW+t9RtQWCyQyggqw+6w6gjqCD3pc6i0pdxf1TOhhk+l3/IKcQ8LQ3HmH2U4xiRdt+ozjZvj196rdL4glgcWupKN9kmbBVwO7HoR7/WrC+il0w4bmnsCfK/3prbrt/qQbVK1CzhuYsEiSJxlXUrnfuD2Iqndtio5PVDw/K+/YvSt3Dh+V7/fuVN7wbHkTWUphfcjlPMhB329AfbaoS8WXNowS9iLekiY83v6E/Q+1NRz3OlMFkPjWhOxA8yZ/7T7dD2xRbBLBdR5UpJGw7gH5EHofamyXFL4i3w8Pz9f8gik/yemXt9/2APiLWItQurZIlz5grFhuQxBIPfsaNda4RsXG0fIwxh4zykEdz2Pas+444e/VJFkiz4THb1jbrgH0/hRDoPGIlRYrvMbgDkkIIVwNstnp8elW5YTeKE9M3S8eSvHKO+Ucq5/oPGG+tQQD+twj12mQLv8A8u9UnDWsxJqyTlcg5AWQcoEmMDPpvn50ateNDGxG6kdR3A3yO1Z4ujXF94l4OSK3U4aUlcZXYZXOSem9P+Gyc5OUoq/df3RXrkoxSv5EZpjJJcXE+TIr7KdxzuxAB7gD09qubnhqSwKxzFfEeNJCqnPIGGyt6NsaEGuCBIFOQ2Azb4blOQcnoaO31OW/fx5cF3Cg4GAOQBcAfKujndROVlfpIdnASaJrN+QVIstKCpzGqq9l8+BXPTcmZidePzjau6RpeWyRVjo1hzqCav7a0CVM2RpUFjlpbhBTzNTbtTfPWGhCQstPCWoKGngasUiWLkemeautTTGg2QkxyU74gqv5q6slCyWTi9JluVRWZjhVBZj6BRkmmVagv9It4V8NVY4IIkVTvysV6j0IDfSnxrdJIK5ZAuLvKQMQeb7SV9wTzXEjSkfIsB/xq10TUTBIw6q5zj3GQMfSg7VJwW9hjB9upqZc35wN8dRtnPt8u9a3GxmKuwRzltmZySPfJJA+ZrUeDpA1pEf93152zWZeL4mC2eblwc9/T54rRuFRyWsY9mI+BYmqMzqIBzjWBJLOdTvyJ4vKDgkxedfzWs91bQEs76NS+IbxhySgbwSjIQZOzKecA9NvhVrqWqrNJI52UqYQMjBALAsT1zg/n7VZatpy6jp6b4kCBkYYJWRBhl+oINPBvFTl0+/mWRlt5Ke6ikhke2uFHOo8yncMh6Ovqhwd+xGO1D1lePpU4IJe1mbcfuH29wPqNvSizTbz9r2KqzFdSsmOT+KVNudsD72VGQp6soHQ0PyXUMpMMn3ZB9m5XkWZWOFIGTySdRy5OCOtXS07xW48wfaOjDJf7mgW9/HJHnyvG4z0zsRv7YxQRqNnJpjs8I8SzchpIRk+GCd5I/QDuO3w6V+gXj2Ewhl3gkJ8NyPuk9j8f79zg6uk54yF8xXzoDuGGPOvuCP4CsUl8GXvF/f1NanvV9NFfa3ccsYzh4ZBlSRkEHswNDGq6RPYM09k2Yju8J82AO+O4/Me42pbp+oOJEObGdun/wDNIe3suc/51JLeYbA45ex7b0lywSuPMH4+/JcpLKueJL7+gB65xh+txLAsIBkZASTkA8w+6MdPetCvdKgaFIpEV+VQMEbjAG6t1z71l1xocj306W6jEbc4GQACcEAH45o8tuJI548S/ZTxDDKfKTgbkfTpWvU4rhF4OK5pdqyrDk9T+L+36cAfxC7WYMUUpaKTI5H3ZPgfTp/eq86kf2etuGIPjl2XJww5SA2OnfG/8qudHjglW7vroFxFyrAOzPnHmx8t/cGqO+gZuaZhHEXwUhAILA9GC9l2653xXTwQcYLd35OfmmpSddeC/wBB4YN8Zo0ZIIbZFLtylzJKchVAJB3IYe2OhzRPp2gC3VV68o64xk99qrP0UWMmZZmBCthAD+I5yT8v51oF9GOWufq9Rc9i6RjyS5op7y7Cx4oGu5/Pn3q51iYgkUPTb02KNKxAz4d1YDAowhkDDNZXoqnmFaJp0mFGazZ5citli8VNGOu/rQpuS4FUNoAzG9OiWoi0hyaVJiomPOKiSXFNb0gxGjQaJC3Fca4pMVvXJbU0Gh1AmW8+aB+L7l2dw67A46Dt905+Hf40Y2kRFO6npInjK7BseVsZx7Edx7U+Kag+RlB+DGpST0Pt/appk8nuQP6fwq51fhp4mwyPg588YLR7dztt88VSvblQNwwHQjtW5TTVoD4JjyYjAGMnqcen8cUR6RxAYrdotyeQlW/dLEj+9Cdw3l/3bA9vcfGpMs3kCjsB8SRRcU1yARdz4UKDjH8ep3+lH/CFrLEnKwPI8cUoyfuysuJVHfBwrfFmob4O0+OeXMmCI/NyHoxOAPkCDt8K0VRWbUZP/IGwL4q0qW3lW9shiVT9ou2JFOOZW9jj6/Kh69u4tRjfw4zb3SySSy2/WOQ5YmWI9pN8MMb7e2dVniDKVPQgg/OsqurhPGcRsPsmPJIDyk7kZB/z+FW6XVSitr5X8DwyOPfQOQ6oHAt5mJiOwlIJaI9iR+Jc49wM70aaNfT23LBd5B/9KXqjjbHm/rvQ7Z2EAlVnYquQxHX8WQNsZB/ga1m1YMN8H470dVlhJVXBctU4u0DogSTxbeRfs5l5lB6A98H/ADpQJe6pc6fz2zANjaJ27Keh261qGpaVkq8JCOpyFP8A029Rj8JI7j55rN+NLhncRzRmNhzYB6HON0b8Q2HT6CjpIxl6e17Ps0rUqatcMf4ejFqrtK+ZZxk77Z3ONu5yar7jSppo/wBcnkWKNywjDY5jjOM+1RdJv/B5iAGlYcqSOcqg6dD2qM8MgZcjxVzhOZW8LOT0B2I2rbiwKEnNvlkyZt0VFcJDMF6RCYAfszJzn1OPT226Ub8DyW7rcPLErO7hE5wCscQGSFz0YnGfhVFrekwiQCOUygAc7cgROfuEA7f5vUyymEYAXYChmypx2pmSeRVSNRsXUgAYA9BsPpT92m1Bmi6vgjJoxhuQ61yZY9rKAF4gj3NDsaEnFHusWOc0NvAEatcZpRpBsuuHtL6GiN4MCoGgXS4xVxI1YsqbfIskVrKRTMzmrNgKhzx1S0KLUUvw6eRKcZKtSCkRvDrhjpbGnFFQNiYqkBQabC08gqB3HljFSI6ptW1dYHiQ/jJyfQdBv8SPpQxfcdSc2IUAUd3GWPyHSm+E5DKTXJoeKzvi/TFjnPlAWUFlI2wRjmX37H507Ycczcw8RVdc+YKOVse29L4v1CO5SJoskozArkFgrAb+U77qKaEHFglOwPaPlPKSCAQR8aTKCTgdqcnt9ydx8c/0pcHKW3z7dt/XrWsBacPia3uI8Id/K2QejYH9K05Voe0rT0iwwLOcDDOc4HsvRaf1zUzFbyMDg4wD6Fts1iySU5UgWU/HPEQRGghPnbyuw/CO6j37e1Z/YpuQQDnGMkjGKfPnOfU4FRpTljg7dsZ+FaoQUY0hq4JtwyjcjB6bHIA6dx/PtWgcIXJkiHN1Q8vyAGP89qzQRk/i/Pf16Ud8AzNySKTsCpA645gc/wAKqyxpChdItRb7TIp0KSorqezDPzHoafeSlxvWO6fBAS//AFvZ8ykGXAOSvPkN7E4zj4Gp13w1CP8ApxquBgYHQelEfPSWer/jzfbY29vsz2+0MjtVNPYsK065iBqDJpintUWVoRmcxsyGiXSNZxsTU2/0H0FD1zprIdquhkjLhhTC+a/DrQtqbHO1N21yw2NSJRkVphjj4GSPaRelTRWmpAjrQPjBp0XZFDJg3BaDVL0HvTvPmg6G+NWdvqe1ZJ6doSgljc1KztXq9SAIsteRq9XqUA6Gp1Gr1eqEBrja48Nrd8BsM/lboc8vWh7WLFAzug5QcMF68uRkjPp8u9cr1bMX5SzwVi/x70/E4zgKBjBzgEktud+w3r1ep0uRCWig9ehByO30qPfQqrIwAHNgYAwBjvXq9QY4eaPJzRLntt9KY4piBtZc9lz9CK9Xqxtf9gvkAreBfCL9xkD2yBn+NRzbgDNer1a5BkIAwfXYH36Zo24GGVkPclR9Aa9XqpzflFCVqUpr1erCiCi1I5q5XqdkEuaSr16vUADoOaZurJGG4r1eow7GQMahYqp2quNer1dLCxhhhvSXWvV6tQw0aZaYiu16g+gM/9k="/>
          <p:cNvSpPr>
            <a:spLocks noChangeAspect="1" noChangeArrowheads="1"/>
          </p:cNvSpPr>
          <p:nvPr/>
        </p:nvSpPr>
        <p:spPr bwMode="auto">
          <a:xfrm>
            <a:off x="635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Oval Callout 4"/>
          <p:cNvSpPr/>
          <p:nvPr/>
        </p:nvSpPr>
        <p:spPr>
          <a:xfrm>
            <a:off x="6084168" y="1916832"/>
            <a:ext cx="2376264" cy="1944216"/>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Callout 7"/>
          <p:cNvSpPr/>
          <p:nvPr/>
        </p:nvSpPr>
        <p:spPr>
          <a:xfrm>
            <a:off x="3059832" y="1844824"/>
            <a:ext cx="2376264" cy="1944216"/>
          </a:xfrm>
          <a:prstGeom prst="wedgeEllipseCallout">
            <a:avLst>
              <a:gd name="adj1" fmla="val 20854"/>
              <a:gd name="adj2" fmla="val 76218"/>
            </a:avLst>
          </a:prstGeom>
          <a:solidFill>
            <a:srgbClr val="9411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Callout 8"/>
          <p:cNvSpPr/>
          <p:nvPr/>
        </p:nvSpPr>
        <p:spPr>
          <a:xfrm>
            <a:off x="335880" y="1916832"/>
            <a:ext cx="2376264" cy="1944216"/>
          </a:xfrm>
          <a:prstGeom prst="wedgeEllipseCallout">
            <a:avLst>
              <a:gd name="adj1" fmla="val 28470"/>
              <a:gd name="adj2" fmla="val 6690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p:cNvSpPr txBox="1"/>
          <p:nvPr/>
        </p:nvSpPr>
        <p:spPr>
          <a:xfrm>
            <a:off x="3427189" y="2213144"/>
            <a:ext cx="1805235" cy="954107"/>
          </a:xfrm>
          <a:prstGeom prst="rect">
            <a:avLst/>
          </a:prstGeom>
          <a:noFill/>
        </p:spPr>
        <p:txBody>
          <a:bodyPr wrap="square" rtlCol="0">
            <a:spAutoFit/>
          </a:bodyPr>
          <a:lstStyle/>
          <a:p>
            <a:pPr algn="ctr"/>
            <a:r>
              <a:rPr lang="en-GB" sz="1400" dirty="0">
                <a:solidFill>
                  <a:schemeClr val="bg1"/>
                </a:solidFill>
              </a:rPr>
              <a:t>‘I love attending with nurture with Mrs Day, it helps me to manage my emotions better. ’</a:t>
            </a:r>
          </a:p>
        </p:txBody>
      </p:sp>
      <p:pic>
        <p:nvPicPr>
          <p:cNvPr id="7" name="Picture 6" descr="Logo&#10;&#10;Description automatically generated">
            <a:extLst>
              <a:ext uri="{FF2B5EF4-FFF2-40B4-BE49-F238E27FC236}">
                <a16:creationId xmlns:a16="http://schemas.microsoft.com/office/drawing/2014/main" id="{B70C2D40-322B-0196-4DB6-DDCE56433E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7864" y="4437112"/>
            <a:ext cx="2376264" cy="2251509"/>
          </a:xfrm>
          <a:prstGeom prst="rect">
            <a:avLst/>
          </a:prstGeom>
        </p:spPr>
      </p:pic>
      <p:sp>
        <p:nvSpPr>
          <p:cNvPr id="4" name="TextBox 3">
            <a:extLst>
              <a:ext uri="{FF2B5EF4-FFF2-40B4-BE49-F238E27FC236}">
                <a16:creationId xmlns:a16="http://schemas.microsoft.com/office/drawing/2014/main" id="{CD98D0AF-737A-2F30-0020-E1EDC800831A}"/>
              </a:ext>
            </a:extLst>
          </p:cNvPr>
          <p:cNvSpPr txBox="1"/>
          <p:nvPr/>
        </p:nvSpPr>
        <p:spPr>
          <a:xfrm>
            <a:off x="6360471" y="2196442"/>
            <a:ext cx="1805235" cy="1384995"/>
          </a:xfrm>
          <a:prstGeom prst="rect">
            <a:avLst/>
          </a:prstGeom>
          <a:noFill/>
        </p:spPr>
        <p:txBody>
          <a:bodyPr wrap="square" rtlCol="0">
            <a:spAutoFit/>
          </a:bodyPr>
          <a:lstStyle/>
          <a:p>
            <a:pPr algn="ctr"/>
            <a:r>
              <a:rPr lang="en-GB" sz="1400" dirty="0">
                <a:solidFill>
                  <a:srgbClr val="941100"/>
                </a:solidFill>
              </a:rPr>
              <a:t>‘Lunch club supports me at lunch times when I find playing with others and the noise of the dining hall tricky.'</a:t>
            </a:r>
          </a:p>
        </p:txBody>
      </p:sp>
      <p:sp>
        <p:nvSpPr>
          <p:cNvPr id="6" name="TextBox 5">
            <a:extLst>
              <a:ext uri="{FF2B5EF4-FFF2-40B4-BE49-F238E27FC236}">
                <a16:creationId xmlns:a16="http://schemas.microsoft.com/office/drawing/2014/main" id="{6899EC09-00AB-0FA4-9411-FE9F169B67A6}"/>
              </a:ext>
            </a:extLst>
          </p:cNvPr>
          <p:cNvSpPr txBox="1"/>
          <p:nvPr/>
        </p:nvSpPr>
        <p:spPr>
          <a:xfrm>
            <a:off x="497075" y="2351643"/>
            <a:ext cx="1805235" cy="954107"/>
          </a:xfrm>
          <a:prstGeom prst="rect">
            <a:avLst/>
          </a:prstGeom>
          <a:noFill/>
        </p:spPr>
        <p:txBody>
          <a:bodyPr wrap="square" rtlCol="0">
            <a:spAutoFit/>
          </a:bodyPr>
          <a:lstStyle/>
          <a:p>
            <a:pPr algn="ctr"/>
            <a:r>
              <a:rPr lang="en-GB" sz="1400" dirty="0">
                <a:solidFill>
                  <a:schemeClr val="bg1"/>
                </a:solidFill>
              </a:rPr>
              <a:t>‘</a:t>
            </a:r>
            <a:r>
              <a:rPr lang="en-GB" sz="1400" dirty="0">
                <a:solidFill>
                  <a:srgbClr val="941100"/>
                </a:solidFill>
              </a:rPr>
              <a:t>’Mrs </a:t>
            </a:r>
            <a:r>
              <a:rPr lang="en-GB" sz="1400" dirty="0" err="1">
                <a:solidFill>
                  <a:srgbClr val="941100"/>
                </a:solidFill>
              </a:rPr>
              <a:t>Wheller</a:t>
            </a:r>
            <a:r>
              <a:rPr lang="en-GB" sz="1400" dirty="0">
                <a:solidFill>
                  <a:srgbClr val="941100"/>
                </a:solidFill>
              </a:rPr>
              <a:t> helps me with my reading and I now feel more confident.’</a:t>
            </a:r>
          </a:p>
        </p:txBody>
      </p:sp>
    </p:spTree>
    <p:extLst>
      <p:ext uri="{BB962C8B-B14F-4D97-AF65-F5344CB8AC3E}">
        <p14:creationId xmlns:p14="http://schemas.microsoft.com/office/powerpoint/2010/main" val="3478271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548680"/>
            <a:ext cx="7592888" cy="4464496"/>
          </a:xfrm>
        </p:spPr>
        <p:txBody>
          <a:bodyPr>
            <a:noAutofit/>
          </a:bodyPr>
          <a:lstStyle/>
          <a:p>
            <a:r>
              <a:rPr lang="en-GB" sz="3600" b="1" dirty="0">
                <a:solidFill>
                  <a:srgbClr val="941100"/>
                </a:solidFill>
              </a:rPr>
              <a:t>Governing Body – LAB Involvement</a:t>
            </a:r>
          </a:p>
          <a:p>
            <a:r>
              <a:rPr lang="en-GB" sz="2400" dirty="0"/>
              <a:t>Our school </a:t>
            </a:r>
            <a:r>
              <a:rPr lang="en-GB" dirty="0"/>
              <a:t>SEN</a:t>
            </a:r>
            <a:r>
              <a:rPr lang="en-GB" sz="2400" dirty="0"/>
              <a:t> Local Academy Board Member is:</a:t>
            </a:r>
          </a:p>
          <a:p>
            <a:r>
              <a:rPr lang="en-GB" sz="2400" b="1" dirty="0"/>
              <a:t>Shaun Eaton</a:t>
            </a:r>
          </a:p>
          <a:p>
            <a:endParaRPr lang="en-GB" sz="2400" dirty="0"/>
          </a:p>
          <a:p>
            <a:endParaRPr lang="en-GB" sz="2400" dirty="0"/>
          </a:p>
          <a:p>
            <a:r>
              <a:rPr lang="en-GB" sz="2400" b="1" dirty="0"/>
              <a:t>The Local Academy Board work together to :</a:t>
            </a:r>
          </a:p>
          <a:p>
            <a:pPr marL="285750" indent="-285750">
              <a:buClr>
                <a:schemeClr val="bg1"/>
              </a:buClr>
              <a:buFont typeface="Wingdings" panose="05000000000000000000" pitchFamily="2" charset="2"/>
              <a:buChar char="v"/>
            </a:pPr>
            <a:r>
              <a:rPr lang="en-GB" sz="1400" dirty="0"/>
              <a:t>Challenge the Headteacher and Inclusion Team regarding the provision for and the progress of children with any additional needs.</a:t>
            </a:r>
          </a:p>
          <a:p>
            <a:pPr marL="285750" indent="-285750">
              <a:buClr>
                <a:schemeClr val="bg1"/>
              </a:buClr>
              <a:buFont typeface="Wingdings" panose="05000000000000000000" pitchFamily="2" charset="2"/>
              <a:buChar char="v"/>
            </a:pPr>
            <a:r>
              <a:rPr lang="en-GB" sz="1400" dirty="0"/>
              <a:t>Complete pupil voice and book scrutiny monitoring for children with additional needs, to ensure the provision is enabling them to make the progress they are capable of.</a:t>
            </a:r>
          </a:p>
        </p:txBody>
      </p:sp>
      <p:sp>
        <p:nvSpPr>
          <p:cNvPr id="2" name="AutoShape 2" descr="data:image/jpeg;base64,/9j/4AAQSkZJRgABAQAAAQABAAD/2wCEAAkGBxISEhQUEhQUFBQVFRQUFRUUFxQVFBQVFBUWFhQWGBQYHCggGBonHRUUITEkJSkrLi4uFx8zODMsNygtLisBCgoKDg0OGhAQGiwkHyQsLCwsLCwsLDUsLSwsLCwsLC8sLCwsLCwsLCwsLCwsLCwsLCwsLCwsLCwsLCwsLCwsLP/AABEIAMUA/wMBIgACEQEDEQH/xAAcAAABBQEBAQAAAAAAAAAAAAAGAgMEBQcBAAj/xABAEAACAQMCBAQDBAkDAwQDAAABAgMABBEFIQYSMUETIlFhcYGRIzJCoQcUFVKxwdHh8GJygjOy8UNTkqIWF1T/xAAaAQACAwEBAAAAAAAAAAAAAAABAgADBAUG/8QALxEAAgIBBAECBAUEAwAAAAAAAAECEQMEEiExQSJRE4GR8AUyYXGxocHR8RQjQv/aAAwDAQACEQMRAD8Aoo0p16XzCuuRisFiEMtvUmA1Ek61It2qMJYxtTvi1FB2piSaqqsFFgZKWpqtjmqYktJJEaHXavJJUWaSuQk0KJRKlNMKd6dZDio2DmihT14+1c02fJxXZY8iu2VtynNBitEm80ZpBkCoEFm0bYIrTeF40dcHFQeLdGC+ZRQXRNoMwJtSJ1r0T460iSYGgrQHwNctSbcYpqOn1WmsYfY7VXypvVgq0xLHRjIKYm3SpJFRDKEGWIAHUk4H1quk4rt+YJGWmc9FhUuSfY9PzqxJvoNNj+orQxeNvVjxFq9xAB4tlPHzdDL5M/DY5ofW9aVDIFXY+ZQ4LgevKQCR7iteOEl2hlFnmam81b6joLpbx3UbxzwPhTJESfDk7xyKQCrf56VSE1aAmwW/NVnZ6MSardPucGjDSbtTisGozSgVTk0S7HT/AAxmpY1YJtmvXd0Cu1CN/wAxassWsnLFTTEyS1wXFLnjqG1b0rNKHmfNS7UVXxtVrZUJ9CkwRbVCuI6uUG1QrpaoT5IiujFWNnblqjRqM1a2U4SjIZsn2/D5IzXZ9MEdWVrryYxtVbrF9zdKWhHIXaQqaau7VQapI78r3pi51Uk0dom4umtx2poxkVWW+pVcWt2rDelaCpJkjSdWMTUZJOLhd6z+7iHUVbaFqhj61EqDdD2u6YIwTQZNN5sUX8R6r4i7UHQRFn3qWI+WXFguRU4R0m2CquSQABkk7AD1Jod1ri8AMLZefl6yEHkUdMgd/jsKEYOTpFkYN9BJc3McS80jKijuxx/5oSv+LTLIIbOMySOQqltgSdhhcj8yKCNU1WWZssxc9Mt/ADoKasbWSRsJ9498779N/StkNMo8yLo4kaFrfDsEMXPqV8r3BBIt4WD+GT0HKud/fAHx60CSwtGVcAoDuhz5iMDfbcZzWk8N/ovhZF/WXfnbfCnAX1GfXep2rfo3s0B5RJ83b/OlU5PxLT4ntf8ARGvHpZvgFNP1m+1fkspbiLkXLK0wUbgd3Az0z9apNa0yXT52TnQuNuaI5Ug1da9wcIkLRE5HUE5AO56n2FVtnwvcS2cl5zr4cZwy7Fhg4OR27VtwZ4Zo7oMqzYZYnUjlpAVEOLgrDcsqzAlginmAJkUbNy/eHpjtS9a01reeWFiGMbleYdGA6MPiMH51VxadM0LSDPhIcE4PLk4Hw71cw2Ez2y3DDKcywls+bm5OZCR1wVGx9qeRRJFVkirGxvitNC3zSjaGqMkVJUypxsJLLUObqasfBUjNB9uWU1cQ3xxXLy6aSfpM8sbXQ3PNVfLJUm4hNRv1cmujGjUcjerSylqHFZn0qVHbMKEmiF1FPtUW6mpESNSZLZjVPFjJDKzb1Id8imBZtUyC1NNwBlUbhlNPrqRPWrNtK5u1MPohHaqZzSM8uCBJLmozKatG04jtTZt8VW86K3IrxkU7DcMDUgw5rn6pS/EFslxXRNTIZKiW0FOupWlWb1URT5CWw0wSiqfXo1t3VAC0jfdjX7x9z+6vudqgDjBo1KwFQRnmlfdEAG5A/Efc7ZPc7UMatxUMOltzPJJvLcucux+nsO+BjbOARvx4b5ZvxY7Vsk8RauE8k7hz18GI+QDfBZurbjvjOc4HeXwJokWqyMs8y20EQDeGpVXlJOMlzt+W2RigFbYsdsuxO+Mk5+NPvp8i7lSO/rv8BWuLhHg1fCk1wgv/AEj6RYW0iJYusnVmKNzgegLZOT8/WhLT79oW51I5u22d980ScDabpk3P+0bmWFhjwwoKoevMWIU9NvSq3ivToLafFnMs8eQQwIYD05v7075RXF7XRcafxXqsuPCV3G2MRZA69CMAir1Nb1wjL26kEHPOqrjqD1bY0W8PcV2b20f20Ub8o5lJVdwNxjPXrUoXMEpyHRwQfusCDnY9DtjevNanVVJp4V81/o6mKF9yZnesatqDQsstugQqMlCPh3PfNC9jr0sdvJbb+DI3Mw3zkeuOo2o6/SBeRxwFEIJYAbHHr6Z9t6quIP1eHTLK0h5XuZiJpmAGV5/uoSf9w/8Aj711/wAMluxXtUf2MuupTSuwS/aZWDwgcKW5u+e9Xf7Ymupj4hGBDCnKg5U+yUKu3rua9PoKSNIisI47S38WeRsEFxsFUKTkliF+prvASs36yeVTziNSSuWXDFzyt27A+1bcjqLZhdUS47epHgCp8lkR2ps2zelY96KyEtsKc/VqlR2zelPm3NK5gZcTaDntXI+Hvajr9WFKFsKouQtgXa6QjFgpVih5WAIJU4BwwHQ4IO/rUo6CPSrjVeHxIwlibwbhRhZVGQwH4JU/9SP2O46gg17TdT5m8G4TwbjH3c5jlA6tDJ+Me33h3HQmO2uA2VCaIPSnhoY9KvdQsS64Rijg8yMOzDpkfiXsR6H51zTbnxAQ68kibSJ1wexB/Ep6g/zBASmSyj/Yg9KUujj0okMdeEdTkFlJFpgHapH7MB7VaiOlhalWQH5tDU9qqrzh09hRty13kFL8NCOKMwuNFZe1Q2Tl6itWmslYdKCuMYIraMySMFHQD8TH91R3NJLE30I8fsDrTogLMQqjqTQZxJxTzkogKp9Gf4+g9vr6VU67rjTHqQvZew/r8fpUXSrEyuObpucn2z/StuDSRxr4mTs06fS3Je4qG3luP9o/+P8Am5q+tNDRFy/mG/qF26/Ht19RU61gYIFQAYH3jvn3x3p06PzffLt7HZfoP50mXUuTq6R6LBpYwV1b/Ui/tOGMcsa59kBJ29x06UgXc8vlWHY9OfH5Ad/er2109AoAULjr0Hx271GutWgizzNk+g8xOPUVRHJb9MbZqkqXqlSB+50W4fPMV/2jf6Ab1VnTgr8ruqgbk4zkew/vRGddLH7OJyexwQPWh2+SV5OZo2BPQAZz/m9b8E8jdSpfQ5uohiq42/qarH+jKzVAzPLIcBieblyDv0A261VcTcHWVvbyyoj5QDGXffIAJ37bn+9PWHE+pJGFeyaRAAM4Ktjbfvk0P8X8UC5QJ4LROp5jzk/Lt7fnXOxY9Y8yudxvmn/YaTxRg+OfHAi94OeCxS8nlCeKfsoBu++4JJ7cu/0zVC9pIqLITgH7mc8xHr8KvOJ+KTf/AKqr5VYI1QjPlyMBiBnuABn27Uq11uMNcSBG5wgitiQGWFTlWblOcvy7D0zmu8cm35B1dlIO7Meh337dx/hrc+GeDEtIAgJdmw7se7lRkD/SMYGaFeBf0cy+Ms94oWNeWSNCctIxGVLL+EDY4O+e1a6awarLfpRVOXgHn0YelN/sMelEZrlYyuweXRB6VyTRR6URVw4oMDY4KVTfNSgassh2mLu1SVeWRQy7HB7EdCD1BHYjcU8aTmoQgqZIdm5pY+zdZUH+oD/qD3Hm9QetOtGknLIjDI+6677dwfVfb+dSc1FltBksh5HPUj7rf716N8evvQsg/DLnYjDDqP5j1FO1WvcbhZB4b5wrDdGPs3qf3T+fWn4LjJ5W2YduxHqPb+FCyEvNcLU3mvZqbiDnNSwaYFVnE/EUNhA00p9kQfekfso/r2FGLbdEQrijiaCwh8SU5JyEjH3pGA6D0Hqegr544s4jnvpjJKeY9I0XPIi9cKPT8zio/EnEM17M00xyTsqDPKqjooH7o/M1L0HT+X7RvvHcd8D4fCtqisMd0uzbptO8kqXzZM4XSCJJTdW7SyMjiNtiFJXC7Hpv3Hb4UrQ7UqDzg5OxPoQMj5Vb2ynt0PUYzn61LWA/wOMb+2w+NY8usc1tO5h0sMT3CYYsb98bZGx3/wDNLvtWjjXzuAcAle5X05e9R76/ZRhAitj70pAA9CFG5/Khy5gjkfxJ7tSRj7qM3yHbahh0ksnM+ELn1kYcR5ZaQvcXrfZkwReufOwOxx0qzs+HoYgfIxbpzMMkn39KGpNWhTZbmZsdMKigdP7/AErlvqEz/dNw3pyqzDHc7DftV89JkqotJffZRHWY7tpthdHCBvsMHbHX/OlVfFIbwVlQ8pVlJxnZs9/qKqZJpAPNJPGfR4mx065xVfdXDMCPHDqe2++PUY2oYtDOMlK0Nk10JRcaZtek3xlsEmJy3h5Yrvkhd8Y6H296CdHs4f1S91CfMjqTDCDy/ZuWABZT8V+QNCWicRXFoGWJsxvsVPmB2x33FNWert4c0R3SUhiNwAwOx/lVmj0fwJzfv0YtRm+LFJE1dF+zUYDXE0ipHGpDNhsYJ5dsEkD/AA0/w9oEjagloGUmKbMjIcqPCbMhDY3G2B8qrrPV3iNu0fLzQuzDIBGWOxI6H51s36MNPgFnHcKoM0wcySEYb75wmfQYHzzWnPkUIWY5toNCaQa4WpJauXZmO14muZpLGlbARrq7C1XtrIrupwk9KG7iyfNUyk7K5SaDstSlakAUoCrrHHM1yuA100bCczXqSTXQaWyCZEDAggEHYg7gj3FQZ7RlGUyyjcLnzL7ox/7Tsem3SrDNc5qlkGbO4Drn+o/I7jp0PQgjtUjFAGs8d28M3kLLJHNJHPEwxzqisAykZ8xITlPT97HYig4utDEsjyrGGTxOV2XmC5K7hSd8qRjrVjxzS3VwFplzdXCRI0kjBURSzMegVRkmvm7jfieTULkyElYkysafuJ7/AOpu/wAh2o//AEncXRzxi3t5FaLlE0zqdm7xRD3JwSPh71m3DnD8t9MIY/L+KVz0QH+foPXNa9PjUIvJPgtxQbfHY5oNtzK2B538ue0cf4sH95vu/wDmj7TuGpGUZAjUDdn229h1+tFGj6Fa2i8sS8zKAGcjLfL0+VZ9+kHi15XNrbkhc8rlc5Zjt4dZnklqp1HpHYhJaaHHYvV+I7a38kP2zrtzE4Tt0X+9VUUl/eZ5R4aHvjkGPXHU7fzq64Z4LSNFln80hwQp3VN849zmie7kiiXmYhFHckCmefHi9OJW/cXbkyc5H8gUseDY8fbzMzeg8q529N+3rSb/AIPh5o0iGWYnvkMFBOPNsW9silX3GEZbkt43mb2Bwflgn8qhNpmo3DK55YQM43PMgIIzgZ3wTT4p5VNSyul7CzjBxcYK2CQjME4Dj7j77b+U75H8q23T9ZtpIl8IIFwAPDICjHbl7Vnw4Cc7tPl+ueXI3+JyaG9V0yW1k5XyVyPMoAB/ocVbkWPU8Rl0VweTBy12bDcMjZBwc+4/p0oE1uwS0njnCBoScSrhWXB67dBV1p3B1u0SSB5jzKG5hIR1A9KRfcMxleXxZ8ehfmHwwwNZMMseCd739DRkUskacQU1vS44pyEyYpVV4GOAQTjCk5xjqPpVtfQ2q2Craown5yLxX8zxkYC8uB/0yc7/AC67VE1Xh9o4SUlZ1TLeG4yBtvy46GqUyzpGk+SA/MgZTk4GxVvbA6H0rrwywyK4s5s4Si6ZO1PSuQs0YLRwBFlfbAkkDBQTnuQd/atw4EtDBp9sjAgiPmIPUFyX39PvVk3BGu4uoY7nBiNyJXUqMGXwnjjZv9ILA46d63Bpawa6XSKcsnwhbS0gzU0xpiQ1z7KLJZua5+s1WO5risaFgsszIDTTRqajoTToqdkLFWrpakikOacI4JKVz1GzXuapZCRzUoVGV6eDUEQWTTTtXS1NsajAzE/0t6K8dybhFPLIAzEDow2JP5UPpz3t3DBHGkDssNvy4xhkUKzvn8R3J+FbhxJoAu1T7Ro3TmwwAYFXADKynqDgdx0rGv0h6XJaXvOGJ51VlfoSVUKx26HYH/lXU0uZSioPtF+OZXa5pr288tszpIIWO8ZBSQ9m/r6YxWl/ozjjgs1bGZJSZHYjrn7v5fxrNtSsDEqLLgc6q6yhThlYZCE52wc/QVoFhxBZraxYkwyRqrKOoKjB2+VJroylBRivJu09JuRB1jixrJrqNlLGQ89u3bDDlbPwxQzwSsCs91cuAFYhQT95yMs2OpO/aq7iG8e7uz4YL5KxxqN8+gHx3oz0z9HaRxhpyzyHGUXyovtnqcfH5VHGGHFUuG+6BFynPjmiNrPHqYxCjMd922GO3l6/woetZluG8S8uMKDtGp3+Q7Dt/OtJtuHYEXAWJR8Fz9OtRLzhC3mUkALIDs6ALjHT4/Ss2PUYY8JNfr5NTx5Hy3f6FRYa9bRIFtreV1HQpGST78x608/EU5+7Zze2cL9anx2d6gxyRTBduZW8JtvVTt+dR5NZkTaS1nXfqAsg6+q0tRk+Ffz/ANFltLuvkQ/23eZ2sjv6uP6VQa/e3civ4lvyqeUnys3KUzhlYdDvRL/+VQZwxZD6MhH8qdTiG2Yf9SPBGME4yPhVmOUsbtY/5K5pTVOX8Axwhxk1qpjlDSId1wfMvthuo/hRQOKLObdZeQ9xICuPmRj86A78QmeIw45WcBtzgHxMb9sEb7VqN5pkDKA0UZA3wUA7VZq8eJNOS79ivDknTSfRVpIsgPIyupB6EEdPbpQosebCeIgB4LjmCg+YI+Acg9RvsfaiOfRLUnaED/YWQ/kaGde0xYAZY5H3ypVtyQ3UFh1HxqaLJihJxi3z7g1EZSSbXQvT9OE2eVsMLOSVQRgyPbjLouOrcqscf6a3fC4Qo3OjIjq226uoYHbboa+d7a6mg8NlLREHxom6YJ2yD3Bxj3xR/wDos4jYubaRvJys0AP4OU5eMH93ckCtGrhuhfsc/JG0acopEi0sSCvEVx+jKRjFXRFTrsBVNqWrBehoxi5MhPmuFWq6fW1HehXUtZJ6GqKW6djWqOn45CbWr1xzTCtXS1ZyWKzXGrgNKzQIIBp1XpBpHPUIP89cJpsGvc9CwFPw7xXb3jMkZKyLk8j4DMucc64JDL8OlVv6S+Gzd2/Mi80sWSAOpU7kD6fxpnRNBhuLKIbxywSTrFNH5ZYmSeRdj6bbg7GnLrV9Ss0bxoUu0UZE0R5GwOpkix/21fVTuHa9x13wZWdTuZ7IwmLnijcFZACWiKg+Xbsc9+lRrAwSW/hqjG7MnKoH3WRunY75x6daLNO4ps4LqUxg+BcrzPGVKmKUghhjuDnIIoG06ZhcK8QKv4oaMD15sqK68XaTZqXJLsoJYblFR1ikUnlZxy+cjBUnB3OSN6NpNeu4sfrVuXH76eYf2pmGy/a15dJMngStEnh53CzIOmcDYjHyIpjh7U721mazuIzKU28Nj9oAOpjYnzrjJx9KzZ9s7jw2vBpxceastdO4lspB98Rk/vqF/wDsNqIrOCNxzK/MDvlTkflVDNolhf5KDllA8yjMco/3J3ob1Xgi5gBa2ZpAOqglJB8gQG/jXNeHFN0pOL9mbN04q3G1+hpS6buRzNg+hHw9N6UNPIBHMT6ZAP51j+kPfTN4cdyyv05HdlJxsQMjr+dL1AanbkLNLcRqSMuGZkA9cjb5HFB/h8t1fEVk/wCRGr2s1OfSy3Uqfio/nVTd8HxSdY4snbIXkO/fK0O6Ro89yvNHqTk+g5+YeuV5sj/xUy64Y1LBCXpfthiR/Wl2vHLb8an+zQ79Stw/j/ID6pozLdm3j5XJYKu+ev8Aqo6h0bVrdVAZJlAHlfORjqA3f4k0Dyi4sbpWlXEiMrebcNg+o659a1nS+Lbe8Ucj8kn/ALbHDfLs3yrbrM2WEIuCUo1yzNgxwlJpun7AzPqbJj9ZhkgPrjmQ/wDNenzqq4wuFeGPldZFZx5gQeX+f1rQZc5IJ29D3rNONo4vHWOBPtCRzBRgMSfLsO+/Ws2iyQy5V6affHRdqMbxwbuy041jhe+gjiwIkt4gTvg4UuxA3236Uvg/hqUR/tA4WJGJj33kZm8LYenU/wDE0LXQnt2j8YcrKuFBYMQpyMHHQdRvRHo/E8z2aWbcvhRMWXA8xyzMAT6Au31rtZPys5EuIh3p+t5OCaKILgFc1kNrdkNRlpWokrXLyYU3wZCy1rUeUHFA+pX5YnernWnJoZMZZsVfCCggjaKXNEGmaMWHSpOh6PnBIowtrUKMVlzZ/CFbJKUsiuoKe5aroJGzXOelyCmDSMAqSWo4l3p4pmki3oMI+jbUiRqWq13kqUQoeG5OU3Mf7lzIflMFnz9ZD9KuZ/MjKfxKy/UYqktZY1ubmQkrl0i3PlfwUHMQPUFyp/2VZaZfLNzcoI5TjfvTzT7I0R9DtIprKASxo4MKKwZVOcKFP8KzP9IegfqV3FPbqFjYhwAPKskZyV26Ajf60QXWrzREQRPyrE78zL1I8QkL74BxR5obmWBHfBJ5t8DsxA/IVdGUsUt66HjKnaMU0y8liuop2ZueVmMhIIAZ8lRv7KKN+OYf12FLmLy3dv51ZNmYDBI+PcfD3q3/AElaeslqucLieAFsbqrv4ZPyD5oN4T1vnBRj50PKwPfBxzVMmSUmsy8dm3Bk3Lawl0EWutWwlz4F/EAryxYV+cDAcgfeVsD55Hak/tGW2kWHUMKzHliuFBEM2Ogb/wBt/jtQhqaTafdC8tsCMkc6LsMH7wYZ6E7+xrUrW+t9RtQWCyQyggqw+6w6gjqCD3pc6i0pdxf1TOhhk+l3/IKcQ8LQ3HmH2U4xiRdt+ozjZvj196rdL4glgcWupKN9kmbBVwO7HoR7/WrC+il0w4bmnsCfK/3prbrt/qQbVK1CzhuYsEiSJxlXUrnfuD2Iqndtio5PVDw/K+/YvSt3Dh+V7/fuVN7wbHkTWUphfcjlPMhB329AfbaoS8WXNowS9iLekiY83v6E/Q+1NRz3OlMFkPjWhOxA8yZ/7T7dD2xRbBLBdR5UpJGw7gH5EHofamyXFL4i3w8Pz9f8gik/yemXt9/2APiLWItQurZIlz5grFhuQxBIPfsaNda4RsXG0fIwxh4zykEdz2Pas+444e/VJFkiz4THb1jbrgH0/hRDoPGIlRYrvMbgDkkIIVwNstnp8elW5YTeKE9M3S8eSvHKO+Ucq5/oPGG+tQQD+twj12mQLv8A8u9UnDWsxJqyTlcg5AWQcoEmMDPpvn50ateNDGxG6kdR3A3yO1Z4ujXF94l4OSK3U4aUlcZXYZXOSem9P+Gyc5OUoq/df3RXrkoxSv5EZpjJJcXE+TIr7KdxzuxAB7gD09qubnhqSwKxzFfEeNJCqnPIGGyt6NsaEGuCBIFOQ2Azb4blOQcnoaO31OW/fx5cF3Cg4GAOQBcAfKujndROVlfpIdnASaJrN+QVIstKCpzGqq9l8+BXPTcmZidePzjau6RpeWyRVjo1hzqCav7a0CVM2RpUFjlpbhBTzNTbtTfPWGhCQstPCWoKGngasUiWLkemeautTTGg2QkxyU74gqv5q6slCyWTi9JluVRWZjhVBZj6BRkmmVagv9It4V8NVY4IIkVTvysV6j0IDfSnxrdJIK5ZAuLvKQMQeb7SV9wTzXEjSkfIsB/xq10TUTBIw6q5zj3GQMfSg7VJwW9hjB9upqZc35wN8dRtnPt8u9a3GxmKuwRzltmZySPfJJA+ZrUeDpA1pEf93152zWZeL4mC2eblwc9/T54rRuFRyWsY9mI+BYmqMzqIBzjWBJLOdTvyJ4vKDgkxedfzWs91bQEs76NS+IbxhySgbwSjIQZOzKecA9NvhVrqWqrNJI52UqYQMjBALAsT1zg/n7VZatpy6jp6b4kCBkYYJWRBhl+oINPBvFTl0+/mWRlt5Ke6ikhke2uFHOo8yncMh6Ovqhwd+xGO1D1lePpU4IJe1mbcfuH29wPqNvSizTbz9r2KqzFdSsmOT+KVNudsD72VGQp6soHQ0PyXUMpMMn3ZB9m5XkWZWOFIGTySdRy5OCOtXS07xW48wfaOjDJf7mgW9/HJHnyvG4z0zsRv7YxQRqNnJpjs8I8SzchpIRk+GCd5I/QDuO3w6V+gXj2Ewhl3gkJ8NyPuk9j8f79zg6uk54yF8xXzoDuGGPOvuCP4CsUl8GXvF/f1NanvV9NFfa3ccsYzh4ZBlSRkEHswNDGq6RPYM09k2Yju8J82AO+O4/Me42pbp+oOJEObGdun/wDNIe3suc/51JLeYbA45ex7b0lywSuPMH4+/JcpLKueJL7+gB65xh+txLAsIBkZASTkA8w+6MdPetCvdKgaFIpEV+VQMEbjAG6t1z71l1xocj306W6jEbc4GQACcEAH45o8tuJI548S/ZTxDDKfKTgbkfTpWvU4rhF4OK5pdqyrDk9T+L+36cAfxC7WYMUUpaKTI5H3ZPgfTp/eq86kf2etuGIPjl2XJww5SA2OnfG/8qudHjglW7vroFxFyrAOzPnHmx8t/cGqO+gZuaZhHEXwUhAILA9GC9l2653xXTwQcYLd35OfmmpSddeC/wBB4YN8Zo0ZIIbZFLtylzJKchVAJB3IYe2OhzRPp2gC3VV68o64xk99qrP0UWMmZZmBCthAD+I5yT8v51oF9GOWufq9Rc9i6RjyS5op7y7Cx4oGu5/Pn3q51iYgkUPTb02KNKxAz4d1YDAowhkDDNZXoqnmFaJp0mFGazZ5citli8VNGOu/rQpuS4FUNoAzG9OiWoi0hyaVJiomPOKiSXFNb0gxGjQaJC3Fca4pMVvXJbU0Gh1AmW8+aB+L7l2dw67A46Dt905+Hf40Y2kRFO6npInjK7BseVsZx7Edx7U+Kag+RlB+DGpST0Pt/appk8nuQP6fwq51fhp4mwyPg588YLR7dztt88VSvblQNwwHQjtW5TTVoD4JjyYjAGMnqcen8cUR6RxAYrdotyeQlW/dLEj+9Cdw3l/3bA9vcfGpMs3kCjsB8SRRcU1yARdz4UKDjH8ep3+lH/CFrLEnKwPI8cUoyfuysuJVHfBwrfFmob4O0+OeXMmCI/NyHoxOAPkCDt8K0VRWbUZP/IGwL4q0qW3lW9shiVT9ou2JFOOZW9jj6/Kh69u4tRjfw4zb3SySSy2/WOQ5YmWI9pN8MMb7e2dVniDKVPQgg/OsqurhPGcRsPsmPJIDyk7kZB/z+FW6XVSitr5X8DwyOPfQOQ6oHAt5mJiOwlIJaI9iR+Jc49wM70aaNfT23LBd5B/9KXqjjbHm/rvQ7Z2EAlVnYquQxHX8WQNsZB/ga1m1YMN8H470dVlhJVXBctU4u0DogSTxbeRfs5l5lB6A98H/ADpQJe6pc6fz2zANjaJ27Keh261qGpaVkq8JCOpyFP8A029Rj8JI7j55rN+NLhncRzRmNhzYB6HON0b8Q2HT6CjpIxl6e17Ps0rUqatcMf4ejFqrtK+ZZxk77Z3ONu5yar7jSppo/wBcnkWKNywjDY5jjOM+1RdJv/B5iAGlYcqSOcqg6dD2qM8MgZcjxVzhOZW8LOT0B2I2rbiwKEnNvlkyZt0VFcJDMF6RCYAfszJzn1OPT226Ub8DyW7rcPLErO7hE5wCscQGSFz0YnGfhVFrekwiQCOUygAc7cgROfuEA7f5vUyymEYAXYChmypx2pmSeRVSNRsXUgAYA9BsPpT92m1Bmi6vgjJoxhuQ61yZY9rKAF4gj3NDsaEnFHusWOc0NvAEatcZpRpBsuuHtL6GiN4MCoGgXS4xVxI1YsqbfIskVrKRTMzmrNgKhzx1S0KLUUvw6eRKcZKtSCkRvDrhjpbGnFFQNiYqkBQabC08gqB3HljFSI6ptW1dYHiQ/jJyfQdBv8SPpQxfcdSc2IUAUd3GWPyHSm+E5DKTXJoeKzvi/TFjnPlAWUFlI2wRjmX37H507Ycczcw8RVdc+YKOVse29L4v1CO5SJoskozArkFgrAb+U77qKaEHFglOwPaPlPKSCAQR8aTKCTgdqcnt9ydx8c/0pcHKW3z7dt/XrWsBacPia3uI8Id/K2QejYH9K05Voe0rT0iwwLOcDDOc4HsvRaf1zUzFbyMDg4wD6Fts1iySU5UgWU/HPEQRGghPnbyuw/CO6j37e1Z/YpuQQDnGMkjGKfPnOfU4FRpTljg7dsZ+FaoQUY0hq4JtwyjcjB6bHIA6dx/PtWgcIXJkiHN1Q8vyAGP89qzQRk/i/Pf16Ud8AzNySKTsCpA645gc/wAKqyxpChdItRb7TIp0KSorqezDPzHoafeSlxvWO6fBAS//AFvZ8ykGXAOSvPkN7E4zj4Gp13w1CP8ApxquBgYHQelEfPSWer/jzfbY29vsz2+0MjtVNPYsK065iBqDJpintUWVoRmcxsyGiXSNZxsTU2/0H0FD1zprIdquhkjLhhTC+a/DrQtqbHO1N21yw2NSJRkVphjj4GSPaRelTRWmpAjrQPjBp0XZFDJg3BaDVL0HvTvPmg6G+NWdvqe1ZJ6doSgljc1KztXq9SAIsteRq9XqUA6Gp1Gr1eqEBrja48Nrd8BsM/lboc8vWh7WLFAzug5QcMF68uRkjPp8u9cr1bMX5SzwVi/x70/E4zgKBjBzgEktud+w3r1ep0uRCWig9ehByO30qPfQqrIwAHNgYAwBjvXq9QY4eaPJzRLntt9KY4piBtZc9lz9CK9Xqxtf9gvkAreBfCL9xkD2yBn+NRzbgDNer1a5BkIAwfXYH36Zo24GGVkPclR9Aa9XqpzflFCVqUpr1erCiCi1I5q5XqdkEuaSr16vUADoOaZurJGG4r1eow7GQMahYqp2quNer1dLCxhhhvSXWvV6tQw0aZaYiu16g+gM/9k="/>
          <p:cNvSpPr>
            <a:spLocks noChangeAspect="1" noChangeArrowheads="1"/>
          </p:cNvSpPr>
          <p:nvPr/>
        </p:nvSpPr>
        <p:spPr bwMode="auto">
          <a:xfrm>
            <a:off x="635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5" name="Picture 4" descr="Logo&#10;&#10;Description automatically generated">
            <a:extLst>
              <a:ext uri="{FF2B5EF4-FFF2-40B4-BE49-F238E27FC236}">
                <a16:creationId xmlns:a16="http://schemas.microsoft.com/office/drawing/2014/main" id="{AA8E38BC-4F9B-01D4-2E17-F7864C6765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5229200"/>
            <a:ext cx="1403934" cy="1330227"/>
          </a:xfrm>
          <a:prstGeom prst="rect">
            <a:avLst/>
          </a:prstGeom>
        </p:spPr>
      </p:pic>
    </p:spTree>
    <p:extLst>
      <p:ext uri="{BB962C8B-B14F-4D97-AF65-F5344CB8AC3E}">
        <p14:creationId xmlns:p14="http://schemas.microsoft.com/office/powerpoint/2010/main" val="1246264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548680"/>
            <a:ext cx="7920880" cy="4464496"/>
          </a:xfrm>
        </p:spPr>
        <p:txBody>
          <a:bodyPr>
            <a:noAutofit/>
          </a:bodyPr>
          <a:lstStyle/>
          <a:p>
            <a:r>
              <a:rPr lang="en-GB" sz="3600" b="1" dirty="0">
                <a:solidFill>
                  <a:srgbClr val="941100"/>
                </a:solidFill>
              </a:rPr>
              <a:t>What can parents/carers do if they are not happy?</a:t>
            </a:r>
          </a:p>
          <a:p>
            <a:endParaRPr lang="en-GB" sz="3600" b="1" dirty="0">
              <a:solidFill>
                <a:srgbClr val="941100"/>
              </a:solidFill>
            </a:endParaRPr>
          </a:p>
          <a:p>
            <a:r>
              <a:rPr lang="en-GB" dirty="0"/>
              <a:t>If you have a complaint about the school’s provision for your child which cannot be resolved with the class teacher or the Inclusion Team, please contact the Headteacher and we will do everything we can to address the issue.</a:t>
            </a:r>
          </a:p>
          <a:p>
            <a:r>
              <a:rPr lang="en-GB" i="1" dirty="0"/>
              <a:t>Mrs N Johnson, Headteacher</a:t>
            </a:r>
          </a:p>
        </p:txBody>
      </p:sp>
      <p:sp>
        <p:nvSpPr>
          <p:cNvPr id="2" name="AutoShape 2" descr="data:image/jpeg;base64,/9j/4AAQSkZJRgABAQAAAQABAAD/2wCEAAkGBxISEhQUEhQUFBQVFRQUFRUUFxQVFBQVFBUWFhQWGBQYHCggGBonHRUUITEkJSkrLi4uFx8zODMsNygtLisBCgoKDg0OGhAQGiwkHyQsLCwsLCwsLDUsLSwsLCwsLC8sLCwsLCwsLCwsLCwsLCwsLCwsLCwsLCwsLCwsLCwsLP/AABEIAMUA/wMBIgACEQEDEQH/xAAcAAABBQEBAQAAAAAAAAAAAAAGAgMEBQcBAAj/xABAEAACAQMCBAQDBAkDAwQDAAABAgMABBEFIQYSMUETIlFhcYGRIzJCoQcUFVKxwdHh8GJygjOy8UNTkqIWF1T/xAAaAQACAwEBAAAAAAAAAAAAAAABAgADBAUG/8QALxEAAgIBBAECBAUEAwAAAAAAAAECEQMEEiExQSJRE4GR8AUyYXGxocHR8RQjQv/aAAwDAQACEQMRAD8Aoo0p16XzCuuRisFiEMtvUmA1Ek61It2qMJYxtTvi1FB2piSaqqsFFgZKWpqtjmqYktJJEaHXavJJUWaSuQk0KJRKlNMKd6dZDio2DmihT14+1c02fJxXZY8iu2VtynNBitEm80ZpBkCoEFm0bYIrTeF40dcHFQeLdGC+ZRQXRNoMwJtSJ1r0T460iSYGgrQHwNctSbcYpqOn1WmsYfY7VXypvVgq0xLHRjIKYm3SpJFRDKEGWIAHUk4H1quk4rt+YJGWmc9FhUuSfY9PzqxJvoNNj+orQxeNvVjxFq9xAB4tlPHzdDL5M/DY5ofW9aVDIFXY+ZQ4LgevKQCR7iteOEl2hlFnmam81b6joLpbx3UbxzwPhTJESfDk7xyKQCrf56VSE1aAmwW/NVnZ6MSardPucGjDSbtTisGozSgVTk0S7HT/AAxmpY1YJtmvXd0Cu1CN/wAxassWsnLFTTEyS1wXFLnjqG1b0rNKHmfNS7UVXxtVrZUJ9CkwRbVCuI6uUG1QrpaoT5IiujFWNnblqjRqM1a2U4SjIZsn2/D5IzXZ9MEdWVrryYxtVbrF9zdKWhHIXaQqaau7VQapI78r3pi51Uk0dom4umtx2poxkVWW+pVcWt2rDelaCpJkjSdWMTUZJOLhd6z+7iHUVbaFqhj61EqDdD2u6YIwTQZNN5sUX8R6r4i7UHQRFn3qWI+WXFguRU4R0m2CquSQABkk7AD1Jod1ri8AMLZefl6yEHkUdMgd/jsKEYOTpFkYN9BJc3McS80jKijuxx/5oSv+LTLIIbOMySOQqltgSdhhcj8yKCNU1WWZssxc9Mt/ADoKasbWSRsJ9498779N/StkNMo8yLo4kaFrfDsEMXPqV8r3BBIt4WD+GT0HKud/fAHx60CSwtGVcAoDuhz5iMDfbcZzWk8N/ovhZF/WXfnbfCnAX1GfXep2rfo3s0B5RJ83b/OlU5PxLT4ntf8ARGvHpZvgFNP1m+1fkspbiLkXLK0wUbgd3Az0z9apNa0yXT52TnQuNuaI5Ug1da9wcIkLRE5HUE5AO56n2FVtnwvcS2cl5zr4cZwy7Fhg4OR27VtwZ4Zo7oMqzYZYnUjlpAVEOLgrDcsqzAlginmAJkUbNy/eHpjtS9a01reeWFiGMbleYdGA6MPiMH51VxadM0LSDPhIcE4PLk4Hw71cw2Ez2y3DDKcywls+bm5OZCR1wVGx9qeRRJFVkirGxvitNC3zSjaGqMkVJUypxsJLLUObqasfBUjNB9uWU1cQ3xxXLy6aSfpM8sbXQ3PNVfLJUm4hNRv1cmujGjUcjerSylqHFZn0qVHbMKEmiF1FPtUW6mpESNSZLZjVPFjJDKzb1Id8imBZtUyC1NNwBlUbhlNPrqRPWrNtK5u1MPohHaqZzSM8uCBJLmozKatG04jtTZt8VW86K3IrxkU7DcMDUgw5rn6pS/EFslxXRNTIZKiW0FOupWlWb1URT5CWw0wSiqfXo1t3VAC0jfdjX7x9z+6vudqgDjBo1KwFQRnmlfdEAG5A/Efc7ZPc7UMatxUMOltzPJJvLcucux+nsO+BjbOARvx4b5ZvxY7Vsk8RauE8k7hz18GI+QDfBZurbjvjOc4HeXwJokWqyMs8y20EQDeGpVXlJOMlzt+W2RigFbYsdsuxO+Mk5+NPvp8i7lSO/rv8BWuLhHg1fCk1wgv/AEj6RYW0iJYusnVmKNzgegLZOT8/WhLT79oW51I5u22d980ScDabpk3P+0bmWFhjwwoKoevMWIU9NvSq3ivToLafFnMs8eQQwIYD05v7075RXF7XRcafxXqsuPCV3G2MRZA69CMAir1Nb1wjL26kEHPOqrjqD1bY0W8PcV2b20f20Ub8o5lJVdwNxjPXrUoXMEpyHRwQfusCDnY9DtjevNanVVJp4V81/o6mKF9yZnesatqDQsstugQqMlCPh3PfNC9jr0sdvJbb+DI3Mw3zkeuOo2o6/SBeRxwFEIJYAbHHr6Z9t6quIP1eHTLK0h5XuZiJpmAGV5/uoSf9w/8Aj711/wAMluxXtUf2MuupTSuwS/aZWDwgcKW5u+e9Xf7Ymupj4hGBDCnKg5U+yUKu3rua9PoKSNIisI47S38WeRsEFxsFUKTkliF+prvASs36yeVTziNSSuWXDFzyt27A+1bcjqLZhdUS47epHgCp8lkR2ps2zelY96KyEtsKc/VqlR2zelPm3NK5gZcTaDntXI+Hvajr9WFKFsKouQtgXa6QjFgpVih5WAIJU4BwwHQ4IO/rUo6CPSrjVeHxIwlibwbhRhZVGQwH4JU/9SP2O46gg17TdT5m8G4TwbjH3c5jlA6tDJ+Me33h3HQmO2uA2VCaIPSnhoY9KvdQsS64Rijg8yMOzDpkfiXsR6H51zTbnxAQ68kibSJ1wexB/Ep6g/zBASmSyj/Yg9KUujj0okMdeEdTkFlJFpgHapH7MB7VaiOlhalWQH5tDU9qqrzh09hRty13kFL8NCOKMwuNFZe1Q2Tl6itWmslYdKCuMYIraMySMFHQD8TH91R3NJLE30I8fsDrTogLMQqjqTQZxJxTzkogKp9Gf4+g9vr6VU67rjTHqQvZew/r8fpUXSrEyuObpucn2z/StuDSRxr4mTs06fS3Je4qG3luP9o/+P8Am5q+tNDRFy/mG/qF26/Ht19RU61gYIFQAYH3jvn3x3p06PzffLt7HZfoP50mXUuTq6R6LBpYwV1b/Ui/tOGMcsa59kBJ29x06UgXc8vlWHY9OfH5Ad/er2109AoAULjr0Hx271GutWgizzNk+g8xOPUVRHJb9MbZqkqXqlSB+50W4fPMV/2jf6Ab1VnTgr8ruqgbk4zkew/vRGddLH7OJyexwQPWh2+SV5OZo2BPQAZz/m9b8E8jdSpfQ5uohiq42/qarH+jKzVAzPLIcBieblyDv0A261VcTcHWVvbyyoj5QDGXffIAJ37bn+9PWHE+pJGFeyaRAAM4Ktjbfvk0P8X8UC5QJ4LROp5jzk/Lt7fnXOxY9Y8yudxvmn/YaTxRg+OfHAi94OeCxS8nlCeKfsoBu++4JJ7cu/0zVC9pIqLITgH7mc8xHr8KvOJ+KTf/AKqr5VYI1QjPlyMBiBnuABn27Uq11uMNcSBG5wgitiQGWFTlWblOcvy7D0zmu8cm35B1dlIO7Meh337dx/hrc+GeDEtIAgJdmw7se7lRkD/SMYGaFeBf0cy+Ms94oWNeWSNCctIxGVLL+EDY4O+e1a6awarLfpRVOXgHn0YelN/sMelEZrlYyuweXRB6VyTRR6URVw4oMDY4KVTfNSgassh2mLu1SVeWRQy7HB7EdCD1BHYjcU8aTmoQgqZIdm5pY+zdZUH+oD/qD3Hm9QetOtGknLIjDI+6677dwfVfb+dSc1FltBksh5HPUj7rf716N8evvQsg/DLnYjDDqP5j1FO1WvcbhZB4b5wrDdGPs3qf3T+fWn4LjJ5W2YduxHqPb+FCyEvNcLU3mvZqbiDnNSwaYFVnE/EUNhA00p9kQfekfso/r2FGLbdEQrijiaCwh8SU5JyEjH3pGA6D0Hqegr544s4jnvpjJKeY9I0XPIi9cKPT8zio/EnEM17M00xyTsqDPKqjooH7o/M1L0HT+X7RvvHcd8D4fCtqisMd0uzbptO8kqXzZM4XSCJJTdW7SyMjiNtiFJXC7Hpv3Hb4UrQ7UqDzg5OxPoQMj5Vb2ynt0PUYzn61LWA/wOMb+2w+NY8usc1tO5h0sMT3CYYsb98bZGx3/wDNLvtWjjXzuAcAle5X05e9R76/ZRhAitj70pAA9CFG5/Khy5gjkfxJ7tSRj7qM3yHbahh0ksnM+ELn1kYcR5ZaQvcXrfZkwReufOwOxx0qzs+HoYgfIxbpzMMkn39KGpNWhTZbmZsdMKigdP7/AErlvqEz/dNw3pyqzDHc7DftV89JkqotJffZRHWY7tpthdHCBvsMHbHX/OlVfFIbwVlQ8pVlJxnZs9/qKqZJpAPNJPGfR4mx065xVfdXDMCPHDqe2++PUY2oYtDOMlK0Nk10JRcaZtek3xlsEmJy3h5Yrvkhd8Y6H296CdHs4f1S91CfMjqTDCDy/ZuWABZT8V+QNCWicRXFoGWJsxvsVPmB2x33FNWert4c0R3SUhiNwAwOx/lVmj0fwJzfv0YtRm+LFJE1dF+zUYDXE0ipHGpDNhsYJ5dsEkD/AA0/w9oEjagloGUmKbMjIcqPCbMhDY3G2B8qrrPV3iNu0fLzQuzDIBGWOxI6H51s36MNPgFnHcKoM0wcySEYb75wmfQYHzzWnPkUIWY5toNCaQa4WpJauXZmO14muZpLGlbARrq7C1XtrIrupwk9KG7iyfNUyk7K5SaDstSlakAUoCrrHHM1yuA100bCczXqSTXQaWyCZEDAggEHYg7gj3FQZ7RlGUyyjcLnzL7ox/7Tsem3SrDNc5qlkGbO4Drn+o/I7jp0PQgjtUjFAGs8d28M3kLLJHNJHPEwxzqisAykZ8xITlPT97HYig4utDEsjyrGGTxOV2XmC5K7hSd8qRjrVjxzS3VwFplzdXCRI0kjBURSzMegVRkmvm7jfieTULkyElYkysafuJ7/AOpu/wAh2o//AEncXRzxi3t5FaLlE0zqdm7xRD3JwSPh71m3DnD8t9MIY/L+KVz0QH+foPXNa9PjUIvJPgtxQbfHY5oNtzK2B538ue0cf4sH95vu/wDmj7TuGpGUZAjUDdn229h1+tFGj6Fa2i8sS8zKAGcjLfL0+VZ9+kHi15XNrbkhc8rlc5Zjt4dZnklqp1HpHYhJaaHHYvV+I7a38kP2zrtzE4Tt0X+9VUUl/eZ5R4aHvjkGPXHU7fzq64Z4LSNFln80hwQp3VN849zmie7kiiXmYhFHckCmefHi9OJW/cXbkyc5H8gUseDY8fbzMzeg8q529N+3rSb/AIPh5o0iGWYnvkMFBOPNsW9silX3GEZbkt43mb2Bwflgn8qhNpmo3DK55YQM43PMgIIzgZ3wTT4p5VNSyul7CzjBxcYK2CQjME4Dj7j77b+U75H8q23T9ZtpIl8IIFwAPDICjHbl7Vnw4Cc7tPl+ueXI3+JyaG9V0yW1k5XyVyPMoAB/ocVbkWPU8Rl0VweTBy12bDcMjZBwc+4/p0oE1uwS0njnCBoScSrhWXB67dBV1p3B1u0SSB5jzKG5hIR1A9KRfcMxleXxZ8ehfmHwwwNZMMseCd739DRkUskacQU1vS44pyEyYpVV4GOAQTjCk5xjqPpVtfQ2q2Craown5yLxX8zxkYC8uB/0yc7/AC67VE1Xh9o4SUlZ1TLeG4yBtvy46GqUyzpGk+SA/MgZTk4GxVvbA6H0rrwywyK4s5s4Si6ZO1PSuQs0YLRwBFlfbAkkDBQTnuQd/atw4EtDBp9sjAgiPmIPUFyX39PvVk3BGu4uoY7nBiNyJXUqMGXwnjjZv9ILA46d63Bpawa6XSKcsnwhbS0gzU0xpiQ1z7KLJZua5+s1WO5risaFgsszIDTTRqajoTToqdkLFWrpakikOacI4JKVz1GzXuapZCRzUoVGV6eDUEQWTTTtXS1NsajAzE/0t6K8dybhFPLIAzEDow2JP5UPpz3t3DBHGkDssNvy4xhkUKzvn8R3J+FbhxJoAu1T7Ro3TmwwAYFXADKynqDgdx0rGv0h6XJaXvOGJ51VlfoSVUKx26HYH/lXU0uZSioPtF+OZXa5pr288tszpIIWO8ZBSQ9m/r6YxWl/ozjjgs1bGZJSZHYjrn7v5fxrNtSsDEqLLgc6q6yhThlYZCE52wc/QVoFhxBZraxYkwyRqrKOoKjB2+VJroylBRivJu09JuRB1jixrJrqNlLGQ89u3bDDlbPwxQzwSsCs91cuAFYhQT95yMs2OpO/aq7iG8e7uz4YL5KxxqN8+gHx3oz0z9HaRxhpyzyHGUXyovtnqcfH5VHGGHFUuG+6BFynPjmiNrPHqYxCjMd922GO3l6/woetZluG8S8uMKDtGp3+Q7Dt/OtJtuHYEXAWJR8Fz9OtRLzhC3mUkALIDs6ALjHT4/Ss2PUYY8JNfr5NTx5Hy3f6FRYa9bRIFtreV1HQpGST78x608/EU5+7Zze2cL9anx2d6gxyRTBduZW8JtvVTt+dR5NZkTaS1nXfqAsg6+q0tRk+Ffz/ANFltLuvkQ/23eZ2sjv6uP6VQa/e3civ4lvyqeUnys3KUzhlYdDvRL/+VQZwxZD6MhH8qdTiG2Yf9SPBGME4yPhVmOUsbtY/5K5pTVOX8Axwhxk1qpjlDSId1wfMvthuo/hRQOKLObdZeQ9xICuPmRj86A78QmeIw45WcBtzgHxMb9sEb7VqN5pkDKA0UZA3wUA7VZq8eJNOS79ivDknTSfRVpIsgPIyupB6EEdPbpQosebCeIgB4LjmCg+YI+Acg9RvsfaiOfRLUnaED/YWQ/kaGde0xYAZY5H3ypVtyQ3UFh1HxqaLJihJxi3z7g1EZSSbXQvT9OE2eVsMLOSVQRgyPbjLouOrcqscf6a3fC4Qo3OjIjq226uoYHbboa+d7a6mg8NlLREHxom6YJ2yD3Bxj3xR/wDos4jYubaRvJys0AP4OU5eMH93ckCtGrhuhfsc/JG0acopEi0sSCvEVx+jKRjFXRFTrsBVNqWrBehoxi5MhPmuFWq6fW1HehXUtZJ6GqKW6djWqOn45CbWr1xzTCtXS1ZyWKzXGrgNKzQIIBp1XpBpHPUIP89cJpsGvc9CwFPw7xXb3jMkZKyLk8j4DMucc64JDL8OlVv6S+Gzd2/Mi80sWSAOpU7kD6fxpnRNBhuLKIbxywSTrFNH5ZYmSeRdj6bbg7GnLrV9Ss0bxoUu0UZE0R5GwOpkix/21fVTuHa9x13wZWdTuZ7IwmLnijcFZACWiKg+Xbsc9+lRrAwSW/hqjG7MnKoH3WRunY75x6daLNO4ps4LqUxg+BcrzPGVKmKUghhjuDnIIoG06ZhcK8QKv4oaMD15sqK68XaTZqXJLsoJYblFR1ikUnlZxy+cjBUnB3OSN6NpNeu4sfrVuXH76eYf2pmGy/a15dJMngStEnh53CzIOmcDYjHyIpjh7U721mazuIzKU28Nj9oAOpjYnzrjJx9KzZ9s7jw2vBpxceastdO4lspB98Rk/vqF/wDsNqIrOCNxzK/MDvlTkflVDNolhf5KDllA8yjMco/3J3ob1Xgi5gBa2ZpAOqglJB8gQG/jXNeHFN0pOL9mbN04q3G1+hpS6buRzNg+hHw9N6UNPIBHMT6ZAP51j+kPfTN4cdyyv05HdlJxsQMjr+dL1AanbkLNLcRqSMuGZkA9cjb5HFB/h8t1fEVk/wCRGr2s1OfSy3Uqfio/nVTd8HxSdY4snbIXkO/fK0O6Ro89yvNHqTk+g5+YeuV5sj/xUy64Y1LBCXpfthiR/Wl2vHLb8an+zQ79Stw/j/ID6pozLdm3j5XJYKu+ev8Aqo6h0bVrdVAZJlAHlfORjqA3f4k0Dyi4sbpWlXEiMrebcNg+o659a1nS+Lbe8Ucj8kn/ALbHDfLs3yrbrM2WEIuCUo1yzNgxwlJpun7AzPqbJj9ZhkgPrjmQ/wDNenzqq4wuFeGPldZFZx5gQeX+f1rQZc5IJ29D3rNONo4vHWOBPtCRzBRgMSfLsO+/Ws2iyQy5V6affHRdqMbxwbuy041jhe+gjiwIkt4gTvg4UuxA3236Uvg/hqUR/tA4WJGJj33kZm8LYenU/wDE0LXQnt2j8YcrKuFBYMQpyMHHQdRvRHo/E8z2aWbcvhRMWXA8xyzMAT6Au31rtZPys5EuIh3p+t5OCaKILgFc1kNrdkNRlpWokrXLyYU3wZCy1rUeUHFA+pX5YnernWnJoZMZZsVfCCggjaKXNEGmaMWHSpOh6PnBIowtrUKMVlzZ/CFbJKUsiuoKe5aroJGzXOelyCmDSMAqSWo4l3p4pmki3oMI+jbUiRqWq13kqUQoeG5OU3Mf7lzIflMFnz9ZD9KuZ/MjKfxKy/UYqktZY1ubmQkrl0i3PlfwUHMQPUFyp/2VZaZfLNzcoI5TjfvTzT7I0R9DtIprKASxo4MKKwZVOcKFP8KzP9IegfqV3FPbqFjYhwAPKskZyV26Ajf60QXWrzREQRPyrE78zL1I8QkL74BxR5obmWBHfBJ5t8DsxA/IVdGUsUt66HjKnaMU0y8liuop2ZueVmMhIIAZ8lRv7KKN+OYf12FLmLy3dv51ZNmYDBI+PcfD3q3/AElaeslqucLieAFsbqrv4ZPyD5oN4T1vnBRj50PKwPfBxzVMmSUmsy8dm3Bk3Lawl0EWutWwlz4F/EAryxYV+cDAcgfeVsD55Hak/tGW2kWHUMKzHliuFBEM2Ogb/wBt/jtQhqaTafdC8tsCMkc6LsMH7wYZ6E7+xrUrW+t9RtQWCyQyggqw+6w6gjqCD3pc6i0pdxf1TOhhk+l3/IKcQ8LQ3HmH2U4xiRdt+ozjZvj196rdL4glgcWupKN9kmbBVwO7HoR7/WrC+il0w4bmnsCfK/3prbrt/qQbVK1CzhuYsEiSJxlXUrnfuD2Iqndtio5PVDw/K+/YvSt3Dh+V7/fuVN7wbHkTWUphfcjlPMhB329AfbaoS8WXNowS9iLekiY83v6E/Q+1NRz3OlMFkPjWhOxA8yZ/7T7dD2xRbBLBdR5UpJGw7gH5EHofamyXFL4i3w8Pz9f8gik/yemXt9/2APiLWItQurZIlz5grFhuQxBIPfsaNda4RsXG0fIwxh4zykEdz2Pas+444e/VJFkiz4THb1jbrgH0/hRDoPGIlRYrvMbgDkkIIVwNstnp8elW5YTeKE9M3S8eSvHKO+Ucq5/oPGG+tQQD+twj12mQLv8A8u9UnDWsxJqyTlcg5AWQcoEmMDPpvn50ateNDGxG6kdR3A3yO1Z4ujXF94l4OSK3U4aUlcZXYZXOSem9P+Gyc5OUoq/df3RXrkoxSv5EZpjJJcXE+TIr7KdxzuxAB7gD09qubnhqSwKxzFfEeNJCqnPIGGyt6NsaEGuCBIFOQ2Azb4blOQcnoaO31OW/fx5cF3Cg4GAOQBcAfKujndROVlfpIdnASaJrN+QVIstKCpzGqq9l8+BXPTcmZidePzjau6RpeWyRVjo1hzqCav7a0CVM2RpUFjlpbhBTzNTbtTfPWGhCQstPCWoKGngasUiWLkemeautTTGg2QkxyU74gqv5q6slCyWTi9JluVRWZjhVBZj6BRkmmVagv9It4V8NVY4IIkVTvysV6j0IDfSnxrdJIK5ZAuLvKQMQeb7SV9wTzXEjSkfIsB/xq10TUTBIw6q5zj3GQMfSg7VJwW9hjB9upqZc35wN8dRtnPt8u9a3GxmKuwRzltmZySPfJJA+ZrUeDpA1pEf93152zWZeL4mC2eblwc9/T54rRuFRyWsY9mI+BYmqMzqIBzjWBJLOdTvyJ4vKDgkxedfzWs91bQEs76NS+IbxhySgbwSjIQZOzKecA9NvhVrqWqrNJI52UqYQMjBALAsT1zg/n7VZatpy6jp6b4kCBkYYJWRBhl+oINPBvFTl0+/mWRlt5Ke6ikhke2uFHOo8yncMh6Ovqhwd+xGO1D1lePpU4IJe1mbcfuH29wPqNvSizTbz9r2KqzFdSsmOT+KVNudsD72VGQp6soHQ0PyXUMpMMn3ZB9m5XkWZWOFIGTySdRy5OCOtXS07xW48wfaOjDJf7mgW9/HJHnyvG4z0zsRv7YxQRqNnJpjs8I8SzchpIRk+GCd5I/QDuO3w6V+gXj2Ewhl3gkJ8NyPuk9j8f79zg6uk54yF8xXzoDuGGPOvuCP4CsUl8GXvF/f1NanvV9NFfa3ccsYzh4ZBlSRkEHswNDGq6RPYM09k2Yju8J82AO+O4/Me42pbp+oOJEObGdun/wDNIe3suc/51JLeYbA45ex7b0lywSuPMH4+/JcpLKueJL7+gB65xh+txLAsIBkZASTkA8w+6MdPetCvdKgaFIpEV+VQMEbjAG6t1z71l1xocj306W6jEbc4GQACcEAH45o8tuJI548S/ZTxDDKfKTgbkfTpWvU4rhF4OK5pdqyrDk9T+L+36cAfxC7WYMUUpaKTI5H3ZPgfTp/eq86kf2etuGIPjl2XJww5SA2OnfG/8qudHjglW7vroFxFyrAOzPnHmx8t/cGqO+gZuaZhHEXwUhAILA9GC9l2653xXTwQcYLd35OfmmpSddeC/wBB4YN8Zo0ZIIbZFLtylzJKchVAJB3IYe2OhzRPp2gC3VV68o64xk99qrP0UWMmZZmBCthAD+I5yT8v51oF9GOWufq9Rc9i6RjyS5op7y7Cx4oGu5/Pn3q51iYgkUPTb02KNKxAz4d1YDAowhkDDNZXoqnmFaJp0mFGazZ5citli8VNGOu/rQpuS4FUNoAzG9OiWoi0hyaVJiomPOKiSXFNb0gxGjQaJC3Fca4pMVvXJbU0Gh1AmW8+aB+L7l2dw67A46Dt905+Hf40Y2kRFO6npInjK7BseVsZx7Edx7U+Kag+RlB+DGpST0Pt/appk8nuQP6fwq51fhp4mwyPg588YLR7dztt88VSvblQNwwHQjtW5TTVoD4JjyYjAGMnqcen8cUR6RxAYrdotyeQlW/dLEj+9Cdw3l/3bA9vcfGpMs3kCjsB8SRRcU1yARdz4UKDjH8ep3+lH/CFrLEnKwPI8cUoyfuysuJVHfBwrfFmob4O0+OeXMmCI/NyHoxOAPkCDt8K0VRWbUZP/IGwL4q0qW3lW9shiVT9ou2JFOOZW9jj6/Kh69u4tRjfw4zb3SySSy2/WOQ5YmWI9pN8MMb7e2dVniDKVPQgg/OsqurhPGcRsPsmPJIDyk7kZB/z+FW6XVSitr5X8DwyOPfQOQ6oHAt5mJiOwlIJaI9iR+Jc49wM70aaNfT23LBd5B/9KXqjjbHm/rvQ7Z2EAlVnYquQxHX8WQNsZB/ga1m1YMN8H470dVlhJVXBctU4u0DogSTxbeRfs5l5lB6A98H/ADpQJe6pc6fz2zANjaJ27Keh261qGpaVkq8JCOpyFP8A029Rj8JI7j55rN+NLhncRzRmNhzYB6HON0b8Q2HT6CjpIxl6e17Ps0rUqatcMf4ejFqrtK+ZZxk77Z3ONu5yar7jSppo/wBcnkWKNywjDY5jjOM+1RdJv/B5iAGlYcqSOcqg6dD2qM8MgZcjxVzhOZW8LOT0B2I2rbiwKEnNvlkyZt0VFcJDMF6RCYAfszJzn1OPT226Ub8DyW7rcPLErO7hE5wCscQGSFz0YnGfhVFrekwiQCOUygAc7cgROfuEA7f5vUyymEYAXYChmypx2pmSeRVSNRsXUgAYA9BsPpT92m1Bmi6vgjJoxhuQ61yZY9rKAF4gj3NDsaEnFHusWOc0NvAEatcZpRpBsuuHtL6GiN4MCoGgXS4xVxI1YsqbfIskVrKRTMzmrNgKhzx1S0KLUUvw6eRKcZKtSCkRvDrhjpbGnFFQNiYqkBQabC08gqB3HljFSI6ptW1dYHiQ/jJyfQdBv8SPpQxfcdSc2IUAUd3GWPyHSm+E5DKTXJoeKzvi/TFjnPlAWUFlI2wRjmX37H507Ycczcw8RVdc+YKOVse29L4v1CO5SJoskozArkFgrAb+U77qKaEHFglOwPaPlPKSCAQR8aTKCTgdqcnt9ydx8c/0pcHKW3z7dt/XrWsBacPia3uI8Id/K2QejYH9K05Voe0rT0iwwLOcDDOc4HsvRaf1zUzFbyMDg4wD6Fts1iySU5UgWU/HPEQRGghPnbyuw/CO6j37e1Z/YpuQQDnGMkjGKfPnOfU4FRpTljg7dsZ+FaoQUY0hq4JtwyjcjB6bHIA6dx/PtWgcIXJkiHN1Q8vyAGP89qzQRk/i/Pf16Ud8AzNySKTsCpA645gc/wAKqyxpChdItRb7TIp0KSorqezDPzHoafeSlxvWO6fBAS//AFvZ8ykGXAOSvPkN7E4zj4Gp13w1CP8ApxquBgYHQelEfPSWer/jzfbY29vsz2+0MjtVNPYsK065iBqDJpintUWVoRmcxsyGiXSNZxsTU2/0H0FD1zprIdquhkjLhhTC+a/DrQtqbHO1N21yw2NSJRkVphjj4GSPaRelTRWmpAjrQPjBp0XZFDJg3BaDVL0HvTvPmg6G+NWdvqe1ZJ6doSgljc1KztXq9SAIsteRq9XqUA6Gp1Gr1eqEBrja48Nrd8BsM/lboc8vWh7WLFAzug5QcMF68uRkjPp8u9cr1bMX5SzwVi/x70/E4zgKBjBzgEktud+w3r1ep0uRCWig9ehByO30qPfQqrIwAHNgYAwBjvXq9QY4eaPJzRLntt9KY4piBtZc9lz9CK9Xqxtf9gvkAreBfCL9xkD2yBn+NRzbgDNer1a5BkIAwfXYH36Zo24GGVkPclR9Aa9XqpzflFCVqUpr1erCiCi1I5q5XqdkEuaSr16vUADoOaZurJGG4r1eow7GQMahYqp2quNer1dLCxhhhvSXWvV6tQw0aZaYiu16g+gM/9k="/>
          <p:cNvSpPr>
            <a:spLocks noChangeAspect="1" noChangeArrowheads="1"/>
          </p:cNvSpPr>
          <p:nvPr/>
        </p:nvSpPr>
        <p:spPr bwMode="auto">
          <a:xfrm>
            <a:off x="635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5" name="Picture 4" descr="Logo&#10;&#10;Description automatically generated">
            <a:extLst>
              <a:ext uri="{FF2B5EF4-FFF2-40B4-BE49-F238E27FC236}">
                <a16:creationId xmlns:a16="http://schemas.microsoft.com/office/drawing/2014/main" id="{EC1A70A6-C332-0666-BDA9-F62EC15B4A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5229200"/>
            <a:ext cx="1403934" cy="1330227"/>
          </a:xfrm>
          <a:prstGeom prst="rect">
            <a:avLst/>
          </a:prstGeom>
        </p:spPr>
      </p:pic>
    </p:spTree>
    <p:extLst>
      <p:ext uri="{BB962C8B-B14F-4D97-AF65-F5344CB8AC3E}">
        <p14:creationId xmlns:p14="http://schemas.microsoft.com/office/powerpoint/2010/main" val="3673735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548680"/>
            <a:ext cx="7920880" cy="4464496"/>
          </a:xfrm>
        </p:spPr>
        <p:txBody>
          <a:bodyPr>
            <a:noAutofit/>
          </a:bodyPr>
          <a:lstStyle/>
          <a:p>
            <a:r>
              <a:rPr lang="en-GB" sz="3600" b="1" dirty="0">
                <a:solidFill>
                  <a:srgbClr val="941100"/>
                </a:solidFill>
              </a:rPr>
              <a:t>Warwickshire Local Offer</a:t>
            </a:r>
          </a:p>
          <a:p>
            <a:endParaRPr lang="en-GB" sz="3600" b="1" dirty="0">
              <a:solidFill>
                <a:srgbClr val="941100"/>
              </a:solidFill>
            </a:endParaRPr>
          </a:p>
          <a:p>
            <a:r>
              <a:rPr lang="en-GB" dirty="0"/>
              <a:t>By law, Warwickshire Local Authority has to provide information on a website detailing all services available in Warwickshire for children with Special Educational Needs and Disabilities. This information is called The Local Offer and can</a:t>
            </a:r>
          </a:p>
          <a:p>
            <a:r>
              <a:rPr lang="en-GB" dirty="0"/>
              <a:t> be found at:</a:t>
            </a:r>
          </a:p>
          <a:p>
            <a:endParaRPr lang="en-GB" dirty="0"/>
          </a:p>
          <a:p>
            <a:r>
              <a:rPr lang="en-GB" i="1" dirty="0"/>
              <a:t> </a:t>
            </a:r>
            <a:r>
              <a:rPr lang="en-GB" b="1" i="1" dirty="0" err="1"/>
              <a:t>www.warwickshire.gov.uk</a:t>
            </a:r>
            <a:r>
              <a:rPr lang="en-GB" b="1" i="1" dirty="0"/>
              <a:t>/send </a:t>
            </a:r>
            <a:endParaRPr lang="en-GB" b="1" dirty="0"/>
          </a:p>
        </p:txBody>
      </p:sp>
      <p:sp>
        <p:nvSpPr>
          <p:cNvPr id="2" name="AutoShape 2" descr="data:image/jpeg;base64,/9j/4AAQSkZJRgABAQAAAQABAAD/2wCEAAkGBxISEhQUEhQUFBQVFRQUFRUUFxQVFBQVFBUWFhQWGBQYHCggGBonHRUUITEkJSkrLi4uFx8zODMsNygtLisBCgoKDg0OGhAQGiwkHyQsLCwsLCwsLDUsLSwsLCwsLC8sLCwsLCwsLCwsLCwsLCwsLCwsLCwsLCwsLCwsLCwsLP/AABEIAMUA/wMBIgACEQEDEQH/xAAcAAABBQEBAQAAAAAAAAAAAAAGAgMEBQcBAAj/xABAEAACAQMCBAQDBAkDAwQDAAABAgMABBEFIQYSMUETIlFhcYGRIzJCoQcUFVKxwdHh8GJygjOy8UNTkqIWF1T/xAAaAQACAwEBAAAAAAAAAAAAAAABAgADBAUG/8QALxEAAgIBBAECBAUEAwAAAAAAAAECEQMEEiExQSJRE4GR8AUyYXGxocHR8RQjQv/aAAwDAQACEQMRAD8Aoo0p16XzCuuRisFiEMtvUmA1Ek61It2qMJYxtTvi1FB2piSaqqsFFgZKWpqtjmqYktJJEaHXavJJUWaSuQk0KJRKlNMKd6dZDio2DmihT14+1c02fJxXZY8iu2VtynNBitEm80ZpBkCoEFm0bYIrTeF40dcHFQeLdGC+ZRQXRNoMwJtSJ1r0T460iSYGgrQHwNctSbcYpqOn1WmsYfY7VXypvVgq0xLHRjIKYm3SpJFRDKEGWIAHUk4H1quk4rt+YJGWmc9FhUuSfY9PzqxJvoNNj+orQxeNvVjxFq9xAB4tlPHzdDL5M/DY5ofW9aVDIFXY+ZQ4LgevKQCR7iteOEl2hlFnmam81b6joLpbx3UbxzwPhTJESfDk7xyKQCrf56VSE1aAmwW/NVnZ6MSardPucGjDSbtTisGozSgVTk0S7HT/AAxmpY1YJtmvXd0Cu1CN/wAxassWsnLFTTEyS1wXFLnjqG1b0rNKHmfNS7UVXxtVrZUJ9CkwRbVCuI6uUG1QrpaoT5IiujFWNnblqjRqM1a2U4SjIZsn2/D5IzXZ9MEdWVrryYxtVbrF9zdKWhHIXaQqaau7VQapI78r3pi51Uk0dom4umtx2poxkVWW+pVcWt2rDelaCpJkjSdWMTUZJOLhd6z+7iHUVbaFqhj61EqDdD2u6YIwTQZNN5sUX8R6r4i7UHQRFn3qWI+WXFguRU4R0m2CquSQABkk7AD1Jod1ri8AMLZefl6yEHkUdMgd/jsKEYOTpFkYN9BJc3McS80jKijuxx/5oSv+LTLIIbOMySOQqltgSdhhcj8yKCNU1WWZssxc9Mt/ADoKasbWSRsJ9498779N/StkNMo8yLo4kaFrfDsEMXPqV8r3BBIt4WD+GT0HKud/fAHx60CSwtGVcAoDuhz5iMDfbcZzWk8N/ovhZF/WXfnbfCnAX1GfXep2rfo3s0B5RJ83b/OlU5PxLT4ntf8ARGvHpZvgFNP1m+1fkspbiLkXLK0wUbgd3Az0z9apNa0yXT52TnQuNuaI5Ug1da9wcIkLRE5HUE5AO56n2FVtnwvcS2cl5zr4cZwy7Fhg4OR27VtwZ4Zo7oMqzYZYnUjlpAVEOLgrDcsqzAlginmAJkUbNy/eHpjtS9a01reeWFiGMbleYdGA6MPiMH51VxadM0LSDPhIcE4PLk4Hw71cw2Ez2y3DDKcywls+bm5OZCR1wVGx9qeRRJFVkirGxvitNC3zSjaGqMkVJUypxsJLLUObqasfBUjNB9uWU1cQ3xxXLy6aSfpM8sbXQ3PNVfLJUm4hNRv1cmujGjUcjerSylqHFZn0qVHbMKEmiF1FPtUW6mpESNSZLZjVPFjJDKzb1Id8imBZtUyC1NNwBlUbhlNPrqRPWrNtK5u1MPohHaqZzSM8uCBJLmozKatG04jtTZt8VW86K3IrxkU7DcMDUgw5rn6pS/EFslxXRNTIZKiW0FOupWlWb1URT5CWw0wSiqfXo1t3VAC0jfdjX7x9z+6vudqgDjBo1KwFQRnmlfdEAG5A/Efc7ZPc7UMatxUMOltzPJJvLcucux+nsO+BjbOARvx4b5ZvxY7Vsk8RauE8k7hz18GI+QDfBZurbjvjOc4HeXwJokWqyMs8y20EQDeGpVXlJOMlzt+W2RigFbYsdsuxO+Mk5+NPvp8i7lSO/rv8BWuLhHg1fCk1wgv/AEj6RYW0iJYusnVmKNzgegLZOT8/WhLT79oW51I5u22d980ScDabpk3P+0bmWFhjwwoKoevMWIU9NvSq3ivToLafFnMs8eQQwIYD05v7075RXF7XRcafxXqsuPCV3G2MRZA69CMAir1Nb1wjL26kEHPOqrjqD1bY0W8PcV2b20f20Ub8o5lJVdwNxjPXrUoXMEpyHRwQfusCDnY9DtjevNanVVJp4V81/o6mKF9yZnesatqDQsstugQqMlCPh3PfNC9jr0sdvJbb+DI3Mw3zkeuOo2o6/SBeRxwFEIJYAbHHr6Z9t6quIP1eHTLK0h5XuZiJpmAGV5/uoSf9w/8Aj711/wAMluxXtUf2MuupTSuwS/aZWDwgcKW5u+e9Xf7Ymupj4hGBDCnKg5U+yUKu3rua9PoKSNIisI47S38WeRsEFxsFUKTkliF+prvASs36yeVTziNSSuWXDFzyt27A+1bcjqLZhdUS47epHgCp8lkR2ps2zelY96KyEtsKc/VqlR2zelPm3NK5gZcTaDntXI+Hvajr9WFKFsKouQtgXa6QjFgpVih5WAIJU4BwwHQ4IO/rUo6CPSrjVeHxIwlibwbhRhZVGQwH4JU/9SP2O46gg17TdT5m8G4TwbjH3c5jlA6tDJ+Me33h3HQmO2uA2VCaIPSnhoY9KvdQsS64Rijg8yMOzDpkfiXsR6H51zTbnxAQ68kibSJ1wexB/Ep6g/zBASmSyj/Yg9KUujj0okMdeEdTkFlJFpgHapH7MB7VaiOlhalWQH5tDU9qqrzh09hRty13kFL8NCOKMwuNFZe1Q2Tl6itWmslYdKCuMYIraMySMFHQD8TH91R3NJLE30I8fsDrTogLMQqjqTQZxJxTzkogKp9Gf4+g9vr6VU67rjTHqQvZew/r8fpUXSrEyuObpucn2z/StuDSRxr4mTs06fS3Je4qG3luP9o/+P8Am5q+tNDRFy/mG/qF26/Ht19RU61gYIFQAYH3jvn3x3p06PzffLt7HZfoP50mXUuTq6R6LBpYwV1b/Ui/tOGMcsa59kBJ29x06UgXc8vlWHY9OfH5Ad/er2109AoAULjr0Hx271GutWgizzNk+g8xOPUVRHJb9MbZqkqXqlSB+50W4fPMV/2jf6Ab1VnTgr8ruqgbk4zkew/vRGddLH7OJyexwQPWh2+SV5OZo2BPQAZz/m9b8E8jdSpfQ5uohiq42/qarH+jKzVAzPLIcBieblyDv0A261VcTcHWVvbyyoj5QDGXffIAJ37bn+9PWHE+pJGFeyaRAAM4Ktjbfvk0P8X8UC5QJ4LROp5jzk/Lt7fnXOxY9Y8yudxvmn/YaTxRg+OfHAi94OeCxS8nlCeKfsoBu++4JJ7cu/0zVC9pIqLITgH7mc8xHr8KvOJ+KTf/AKqr5VYI1QjPlyMBiBnuABn27Uq11uMNcSBG5wgitiQGWFTlWblOcvy7D0zmu8cm35B1dlIO7Meh337dx/hrc+GeDEtIAgJdmw7se7lRkD/SMYGaFeBf0cy+Ms94oWNeWSNCctIxGVLL+EDY4O+e1a6awarLfpRVOXgHn0YelN/sMelEZrlYyuweXRB6VyTRR6URVw4oMDY4KVTfNSgassh2mLu1SVeWRQy7HB7EdCD1BHYjcU8aTmoQgqZIdm5pY+zdZUH+oD/qD3Hm9QetOtGknLIjDI+6677dwfVfb+dSc1FltBksh5HPUj7rf716N8evvQsg/DLnYjDDqP5j1FO1WvcbhZB4b5wrDdGPs3qf3T+fWn4LjJ5W2YduxHqPb+FCyEvNcLU3mvZqbiDnNSwaYFVnE/EUNhA00p9kQfekfso/r2FGLbdEQrijiaCwh8SU5JyEjH3pGA6D0Hqegr544s4jnvpjJKeY9I0XPIi9cKPT8zio/EnEM17M00xyTsqDPKqjooH7o/M1L0HT+X7RvvHcd8D4fCtqisMd0uzbptO8kqXzZM4XSCJJTdW7SyMjiNtiFJXC7Hpv3Hb4UrQ7UqDzg5OxPoQMj5Vb2ynt0PUYzn61LWA/wOMb+2w+NY8usc1tO5h0sMT3CYYsb98bZGx3/wDNLvtWjjXzuAcAle5X05e9R76/ZRhAitj70pAA9CFG5/Khy5gjkfxJ7tSRj7qM3yHbahh0ksnM+ELn1kYcR5ZaQvcXrfZkwReufOwOxx0qzs+HoYgfIxbpzMMkn39KGpNWhTZbmZsdMKigdP7/AErlvqEz/dNw3pyqzDHc7DftV89JkqotJffZRHWY7tpthdHCBvsMHbHX/OlVfFIbwVlQ8pVlJxnZs9/qKqZJpAPNJPGfR4mx065xVfdXDMCPHDqe2++PUY2oYtDOMlK0Nk10JRcaZtek3xlsEmJy3h5Yrvkhd8Y6H296CdHs4f1S91CfMjqTDCDy/ZuWABZT8V+QNCWicRXFoGWJsxvsVPmB2x33FNWert4c0R3SUhiNwAwOx/lVmj0fwJzfv0YtRm+LFJE1dF+zUYDXE0ipHGpDNhsYJ5dsEkD/AA0/w9oEjagloGUmKbMjIcqPCbMhDY3G2B8qrrPV3iNu0fLzQuzDIBGWOxI6H51s36MNPgFnHcKoM0wcySEYb75wmfQYHzzWnPkUIWY5toNCaQa4WpJauXZmO14muZpLGlbARrq7C1XtrIrupwk9KG7iyfNUyk7K5SaDstSlakAUoCrrHHM1yuA100bCczXqSTXQaWyCZEDAggEHYg7gj3FQZ7RlGUyyjcLnzL7ox/7Tsem3SrDNc5qlkGbO4Drn+o/I7jp0PQgjtUjFAGs8d28M3kLLJHNJHPEwxzqisAykZ8xITlPT97HYig4utDEsjyrGGTxOV2XmC5K7hSd8qRjrVjxzS3VwFplzdXCRI0kjBURSzMegVRkmvm7jfieTULkyElYkysafuJ7/AOpu/wAh2o//AEncXRzxi3t5FaLlE0zqdm7xRD3JwSPh71m3DnD8t9MIY/L+KVz0QH+foPXNa9PjUIvJPgtxQbfHY5oNtzK2B538ue0cf4sH95vu/wDmj7TuGpGUZAjUDdn229h1+tFGj6Fa2i8sS8zKAGcjLfL0+VZ9+kHi15XNrbkhc8rlc5Zjt4dZnklqp1HpHYhJaaHHYvV+I7a38kP2zrtzE4Tt0X+9VUUl/eZ5R4aHvjkGPXHU7fzq64Z4LSNFln80hwQp3VN849zmie7kiiXmYhFHckCmefHi9OJW/cXbkyc5H8gUseDY8fbzMzeg8q529N+3rSb/AIPh5o0iGWYnvkMFBOPNsW9silX3GEZbkt43mb2Bwflgn8qhNpmo3DK55YQM43PMgIIzgZ3wTT4p5VNSyul7CzjBxcYK2CQjME4Dj7j77b+U75H8q23T9ZtpIl8IIFwAPDICjHbl7Vnw4Cc7tPl+ueXI3+JyaG9V0yW1k5XyVyPMoAB/ocVbkWPU8Rl0VweTBy12bDcMjZBwc+4/p0oE1uwS0njnCBoScSrhWXB67dBV1p3B1u0SSB5jzKG5hIR1A9KRfcMxleXxZ8ehfmHwwwNZMMseCd739DRkUskacQU1vS44pyEyYpVV4GOAQTjCk5xjqPpVtfQ2q2Craown5yLxX8zxkYC8uB/0yc7/AC67VE1Xh9o4SUlZ1TLeG4yBtvy46GqUyzpGk+SA/MgZTk4GxVvbA6H0rrwywyK4s5s4Si6ZO1PSuQs0YLRwBFlfbAkkDBQTnuQd/atw4EtDBp9sjAgiPmIPUFyX39PvVk3BGu4uoY7nBiNyJXUqMGXwnjjZv9ILA46d63Bpawa6XSKcsnwhbS0gzU0xpiQ1z7KLJZua5+s1WO5risaFgsszIDTTRqajoTToqdkLFWrpakikOacI4JKVz1GzXuapZCRzUoVGV6eDUEQWTTTtXS1NsajAzE/0t6K8dybhFPLIAzEDow2JP5UPpz3t3DBHGkDssNvy4xhkUKzvn8R3J+FbhxJoAu1T7Ro3TmwwAYFXADKynqDgdx0rGv0h6XJaXvOGJ51VlfoSVUKx26HYH/lXU0uZSioPtF+OZXa5pr288tszpIIWO8ZBSQ9m/r6YxWl/ozjjgs1bGZJSZHYjrn7v5fxrNtSsDEqLLgc6q6yhThlYZCE52wc/QVoFhxBZraxYkwyRqrKOoKjB2+VJroylBRivJu09JuRB1jixrJrqNlLGQ89u3bDDlbPwxQzwSsCs91cuAFYhQT95yMs2OpO/aq7iG8e7uz4YL5KxxqN8+gHx3oz0z9HaRxhpyzyHGUXyovtnqcfH5VHGGHFUuG+6BFynPjmiNrPHqYxCjMd922GO3l6/woetZluG8S8uMKDtGp3+Q7Dt/OtJtuHYEXAWJR8Fz9OtRLzhC3mUkALIDs6ALjHT4/Ss2PUYY8JNfr5NTx5Hy3f6FRYa9bRIFtreV1HQpGST78x608/EU5+7Zze2cL9anx2d6gxyRTBduZW8JtvVTt+dR5NZkTaS1nXfqAsg6+q0tRk+Ffz/ANFltLuvkQ/23eZ2sjv6uP6VQa/e3civ4lvyqeUnys3KUzhlYdDvRL/+VQZwxZD6MhH8qdTiG2Yf9SPBGME4yPhVmOUsbtY/5K5pTVOX8Axwhxk1qpjlDSId1wfMvthuo/hRQOKLObdZeQ9xICuPmRj86A78QmeIw45WcBtzgHxMb9sEb7VqN5pkDKA0UZA3wUA7VZq8eJNOS79ivDknTSfRVpIsgPIyupB6EEdPbpQosebCeIgB4LjmCg+YI+Acg9RvsfaiOfRLUnaED/YWQ/kaGde0xYAZY5H3ypVtyQ3UFh1HxqaLJihJxi3z7g1EZSSbXQvT9OE2eVsMLOSVQRgyPbjLouOrcqscf6a3fC4Qo3OjIjq226uoYHbboa+d7a6mg8NlLREHxom6YJ2yD3Bxj3xR/wDos4jYubaRvJys0AP4OU5eMH93ckCtGrhuhfsc/JG0acopEi0sSCvEVx+jKRjFXRFTrsBVNqWrBehoxi5MhPmuFWq6fW1HehXUtZJ6GqKW6djWqOn45CbWr1xzTCtXS1ZyWKzXGrgNKzQIIBp1XpBpHPUIP89cJpsGvc9CwFPw7xXb3jMkZKyLk8j4DMucc64JDL8OlVv6S+Gzd2/Mi80sWSAOpU7kD6fxpnRNBhuLKIbxywSTrFNH5ZYmSeRdj6bbg7GnLrV9Ss0bxoUu0UZE0R5GwOpkix/21fVTuHa9x13wZWdTuZ7IwmLnijcFZACWiKg+Xbsc9+lRrAwSW/hqjG7MnKoH3WRunY75x6daLNO4ps4LqUxg+BcrzPGVKmKUghhjuDnIIoG06ZhcK8QKv4oaMD15sqK68XaTZqXJLsoJYblFR1ikUnlZxy+cjBUnB3OSN6NpNeu4sfrVuXH76eYf2pmGy/a15dJMngStEnh53CzIOmcDYjHyIpjh7U721mazuIzKU28Nj9oAOpjYnzrjJx9KzZ9s7jw2vBpxceastdO4lspB98Rk/vqF/wDsNqIrOCNxzK/MDvlTkflVDNolhf5KDllA8yjMco/3J3ob1Xgi5gBa2ZpAOqglJB8gQG/jXNeHFN0pOL9mbN04q3G1+hpS6buRzNg+hHw9N6UNPIBHMT6ZAP51j+kPfTN4cdyyv05HdlJxsQMjr+dL1AanbkLNLcRqSMuGZkA9cjb5HFB/h8t1fEVk/wCRGr2s1OfSy3Uqfio/nVTd8HxSdY4snbIXkO/fK0O6Ro89yvNHqTk+g5+YeuV5sj/xUy64Y1LBCXpfthiR/Wl2vHLb8an+zQ79Stw/j/ID6pozLdm3j5XJYKu+ev8Aqo6h0bVrdVAZJlAHlfORjqA3f4k0Dyi4sbpWlXEiMrebcNg+o659a1nS+Lbe8Ucj8kn/ALbHDfLs3yrbrM2WEIuCUo1yzNgxwlJpun7AzPqbJj9ZhkgPrjmQ/wDNenzqq4wuFeGPldZFZx5gQeX+f1rQZc5IJ29D3rNONo4vHWOBPtCRzBRgMSfLsO+/Ws2iyQy5V6affHRdqMbxwbuy041jhe+gjiwIkt4gTvg4UuxA3236Uvg/hqUR/tA4WJGJj33kZm8LYenU/wDE0LXQnt2j8YcrKuFBYMQpyMHHQdRvRHo/E8z2aWbcvhRMWXA8xyzMAT6Au31rtZPys5EuIh3p+t5OCaKILgFc1kNrdkNRlpWokrXLyYU3wZCy1rUeUHFA+pX5YnernWnJoZMZZsVfCCggjaKXNEGmaMWHSpOh6PnBIowtrUKMVlzZ/CFbJKUsiuoKe5aroJGzXOelyCmDSMAqSWo4l3p4pmki3oMI+jbUiRqWq13kqUQoeG5OU3Mf7lzIflMFnz9ZD9KuZ/MjKfxKy/UYqktZY1ubmQkrl0i3PlfwUHMQPUFyp/2VZaZfLNzcoI5TjfvTzT7I0R9DtIprKASxo4MKKwZVOcKFP8KzP9IegfqV3FPbqFjYhwAPKskZyV26Ajf60QXWrzREQRPyrE78zL1I8QkL74BxR5obmWBHfBJ5t8DsxA/IVdGUsUt66HjKnaMU0y8liuop2ZueVmMhIIAZ8lRv7KKN+OYf12FLmLy3dv51ZNmYDBI+PcfD3q3/AElaeslqucLieAFsbqrv4ZPyD5oN4T1vnBRj50PKwPfBxzVMmSUmsy8dm3Bk3Lawl0EWutWwlz4F/EAryxYV+cDAcgfeVsD55Hak/tGW2kWHUMKzHliuFBEM2Ogb/wBt/jtQhqaTafdC8tsCMkc6LsMH7wYZ6E7+xrUrW+t9RtQWCyQyggqw+6w6gjqCD3pc6i0pdxf1TOhhk+l3/IKcQ8LQ3HmH2U4xiRdt+ozjZvj196rdL4glgcWupKN9kmbBVwO7HoR7/WrC+il0w4bmnsCfK/3prbrt/qQbVK1CzhuYsEiSJxlXUrnfuD2Iqndtio5PVDw/K+/YvSt3Dh+V7/fuVN7wbHkTWUphfcjlPMhB329AfbaoS8WXNowS9iLekiY83v6E/Q+1NRz3OlMFkPjWhOxA8yZ/7T7dD2xRbBLBdR5UpJGw7gH5EHofamyXFL4i3w8Pz9f8gik/yemXt9/2APiLWItQurZIlz5grFhuQxBIPfsaNda4RsXG0fIwxh4zykEdz2Pas+444e/VJFkiz4THb1jbrgH0/hRDoPGIlRYrvMbgDkkIIVwNstnp8elW5YTeKE9M3S8eSvHKO+Ucq5/oPGG+tQQD+twj12mQLv8A8u9UnDWsxJqyTlcg5AWQcoEmMDPpvn50ateNDGxG6kdR3A3yO1Z4ujXF94l4OSK3U4aUlcZXYZXOSem9P+Gyc5OUoq/df3RXrkoxSv5EZpjJJcXE+TIr7KdxzuxAB7gD09qubnhqSwKxzFfEeNJCqnPIGGyt6NsaEGuCBIFOQ2Azb4blOQcnoaO31OW/fx5cF3Cg4GAOQBcAfKujndROVlfpIdnASaJrN+QVIstKCpzGqq9l8+BXPTcmZidePzjau6RpeWyRVjo1hzqCav7a0CVM2RpUFjlpbhBTzNTbtTfPWGhCQstPCWoKGngasUiWLkemeautTTGg2QkxyU74gqv5q6slCyWTi9JluVRWZjhVBZj6BRkmmVagv9It4V8NVY4IIkVTvysV6j0IDfSnxrdJIK5ZAuLvKQMQeb7SV9wTzXEjSkfIsB/xq10TUTBIw6q5zj3GQMfSg7VJwW9hjB9upqZc35wN8dRtnPt8u9a3GxmKuwRzltmZySPfJJA+ZrUeDpA1pEf93152zWZeL4mC2eblwc9/T54rRuFRyWsY9mI+BYmqMzqIBzjWBJLOdTvyJ4vKDgkxedfzWs91bQEs76NS+IbxhySgbwSjIQZOzKecA9NvhVrqWqrNJI52UqYQMjBALAsT1zg/n7VZatpy6jp6b4kCBkYYJWRBhl+oINPBvFTl0+/mWRlt5Ke6ikhke2uFHOo8yncMh6Ovqhwd+xGO1D1lePpU4IJe1mbcfuH29wPqNvSizTbz9r2KqzFdSsmOT+KVNudsD72VGQp6soHQ0PyXUMpMMn3ZB9m5XkWZWOFIGTySdRy5OCOtXS07xW48wfaOjDJf7mgW9/HJHnyvG4z0zsRv7YxQRqNnJpjs8I8SzchpIRk+GCd5I/QDuO3w6V+gXj2Ewhl3gkJ8NyPuk9j8f79zg6uk54yF8xXzoDuGGPOvuCP4CsUl8GXvF/f1NanvV9NFfa3ccsYzh4ZBlSRkEHswNDGq6RPYM09k2Yju8J82AO+O4/Me42pbp+oOJEObGdun/wDNIe3suc/51JLeYbA45ex7b0lywSuPMH4+/JcpLKueJL7+gB65xh+txLAsIBkZASTkA8w+6MdPetCvdKgaFIpEV+VQMEbjAG6t1z71l1xocj306W6jEbc4GQACcEAH45o8tuJI548S/ZTxDDKfKTgbkfTpWvU4rhF4OK5pdqyrDk9T+L+36cAfxC7WYMUUpaKTI5H3ZPgfTp/eq86kf2etuGIPjl2XJww5SA2OnfG/8qudHjglW7vroFxFyrAOzPnHmx8t/cGqO+gZuaZhHEXwUhAILA9GC9l2653xXTwQcYLd35OfmmpSddeC/wBB4YN8Zo0ZIIbZFLtylzJKchVAJB3IYe2OhzRPp2gC3VV68o64xk99qrP0UWMmZZmBCthAD+I5yT8v51oF9GOWufq9Rc9i6RjyS5op7y7Cx4oGu5/Pn3q51iYgkUPTb02KNKxAz4d1YDAowhkDDNZXoqnmFaJp0mFGazZ5citli8VNGOu/rQpuS4FUNoAzG9OiWoi0hyaVJiomPOKiSXFNb0gxGjQaJC3Fca4pMVvXJbU0Gh1AmW8+aB+L7l2dw67A46Dt905+Hf40Y2kRFO6npInjK7BseVsZx7Edx7U+Kag+RlB+DGpST0Pt/appk8nuQP6fwq51fhp4mwyPg588YLR7dztt88VSvblQNwwHQjtW5TTVoD4JjyYjAGMnqcen8cUR6RxAYrdotyeQlW/dLEj+9Cdw3l/3bA9vcfGpMs3kCjsB8SRRcU1yARdz4UKDjH8ep3+lH/CFrLEnKwPI8cUoyfuysuJVHfBwrfFmob4O0+OeXMmCI/NyHoxOAPkCDt8K0VRWbUZP/IGwL4q0qW3lW9shiVT9ou2JFOOZW9jj6/Kh69u4tRjfw4zb3SySSy2/WOQ5YmWI9pN8MMb7e2dVniDKVPQgg/OsqurhPGcRsPsmPJIDyk7kZB/z+FW6XVSitr5X8DwyOPfQOQ6oHAt5mJiOwlIJaI9iR+Jc49wM70aaNfT23LBd5B/9KXqjjbHm/rvQ7Z2EAlVnYquQxHX8WQNsZB/ga1m1YMN8H470dVlhJVXBctU4u0DogSTxbeRfs5l5lB6A98H/ADpQJe6pc6fz2zANjaJ27Keh261qGpaVkq8JCOpyFP8A029Rj8JI7j55rN+NLhncRzRmNhzYB6HON0b8Q2HT6CjpIxl6e17Ps0rUqatcMf4ejFqrtK+ZZxk77Z3ONu5yar7jSppo/wBcnkWKNywjDY5jjOM+1RdJv/B5iAGlYcqSOcqg6dD2qM8MgZcjxVzhOZW8LOT0B2I2rbiwKEnNvlkyZt0VFcJDMF6RCYAfszJzn1OPT226Ub8DyW7rcPLErO7hE5wCscQGSFz0YnGfhVFrekwiQCOUygAc7cgROfuEA7f5vUyymEYAXYChmypx2pmSeRVSNRsXUgAYA9BsPpT92m1Bmi6vgjJoxhuQ61yZY9rKAF4gj3NDsaEnFHusWOc0NvAEatcZpRpBsuuHtL6GiN4MCoGgXS4xVxI1YsqbfIskVrKRTMzmrNgKhzx1S0KLUUvw6eRKcZKtSCkRvDrhjpbGnFFQNiYqkBQabC08gqB3HljFSI6ptW1dYHiQ/jJyfQdBv8SPpQxfcdSc2IUAUd3GWPyHSm+E5DKTXJoeKzvi/TFjnPlAWUFlI2wRjmX37H507Ycczcw8RVdc+YKOVse29L4v1CO5SJoskozArkFgrAb+U77qKaEHFglOwPaPlPKSCAQR8aTKCTgdqcnt9ydx8c/0pcHKW3z7dt/XrWsBacPia3uI8Id/K2QejYH9K05Voe0rT0iwwLOcDDOc4HsvRaf1zUzFbyMDg4wD6Fts1iySU5UgWU/HPEQRGghPnbyuw/CO6j37e1Z/YpuQQDnGMkjGKfPnOfU4FRpTljg7dsZ+FaoQUY0hq4JtwyjcjB6bHIA6dx/PtWgcIXJkiHN1Q8vyAGP89qzQRk/i/Pf16Ud8AzNySKTsCpA645gc/wAKqyxpChdItRb7TIp0KSorqezDPzHoafeSlxvWO6fBAS//AFvZ8ykGXAOSvPkN7E4zj4Gp13w1CP8ApxquBgYHQelEfPSWer/jzfbY29vsz2+0MjtVNPYsK065iBqDJpintUWVoRmcxsyGiXSNZxsTU2/0H0FD1zprIdquhkjLhhTC+a/DrQtqbHO1N21yw2NSJRkVphjj4GSPaRelTRWmpAjrQPjBp0XZFDJg3BaDVL0HvTvPmg6G+NWdvqe1ZJ6doSgljc1KztXq9SAIsteRq9XqUA6Gp1Gr1eqEBrja48Nrd8BsM/lboc8vWh7WLFAzug5QcMF68uRkjPp8u9cr1bMX5SzwVi/x70/E4zgKBjBzgEktud+w3r1ep0uRCWig9ehByO30qPfQqrIwAHNgYAwBjvXq9QY4eaPJzRLntt9KY4piBtZc9lz9CK9Xqxtf9gvkAreBfCL9xkD2yBn+NRzbgDNer1a5BkIAwfXYH36Zo24GGVkPclR9Aa9XqpzflFCVqUpr1erCiCi1I5q5XqdkEuaSr16vUADoOaZurJGG4r1eow7GQMahYqp2quNer1dLCxhhhvSXWvV6tQw0aZaYiu16g+gM/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5" name="Picture 4" descr="Logo&#10;&#10;Description automatically generated">
            <a:extLst>
              <a:ext uri="{FF2B5EF4-FFF2-40B4-BE49-F238E27FC236}">
                <a16:creationId xmlns:a16="http://schemas.microsoft.com/office/drawing/2014/main" id="{EC1A70A6-C332-0666-BDA9-F62EC15B4A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5229200"/>
            <a:ext cx="1403934" cy="1330227"/>
          </a:xfrm>
          <a:prstGeom prst="rect">
            <a:avLst/>
          </a:prstGeom>
        </p:spPr>
      </p:pic>
    </p:spTree>
    <p:extLst>
      <p:ext uri="{BB962C8B-B14F-4D97-AF65-F5344CB8AC3E}">
        <p14:creationId xmlns:p14="http://schemas.microsoft.com/office/powerpoint/2010/main" val="2971618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36" y="476672"/>
            <a:ext cx="8280920" cy="4464496"/>
          </a:xfrm>
        </p:spPr>
        <p:txBody>
          <a:bodyPr>
            <a:noAutofit/>
          </a:bodyPr>
          <a:lstStyle/>
          <a:p>
            <a:endParaRPr lang="en-GB" sz="1600" b="1" dirty="0"/>
          </a:p>
          <a:p>
            <a:endParaRPr lang="en-GB" sz="1600" b="1" dirty="0"/>
          </a:p>
          <a:p>
            <a:endParaRPr lang="en-GB" sz="1600" b="1" dirty="0"/>
          </a:p>
          <a:p>
            <a:endParaRPr lang="en-GB" sz="1600" b="1" dirty="0"/>
          </a:p>
          <a:p>
            <a:endParaRPr lang="en-GB" sz="1600" b="1" dirty="0"/>
          </a:p>
        </p:txBody>
      </p:sp>
      <p:sp>
        <p:nvSpPr>
          <p:cNvPr id="5" name="Oval Callout 4"/>
          <p:cNvSpPr/>
          <p:nvPr/>
        </p:nvSpPr>
        <p:spPr>
          <a:xfrm>
            <a:off x="3448786" y="332656"/>
            <a:ext cx="5143536" cy="3816424"/>
          </a:xfrm>
          <a:prstGeom prst="wedgeEllipseCallout">
            <a:avLst>
              <a:gd name="adj1" fmla="val -52770"/>
              <a:gd name="adj2" fmla="val 50066"/>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4211960" y="1086706"/>
            <a:ext cx="3640596" cy="2031325"/>
          </a:xfrm>
          <a:prstGeom prst="rect">
            <a:avLst/>
          </a:prstGeom>
          <a:noFill/>
        </p:spPr>
        <p:txBody>
          <a:bodyPr wrap="square" rtlCol="0">
            <a:spAutoFit/>
          </a:bodyPr>
          <a:lstStyle/>
          <a:p>
            <a:r>
              <a:rPr lang="en-GB" dirty="0">
                <a:solidFill>
                  <a:srgbClr val="941100"/>
                </a:solidFill>
              </a:rPr>
              <a:t>Hello my name is Mrs Johnson and I am the School SENCO  and Headteacher at Woodside. </a:t>
            </a:r>
          </a:p>
          <a:p>
            <a:br>
              <a:rPr lang="en-GB" dirty="0">
                <a:solidFill>
                  <a:srgbClr val="941100"/>
                </a:solidFill>
              </a:rPr>
            </a:br>
            <a:r>
              <a:rPr lang="en-GB" dirty="0">
                <a:solidFill>
                  <a:srgbClr val="941100"/>
                </a:solidFill>
              </a:rPr>
              <a:t>I work with children, teachers, parents and agencies to ensure that our pupils’ needs are met.</a:t>
            </a:r>
          </a:p>
        </p:txBody>
      </p:sp>
      <p:sp>
        <p:nvSpPr>
          <p:cNvPr id="7" name="TextBox 6"/>
          <p:cNvSpPr txBox="1"/>
          <p:nvPr/>
        </p:nvSpPr>
        <p:spPr>
          <a:xfrm>
            <a:off x="395536" y="4784179"/>
            <a:ext cx="5256584" cy="646331"/>
          </a:xfrm>
          <a:prstGeom prst="rect">
            <a:avLst/>
          </a:prstGeom>
          <a:noFill/>
        </p:spPr>
        <p:txBody>
          <a:bodyPr wrap="square" rtlCol="0">
            <a:spAutoFit/>
          </a:bodyPr>
          <a:lstStyle/>
          <a:p>
            <a:r>
              <a:rPr lang="en-GB" b="1" dirty="0"/>
              <a:t>You can contact me on 01827 715 507 or email me at:</a:t>
            </a:r>
          </a:p>
          <a:p>
            <a:r>
              <a:rPr lang="en-GB" b="1" dirty="0" err="1"/>
              <a:t>inclusion@woodside.heartwoodmat.co.uk</a:t>
            </a:r>
            <a:endParaRPr lang="en-GB" b="1" dirty="0"/>
          </a:p>
        </p:txBody>
      </p:sp>
      <p:pic>
        <p:nvPicPr>
          <p:cNvPr id="2" name="Picture 1" descr="Logo&#10;&#10;Description automatically generated">
            <a:extLst>
              <a:ext uri="{FF2B5EF4-FFF2-40B4-BE49-F238E27FC236}">
                <a16:creationId xmlns:a16="http://schemas.microsoft.com/office/drawing/2014/main" id="{0CD6B219-86AC-6341-C40F-A11F5D44B5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4572800"/>
            <a:ext cx="2171786" cy="2057767"/>
          </a:xfrm>
          <a:prstGeom prst="rect">
            <a:avLst/>
          </a:prstGeom>
        </p:spPr>
      </p:pic>
    </p:spTree>
    <p:extLst>
      <p:ext uri="{BB962C8B-B14F-4D97-AF65-F5344CB8AC3E}">
        <p14:creationId xmlns:p14="http://schemas.microsoft.com/office/powerpoint/2010/main" val="3029311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36" y="476672"/>
            <a:ext cx="8280920" cy="4464496"/>
          </a:xfrm>
        </p:spPr>
        <p:txBody>
          <a:bodyPr>
            <a:noAutofit/>
          </a:bodyPr>
          <a:lstStyle/>
          <a:p>
            <a:endParaRPr lang="en-GB" sz="1600" b="1" dirty="0"/>
          </a:p>
          <a:p>
            <a:endParaRPr lang="en-GB" sz="1600" b="1" dirty="0"/>
          </a:p>
          <a:p>
            <a:endParaRPr lang="en-GB" sz="1600" b="1" dirty="0"/>
          </a:p>
          <a:p>
            <a:endParaRPr lang="en-GB" sz="1600" b="1" dirty="0"/>
          </a:p>
          <a:p>
            <a:endParaRPr lang="en-GB" sz="1600" b="1" dirty="0"/>
          </a:p>
        </p:txBody>
      </p:sp>
      <p:sp>
        <p:nvSpPr>
          <p:cNvPr id="5" name="Oval Callout 4"/>
          <p:cNvSpPr/>
          <p:nvPr/>
        </p:nvSpPr>
        <p:spPr>
          <a:xfrm>
            <a:off x="3448786" y="332656"/>
            <a:ext cx="5143536" cy="3816424"/>
          </a:xfrm>
          <a:prstGeom prst="wedgeEllipseCallout">
            <a:avLst>
              <a:gd name="adj1" fmla="val -52770"/>
              <a:gd name="adj2" fmla="val 50066"/>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4211960" y="1086706"/>
            <a:ext cx="3640596" cy="2031325"/>
          </a:xfrm>
          <a:prstGeom prst="rect">
            <a:avLst/>
          </a:prstGeom>
          <a:noFill/>
        </p:spPr>
        <p:txBody>
          <a:bodyPr wrap="square" rtlCol="0">
            <a:spAutoFit/>
          </a:bodyPr>
          <a:lstStyle/>
          <a:p>
            <a:r>
              <a:rPr lang="en-GB" dirty="0">
                <a:solidFill>
                  <a:srgbClr val="941100"/>
                </a:solidFill>
              </a:rPr>
              <a:t>Hello my name is Mrs Day and I am the School SENCO Assistant at Woodside</a:t>
            </a:r>
          </a:p>
          <a:p>
            <a:br>
              <a:rPr lang="en-GB" dirty="0">
                <a:solidFill>
                  <a:srgbClr val="941100"/>
                </a:solidFill>
              </a:rPr>
            </a:br>
            <a:r>
              <a:rPr lang="en-GB" dirty="0">
                <a:solidFill>
                  <a:srgbClr val="941100"/>
                </a:solidFill>
              </a:rPr>
              <a:t>I work with children, teachers, parents and agencies to ensure that our pupils’ needs are met.</a:t>
            </a:r>
          </a:p>
        </p:txBody>
      </p:sp>
      <p:sp>
        <p:nvSpPr>
          <p:cNvPr id="7" name="TextBox 6"/>
          <p:cNvSpPr txBox="1"/>
          <p:nvPr/>
        </p:nvSpPr>
        <p:spPr>
          <a:xfrm>
            <a:off x="395536" y="4784179"/>
            <a:ext cx="5256584" cy="646331"/>
          </a:xfrm>
          <a:prstGeom prst="rect">
            <a:avLst/>
          </a:prstGeom>
          <a:noFill/>
        </p:spPr>
        <p:txBody>
          <a:bodyPr wrap="square" rtlCol="0">
            <a:spAutoFit/>
          </a:bodyPr>
          <a:lstStyle/>
          <a:p>
            <a:r>
              <a:rPr lang="en-GB" b="1" dirty="0"/>
              <a:t>You can contact me on 01827 715 507 or email me on</a:t>
            </a:r>
          </a:p>
          <a:p>
            <a:r>
              <a:rPr lang="en-GB" b="1" dirty="0" err="1"/>
              <a:t>inclusion@woodside.heartwoodmat.co.uk</a:t>
            </a:r>
            <a:endParaRPr lang="en-GB" b="1" dirty="0"/>
          </a:p>
        </p:txBody>
      </p:sp>
      <p:pic>
        <p:nvPicPr>
          <p:cNvPr id="2" name="Picture 1" descr="Logo&#10;&#10;Description automatically generated">
            <a:extLst>
              <a:ext uri="{FF2B5EF4-FFF2-40B4-BE49-F238E27FC236}">
                <a16:creationId xmlns:a16="http://schemas.microsoft.com/office/drawing/2014/main" id="{0CD6B219-86AC-6341-C40F-A11F5D44B5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4572800"/>
            <a:ext cx="2171786" cy="2057767"/>
          </a:xfrm>
          <a:prstGeom prst="rect">
            <a:avLst/>
          </a:prstGeom>
        </p:spPr>
      </p:pic>
    </p:spTree>
    <p:extLst>
      <p:ext uri="{BB962C8B-B14F-4D97-AF65-F5344CB8AC3E}">
        <p14:creationId xmlns:p14="http://schemas.microsoft.com/office/powerpoint/2010/main" val="1663831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36" y="476672"/>
            <a:ext cx="8280920" cy="4464496"/>
          </a:xfrm>
        </p:spPr>
        <p:txBody>
          <a:bodyPr>
            <a:noAutofit/>
          </a:bodyPr>
          <a:lstStyle/>
          <a:p>
            <a:endParaRPr lang="en-GB" sz="1600" b="1" dirty="0"/>
          </a:p>
          <a:p>
            <a:endParaRPr lang="en-GB" sz="1600" b="1" dirty="0"/>
          </a:p>
          <a:p>
            <a:endParaRPr lang="en-GB" sz="1600" b="1" dirty="0"/>
          </a:p>
          <a:p>
            <a:endParaRPr lang="en-GB" sz="1600" b="1" dirty="0"/>
          </a:p>
          <a:p>
            <a:endParaRPr lang="en-GB" sz="1600" b="1" dirty="0"/>
          </a:p>
        </p:txBody>
      </p:sp>
      <p:sp>
        <p:nvSpPr>
          <p:cNvPr id="5" name="Oval Callout 4"/>
          <p:cNvSpPr/>
          <p:nvPr/>
        </p:nvSpPr>
        <p:spPr>
          <a:xfrm>
            <a:off x="3448786" y="332656"/>
            <a:ext cx="5143536" cy="3816424"/>
          </a:xfrm>
          <a:prstGeom prst="wedgeEllipseCallout">
            <a:avLst>
              <a:gd name="adj1" fmla="val -52770"/>
              <a:gd name="adj2" fmla="val 50066"/>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4211960" y="1086706"/>
            <a:ext cx="3640596" cy="1754326"/>
          </a:xfrm>
          <a:prstGeom prst="rect">
            <a:avLst/>
          </a:prstGeom>
          <a:noFill/>
        </p:spPr>
        <p:txBody>
          <a:bodyPr wrap="square" rtlCol="0">
            <a:spAutoFit/>
          </a:bodyPr>
          <a:lstStyle/>
          <a:p>
            <a:r>
              <a:rPr lang="en-GB" dirty="0">
                <a:solidFill>
                  <a:srgbClr val="941100"/>
                </a:solidFill>
              </a:rPr>
              <a:t>Hello my name is Miss Smallwood and I am Assistant Headteacher at Woodside and oversee Inclusion. </a:t>
            </a:r>
            <a:br>
              <a:rPr lang="en-GB" dirty="0">
                <a:solidFill>
                  <a:srgbClr val="941100"/>
                </a:solidFill>
              </a:rPr>
            </a:br>
            <a:r>
              <a:rPr lang="en-GB" dirty="0">
                <a:solidFill>
                  <a:srgbClr val="941100"/>
                </a:solidFill>
              </a:rPr>
              <a:t>I work with children, teachers, parents and agencies to ensure that our pupils’ needs are met.</a:t>
            </a:r>
          </a:p>
        </p:txBody>
      </p:sp>
      <p:sp>
        <p:nvSpPr>
          <p:cNvPr id="7" name="TextBox 6"/>
          <p:cNvSpPr txBox="1"/>
          <p:nvPr/>
        </p:nvSpPr>
        <p:spPr>
          <a:xfrm>
            <a:off x="395536" y="4784179"/>
            <a:ext cx="5256584" cy="646331"/>
          </a:xfrm>
          <a:prstGeom prst="rect">
            <a:avLst/>
          </a:prstGeom>
          <a:noFill/>
        </p:spPr>
        <p:txBody>
          <a:bodyPr wrap="square" rtlCol="0">
            <a:spAutoFit/>
          </a:bodyPr>
          <a:lstStyle/>
          <a:p>
            <a:r>
              <a:rPr lang="en-GB" b="1" dirty="0"/>
              <a:t>You can contact me on 01827 715 507 or email me on</a:t>
            </a:r>
          </a:p>
          <a:p>
            <a:r>
              <a:rPr lang="en-GB" b="1" dirty="0" err="1"/>
              <a:t>inclusion@woodside.heartwoodmat.co.uk</a:t>
            </a:r>
            <a:endParaRPr lang="en-GB" b="1" dirty="0"/>
          </a:p>
        </p:txBody>
      </p:sp>
      <p:pic>
        <p:nvPicPr>
          <p:cNvPr id="2" name="Picture 1" descr="Logo&#10;&#10;Description automatically generated">
            <a:extLst>
              <a:ext uri="{FF2B5EF4-FFF2-40B4-BE49-F238E27FC236}">
                <a16:creationId xmlns:a16="http://schemas.microsoft.com/office/drawing/2014/main" id="{0CD6B219-86AC-6341-C40F-A11F5D44B5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4572800"/>
            <a:ext cx="2171786" cy="2057767"/>
          </a:xfrm>
          <a:prstGeom prst="rect">
            <a:avLst/>
          </a:prstGeom>
        </p:spPr>
      </p:pic>
    </p:spTree>
    <p:extLst>
      <p:ext uri="{BB962C8B-B14F-4D97-AF65-F5344CB8AC3E}">
        <p14:creationId xmlns:p14="http://schemas.microsoft.com/office/powerpoint/2010/main" val="2647836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3568" y="836712"/>
            <a:ext cx="7920880" cy="5040560"/>
          </a:xfrm>
        </p:spPr>
        <p:txBody>
          <a:bodyPr>
            <a:noAutofit/>
          </a:bodyPr>
          <a:lstStyle/>
          <a:p>
            <a:r>
              <a:rPr lang="en-GB" sz="3600" b="1" i="1" dirty="0">
                <a:solidFill>
                  <a:srgbClr val="941100"/>
                </a:solidFill>
              </a:rPr>
              <a:t>Open and honest communication</a:t>
            </a:r>
          </a:p>
          <a:p>
            <a:r>
              <a:rPr lang="en-GB" sz="1800" dirty="0"/>
              <a:t>If you have a concern about your child, Mrs Day is available to speak to you. We always encourage you to speak to your child’s class teacher first. </a:t>
            </a:r>
          </a:p>
          <a:p>
            <a:endParaRPr lang="en-GB" sz="1800" dirty="0"/>
          </a:p>
          <a:p>
            <a:r>
              <a:rPr lang="en-GB" sz="2800" dirty="0"/>
              <a:t>What happens if there is a concern about progress?</a:t>
            </a:r>
          </a:p>
          <a:p>
            <a:endParaRPr lang="en-GB" sz="2800" dirty="0"/>
          </a:p>
          <a:p>
            <a:endParaRPr lang="en-GB" sz="2800" dirty="0"/>
          </a:p>
        </p:txBody>
      </p:sp>
      <p:sp>
        <p:nvSpPr>
          <p:cNvPr id="2" name="Right Arrow Callout 1"/>
          <p:cNvSpPr/>
          <p:nvPr/>
        </p:nvSpPr>
        <p:spPr>
          <a:xfrm>
            <a:off x="406337" y="3857628"/>
            <a:ext cx="2022523" cy="2019644"/>
          </a:xfrm>
          <a:prstGeom prst="rightArrowCallout">
            <a:avLst>
              <a:gd name="adj1" fmla="val 25000"/>
              <a:gd name="adj2" fmla="val 25000"/>
              <a:gd name="adj3" fmla="val 25000"/>
              <a:gd name="adj4" fmla="val 58564"/>
            </a:avLst>
          </a:prstGeom>
          <a:solidFill>
            <a:srgbClr val="941100"/>
          </a:solidFill>
          <a:ln>
            <a:solidFill>
              <a:srgbClr val="941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ight Arrow Callout 5"/>
          <p:cNvSpPr/>
          <p:nvPr/>
        </p:nvSpPr>
        <p:spPr>
          <a:xfrm>
            <a:off x="2411760" y="3861048"/>
            <a:ext cx="2376264" cy="2016224"/>
          </a:xfrm>
          <a:prstGeom prst="rightArrowCallout">
            <a:avLst>
              <a:gd name="adj1" fmla="val 25000"/>
              <a:gd name="adj2" fmla="val 25000"/>
              <a:gd name="adj3" fmla="val 25000"/>
              <a:gd name="adj4" fmla="val 58564"/>
            </a:avLst>
          </a:prstGeom>
          <a:solidFill>
            <a:srgbClr val="9411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ight Arrow Callout 6"/>
          <p:cNvSpPr/>
          <p:nvPr/>
        </p:nvSpPr>
        <p:spPr>
          <a:xfrm>
            <a:off x="4788024" y="3861048"/>
            <a:ext cx="2376264" cy="2016224"/>
          </a:xfrm>
          <a:prstGeom prst="rightArrowCallout">
            <a:avLst>
              <a:gd name="adj1" fmla="val 25000"/>
              <a:gd name="adj2" fmla="val 25000"/>
              <a:gd name="adj3" fmla="val 25000"/>
              <a:gd name="adj4" fmla="val 56559"/>
            </a:avLst>
          </a:prstGeom>
          <a:solidFill>
            <a:srgbClr val="9411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ight Arrow Callout 7"/>
          <p:cNvSpPr/>
          <p:nvPr/>
        </p:nvSpPr>
        <p:spPr>
          <a:xfrm>
            <a:off x="7143768" y="3853790"/>
            <a:ext cx="1785950" cy="2075540"/>
          </a:xfrm>
          <a:prstGeom prst="rightArrowCallout">
            <a:avLst/>
          </a:prstGeom>
          <a:solidFill>
            <a:srgbClr val="9411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a:off x="445278" y="3284984"/>
            <a:ext cx="1197764" cy="523220"/>
          </a:xfrm>
          <a:prstGeom prst="rect">
            <a:avLst/>
          </a:prstGeom>
          <a:noFill/>
        </p:spPr>
        <p:txBody>
          <a:bodyPr wrap="none" lIns="91440" tIns="45720" rIns="91440" bIns="45720">
            <a:spAutoFit/>
          </a:bodyPr>
          <a:lstStyle/>
          <a:p>
            <a:pPr algn="ctr"/>
            <a:r>
              <a:rPr lang="en-US" sz="2800" b="1" cap="none" spc="0" dirty="0">
                <a:ln w="18000">
                  <a:solidFill>
                    <a:srgbClr val="941100"/>
                  </a:solidFill>
                  <a:prstDash val="solid"/>
                  <a:miter lim="800000"/>
                </a:ln>
                <a:solidFill>
                  <a:srgbClr val="941100"/>
                </a:solidFill>
                <a:effectLst>
                  <a:outerShdw blurRad="25500" dist="23000" dir="7020000" algn="tl">
                    <a:srgbClr val="000000">
                      <a:alpha val="50000"/>
                    </a:srgbClr>
                  </a:outerShdw>
                </a:effectLst>
              </a:rPr>
              <a:t>Assess</a:t>
            </a:r>
          </a:p>
        </p:txBody>
      </p:sp>
      <p:sp>
        <p:nvSpPr>
          <p:cNvPr id="10" name="Rectangle 9"/>
          <p:cNvSpPr/>
          <p:nvPr/>
        </p:nvSpPr>
        <p:spPr>
          <a:xfrm>
            <a:off x="5121067" y="3284984"/>
            <a:ext cx="615874" cy="523220"/>
          </a:xfrm>
          <a:prstGeom prst="rect">
            <a:avLst/>
          </a:prstGeom>
          <a:noFill/>
        </p:spPr>
        <p:txBody>
          <a:bodyPr wrap="none" lIns="91440" tIns="45720" rIns="91440" bIns="45720">
            <a:spAutoFit/>
          </a:bodyPr>
          <a:lstStyle/>
          <a:p>
            <a:pPr algn="ctr"/>
            <a:r>
              <a:rPr lang="en-US" sz="2800" b="1" dirty="0">
                <a:ln w="18000">
                  <a:solidFill>
                    <a:srgbClr val="941100"/>
                  </a:solidFill>
                  <a:prstDash val="solid"/>
                  <a:miter lim="800000"/>
                </a:ln>
                <a:solidFill>
                  <a:srgbClr val="941100"/>
                </a:solidFill>
                <a:effectLst>
                  <a:outerShdw blurRad="25500" dist="23000" dir="7020000" algn="tl">
                    <a:srgbClr val="000000">
                      <a:alpha val="50000"/>
                    </a:srgbClr>
                  </a:outerShdw>
                </a:effectLst>
              </a:rPr>
              <a:t>Do</a:t>
            </a:r>
            <a:endParaRPr lang="en-GB" sz="2800" b="1" cap="none" spc="0" dirty="0">
              <a:ln w="18000">
                <a:solidFill>
                  <a:srgbClr val="941100"/>
                </a:solidFill>
                <a:prstDash val="solid"/>
                <a:miter lim="800000"/>
              </a:ln>
              <a:solidFill>
                <a:srgbClr val="941100"/>
              </a:solidFill>
              <a:effectLst>
                <a:outerShdw blurRad="25500" dist="23000" dir="7020000" algn="tl">
                  <a:srgbClr val="000000">
                    <a:alpha val="50000"/>
                  </a:srgbClr>
                </a:outerShdw>
              </a:effectLst>
            </a:endParaRPr>
          </a:p>
        </p:txBody>
      </p:sp>
      <p:sp>
        <p:nvSpPr>
          <p:cNvPr id="12" name="Rectangle 11"/>
          <p:cNvSpPr/>
          <p:nvPr/>
        </p:nvSpPr>
        <p:spPr>
          <a:xfrm>
            <a:off x="2627783" y="3283843"/>
            <a:ext cx="972109" cy="523220"/>
          </a:xfrm>
          <a:prstGeom prst="rect">
            <a:avLst/>
          </a:prstGeom>
          <a:noFill/>
        </p:spPr>
        <p:txBody>
          <a:bodyPr wrap="square" lIns="91440" tIns="45720" rIns="91440" bIns="45720">
            <a:spAutoFit/>
          </a:bodyPr>
          <a:lstStyle/>
          <a:p>
            <a:pPr algn="ctr"/>
            <a:r>
              <a:rPr lang="en-US" sz="2800" b="1" dirty="0">
                <a:ln w="18000">
                  <a:solidFill>
                    <a:srgbClr val="941100"/>
                  </a:solidFill>
                  <a:prstDash val="solid"/>
                  <a:miter lim="800000"/>
                </a:ln>
                <a:solidFill>
                  <a:srgbClr val="941100"/>
                </a:solidFill>
                <a:effectLst>
                  <a:outerShdw blurRad="25500" dist="23000" dir="7020000" algn="tl">
                    <a:srgbClr val="000000">
                      <a:alpha val="50000"/>
                    </a:srgbClr>
                  </a:outerShdw>
                </a:effectLst>
              </a:rPr>
              <a:t>Plan</a:t>
            </a:r>
            <a:endParaRPr lang="en-GB" sz="2800" b="1" cap="none" spc="0" dirty="0">
              <a:ln w="18000">
                <a:solidFill>
                  <a:srgbClr val="941100"/>
                </a:solidFill>
                <a:prstDash val="solid"/>
                <a:miter lim="800000"/>
              </a:ln>
              <a:solidFill>
                <a:srgbClr val="941100"/>
              </a:solidFill>
              <a:effectLst>
                <a:outerShdw blurRad="25500" dist="23000" dir="7020000" algn="tl">
                  <a:srgbClr val="000000">
                    <a:alpha val="50000"/>
                  </a:srgbClr>
                </a:outerShdw>
              </a:effectLst>
            </a:endParaRPr>
          </a:p>
        </p:txBody>
      </p:sp>
      <p:sp>
        <p:nvSpPr>
          <p:cNvPr id="13" name="Rectangle 12"/>
          <p:cNvSpPr/>
          <p:nvPr/>
        </p:nvSpPr>
        <p:spPr>
          <a:xfrm>
            <a:off x="7072330" y="3284984"/>
            <a:ext cx="1314784" cy="523220"/>
          </a:xfrm>
          <a:prstGeom prst="rect">
            <a:avLst/>
          </a:prstGeom>
          <a:noFill/>
        </p:spPr>
        <p:txBody>
          <a:bodyPr wrap="none" lIns="91440" tIns="45720" rIns="91440" bIns="45720">
            <a:spAutoFit/>
          </a:bodyPr>
          <a:lstStyle/>
          <a:p>
            <a:pPr algn="ctr"/>
            <a:r>
              <a:rPr lang="en-US" sz="2800" b="1" dirty="0">
                <a:ln w="18000">
                  <a:solidFill>
                    <a:srgbClr val="941100"/>
                  </a:solidFill>
                  <a:prstDash val="solid"/>
                  <a:miter lim="800000"/>
                </a:ln>
                <a:solidFill>
                  <a:srgbClr val="941100"/>
                </a:solidFill>
                <a:effectLst>
                  <a:outerShdw blurRad="25500" dist="23000" dir="7020000" algn="tl">
                    <a:srgbClr val="000000">
                      <a:alpha val="50000"/>
                    </a:srgbClr>
                  </a:outerShdw>
                </a:effectLst>
              </a:rPr>
              <a:t>Review</a:t>
            </a:r>
            <a:endParaRPr lang="en-GB" sz="2800" b="1" cap="none" spc="0" dirty="0">
              <a:ln w="18000">
                <a:solidFill>
                  <a:srgbClr val="941100"/>
                </a:solidFill>
                <a:prstDash val="solid"/>
                <a:miter lim="800000"/>
              </a:ln>
              <a:solidFill>
                <a:srgbClr val="941100"/>
              </a:solidFill>
              <a:effectLst>
                <a:outerShdw blurRad="25500" dist="23000" dir="7020000" algn="tl">
                  <a:srgbClr val="000000">
                    <a:alpha val="50000"/>
                  </a:srgbClr>
                </a:outerShdw>
              </a:effectLst>
            </a:endParaRPr>
          </a:p>
        </p:txBody>
      </p:sp>
      <p:sp>
        <p:nvSpPr>
          <p:cNvPr id="11" name="TextBox 10"/>
          <p:cNvSpPr txBox="1"/>
          <p:nvPr/>
        </p:nvSpPr>
        <p:spPr>
          <a:xfrm>
            <a:off x="493685" y="4005064"/>
            <a:ext cx="1006481" cy="1569660"/>
          </a:xfrm>
          <a:prstGeom prst="rect">
            <a:avLst/>
          </a:prstGeom>
          <a:solidFill>
            <a:srgbClr val="941100"/>
          </a:solidFill>
        </p:spPr>
        <p:txBody>
          <a:bodyPr wrap="square" rtlCol="0">
            <a:spAutoFit/>
          </a:bodyPr>
          <a:lstStyle/>
          <a:p>
            <a:r>
              <a:rPr lang="en-GB" sz="1200" dirty="0">
                <a:solidFill>
                  <a:schemeClr val="bg1"/>
                </a:solidFill>
              </a:rPr>
              <a:t>Concerns from teachers/</a:t>
            </a:r>
          </a:p>
          <a:p>
            <a:r>
              <a:rPr lang="en-GB" sz="1200" dirty="0">
                <a:solidFill>
                  <a:schemeClr val="bg1"/>
                </a:solidFill>
              </a:rPr>
              <a:t>parents about progress are made and recorded</a:t>
            </a:r>
          </a:p>
        </p:txBody>
      </p:sp>
      <p:sp>
        <p:nvSpPr>
          <p:cNvPr id="15" name="TextBox 14"/>
          <p:cNvSpPr txBox="1"/>
          <p:nvPr/>
        </p:nvSpPr>
        <p:spPr>
          <a:xfrm>
            <a:off x="2547200" y="4014192"/>
            <a:ext cx="1052692" cy="1569660"/>
          </a:xfrm>
          <a:prstGeom prst="rect">
            <a:avLst/>
          </a:prstGeom>
          <a:noFill/>
        </p:spPr>
        <p:txBody>
          <a:bodyPr wrap="square" rtlCol="0">
            <a:spAutoFit/>
          </a:bodyPr>
          <a:lstStyle/>
          <a:p>
            <a:r>
              <a:rPr lang="en-GB" sz="1200" dirty="0">
                <a:solidFill>
                  <a:schemeClr val="bg1"/>
                </a:solidFill>
              </a:rPr>
              <a:t>Teachers and parents will meet with the SEN Team to discuss the child and produce a support plan.</a:t>
            </a:r>
          </a:p>
        </p:txBody>
      </p:sp>
      <p:sp>
        <p:nvSpPr>
          <p:cNvPr id="16" name="TextBox 15"/>
          <p:cNvSpPr txBox="1"/>
          <p:nvPr/>
        </p:nvSpPr>
        <p:spPr>
          <a:xfrm>
            <a:off x="4923464" y="4021117"/>
            <a:ext cx="1052692" cy="1384995"/>
          </a:xfrm>
          <a:prstGeom prst="rect">
            <a:avLst/>
          </a:prstGeom>
          <a:noFill/>
        </p:spPr>
        <p:txBody>
          <a:bodyPr wrap="square" rtlCol="0">
            <a:spAutoFit/>
          </a:bodyPr>
          <a:lstStyle/>
          <a:p>
            <a:r>
              <a:rPr lang="en-GB" sz="1200" dirty="0">
                <a:solidFill>
                  <a:schemeClr val="bg1"/>
                </a:solidFill>
              </a:rPr>
              <a:t>Provision is given to the child. </a:t>
            </a:r>
          </a:p>
          <a:p>
            <a:r>
              <a:rPr lang="en-GB" sz="1200" dirty="0">
                <a:solidFill>
                  <a:schemeClr val="bg1"/>
                </a:solidFill>
              </a:rPr>
              <a:t>Input from the teacher,</a:t>
            </a:r>
          </a:p>
          <a:p>
            <a:r>
              <a:rPr lang="en-GB" sz="1200" dirty="0">
                <a:solidFill>
                  <a:schemeClr val="bg1"/>
                </a:solidFill>
              </a:rPr>
              <a:t>pupil and SEN Team </a:t>
            </a:r>
          </a:p>
        </p:txBody>
      </p:sp>
      <p:sp>
        <p:nvSpPr>
          <p:cNvPr id="17" name="TextBox 16"/>
          <p:cNvSpPr txBox="1"/>
          <p:nvPr/>
        </p:nvSpPr>
        <p:spPr>
          <a:xfrm>
            <a:off x="7224796" y="3940894"/>
            <a:ext cx="1052692" cy="1615827"/>
          </a:xfrm>
          <a:prstGeom prst="rect">
            <a:avLst/>
          </a:prstGeom>
          <a:noFill/>
        </p:spPr>
        <p:txBody>
          <a:bodyPr wrap="square" rtlCol="0">
            <a:spAutoFit/>
          </a:bodyPr>
          <a:lstStyle/>
          <a:p>
            <a:r>
              <a:rPr lang="en-GB" sz="1100" dirty="0">
                <a:solidFill>
                  <a:schemeClr val="bg1"/>
                </a:solidFill>
              </a:rPr>
              <a:t>If there are still concerns then SENCO will arrange for external support and agencies to become involved.</a:t>
            </a:r>
          </a:p>
        </p:txBody>
      </p:sp>
    </p:spTree>
    <p:extLst>
      <p:ext uri="{BB962C8B-B14F-4D97-AF65-F5344CB8AC3E}">
        <p14:creationId xmlns:p14="http://schemas.microsoft.com/office/powerpoint/2010/main" val="792435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59632" y="836712"/>
            <a:ext cx="6688832" cy="4449676"/>
          </a:xfrm>
        </p:spPr>
        <p:txBody>
          <a:bodyPr>
            <a:noAutofit/>
          </a:bodyPr>
          <a:lstStyle/>
          <a:p>
            <a:endParaRPr lang="en-GB" sz="3200" b="1" dirty="0"/>
          </a:p>
          <a:p>
            <a:endParaRPr lang="en-GB" sz="3200" b="1" dirty="0"/>
          </a:p>
          <a:p>
            <a:r>
              <a:rPr lang="en-GB" sz="3200" b="1" dirty="0">
                <a:solidFill>
                  <a:srgbClr val="941100"/>
                </a:solidFill>
              </a:rPr>
              <a:t>How will the School let me know if they have any concerns?</a:t>
            </a:r>
            <a:endParaRPr lang="en-GB" sz="1600" i="1" dirty="0"/>
          </a:p>
          <a:p>
            <a:r>
              <a:rPr lang="en-GB" sz="1600" b="1" i="1" dirty="0"/>
              <a:t>If School thinks your child needs extra support, we will always talk to you about this</a:t>
            </a:r>
          </a:p>
          <a:p>
            <a:pPr marL="285750" indent="-285750" algn="l">
              <a:buClr>
                <a:schemeClr val="bg1"/>
              </a:buClr>
              <a:buFont typeface="Arial" panose="020B0604020202020204" pitchFamily="34" charset="0"/>
              <a:buChar char="•"/>
            </a:pPr>
            <a:r>
              <a:rPr lang="en-GB" sz="1800" dirty="0"/>
              <a:t>In the first instance your child’s class teacher will liaise with you by arranging a meeting in school to discuss progress.</a:t>
            </a:r>
          </a:p>
          <a:p>
            <a:pPr algn="l">
              <a:buClr>
                <a:schemeClr val="bg1"/>
              </a:buClr>
            </a:pPr>
            <a:endParaRPr lang="en-GB" sz="1800" dirty="0"/>
          </a:p>
          <a:p>
            <a:pPr marL="285750" indent="-285750" algn="l">
              <a:buClr>
                <a:schemeClr val="bg1"/>
              </a:buClr>
              <a:buFont typeface="Arial" panose="020B0604020202020204" pitchFamily="34" charset="0"/>
              <a:buChar char="•"/>
            </a:pPr>
            <a:r>
              <a:rPr lang="en-GB" sz="1800" dirty="0"/>
              <a:t>There are scheduled progress meetings in the Autumn, Spring and Summer term which provide an opportunity to discuss any concerns with their learning.</a:t>
            </a:r>
          </a:p>
          <a:p>
            <a:pPr algn="l">
              <a:buClr>
                <a:schemeClr val="bg1"/>
              </a:buClr>
            </a:pPr>
            <a:endParaRPr lang="en-GB" sz="1800" dirty="0"/>
          </a:p>
          <a:p>
            <a:pPr marL="285750" indent="-285750" algn="l">
              <a:buClr>
                <a:schemeClr val="bg1"/>
              </a:buClr>
              <a:buFont typeface="Arial" panose="020B0604020202020204" pitchFamily="34" charset="0"/>
              <a:buChar char="•"/>
            </a:pPr>
            <a:r>
              <a:rPr lang="en-GB" sz="1800" dirty="0"/>
              <a:t>The School’s graduated approach to meeting learning difficulties has been designed so that parent/carers will be informed if their child has been identified as requiring additional support.</a:t>
            </a:r>
          </a:p>
          <a:p>
            <a:pPr marL="285750" indent="-285750" algn="l">
              <a:buClr>
                <a:schemeClr val="bg1"/>
              </a:buClr>
              <a:buFont typeface="Arial" panose="020B0604020202020204" pitchFamily="34" charset="0"/>
              <a:buChar char="•"/>
            </a:pPr>
            <a:endParaRPr lang="en-GB" sz="1600" i="1" dirty="0"/>
          </a:p>
        </p:txBody>
      </p:sp>
      <p:pic>
        <p:nvPicPr>
          <p:cNvPr id="6" name="Picture 5" descr="Logo&#10;&#10;Description automatically generated">
            <a:extLst>
              <a:ext uri="{FF2B5EF4-FFF2-40B4-BE49-F238E27FC236}">
                <a16:creationId xmlns:a16="http://schemas.microsoft.com/office/drawing/2014/main" id="{9D8F2711-3F99-14A2-0679-7CFB6B2C1D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6316" y="79088"/>
            <a:ext cx="1551368" cy="1470012"/>
          </a:xfrm>
          <a:prstGeom prst="rect">
            <a:avLst/>
          </a:prstGeom>
        </p:spPr>
      </p:pic>
    </p:spTree>
    <p:extLst>
      <p:ext uri="{BB962C8B-B14F-4D97-AF65-F5344CB8AC3E}">
        <p14:creationId xmlns:p14="http://schemas.microsoft.com/office/powerpoint/2010/main" val="776693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59632" y="836712"/>
            <a:ext cx="6688832" cy="4464496"/>
          </a:xfrm>
        </p:spPr>
        <p:txBody>
          <a:bodyPr>
            <a:noAutofit/>
          </a:bodyPr>
          <a:lstStyle/>
          <a:p>
            <a:r>
              <a:rPr lang="en-GB" sz="3200" b="1" i="1" dirty="0">
                <a:solidFill>
                  <a:srgbClr val="941100"/>
                </a:solidFill>
              </a:rPr>
              <a:t>How will the school let me know if they have any concerns?</a:t>
            </a:r>
          </a:p>
          <a:p>
            <a:endParaRPr lang="en-GB" sz="1800" b="1" i="1" dirty="0">
              <a:solidFill>
                <a:srgbClr val="941100"/>
              </a:solidFill>
            </a:endParaRPr>
          </a:p>
          <a:p>
            <a:pPr marL="457200" indent="-457200" algn="l">
              <a:buClr>
                <a:schemeClr val="bg1"/>
              </a:buClr>
              <a:buFont typeface="Arial" panose="020B0604020202020204" pitchFamily="34" charset="0"/>
              <a:buChar char="•"/>
            </a:pPr>
            <a:r>
              <a:rPr lang="en-GB" sz="1800" dirty="0"/>
              <a:t>Termly SEN review meetings for children with special educational needs and /or disabilities will highlight any concerns with the progress your child is making towards their targets.</a:t>
            </a:r>
          </a:p>
          <a:p>
            <a:pPr algn="l">
              <a:buClr>
                <a:schemeClr val="bg1"/>
              </a:buClr>
            </a:pPr>
            <a:endParaRPr lang="en-GB" sz="1800" dirty="0"/>
          </a:p>
          <a:p>
            <a:pPr marL="457200" indent="-457200" algn="l">
              <a:buClr>
                <a:schemeClr val="bg1"/>
              </a:buClr>
              <a:buFont typeface="Arial" panose="020B0604020202020204" pitchFamily="34" charset="0"/>
              <a:buChar char="•"/>
            </a:pPr>
            <a:r>
              <a:rPr lang="en-GB" sz="1800" dirty="0"/>
              <a:t>The ‘Open Door’ policy at Woodside means that we encourage parents/carers to make contact with the school whenever you have a concern yourselves about your child’s learning.</a:t>
            </a:r>
          </a:p>
          <a:p>
            <a:pPr algn="l">
              <a:buClr>
                <a:schemeClr val="bg1"/>
              </a:buClr>
            </a:pPr>
            <a:endParaRPr lang="en-GB" sz="1800" dirty="0"/>
          </a:p>
          <a:p>
            <a:pPr marL="457200" indent="-457200" algn="l">
              <a:buClr>
                <a:schemeClr val="bg1"/>
              </a:buClr>
              <a:buFont typeface="Arial" panose="020B0604020202020204" pitchFamily="34" charset="0"/>
              <a:buChar char="•"/>
            </a:pPr>
            <a:r>
              <a:rPr lang="en-GB" sz="1800" dirty="0"/>
              <a:t>The school provides a central point of contact for you through the SEN Team who coordinates the support your child receives.</a:t>
            </a:r>
          </a:p>
        </p:txBody>
      </p:sp>
      <p:pic>
        <p:nvPicPr>
          <p:cNvPr id="2" name="Picture 1" descr="Logo&#10;&#10;Description automatically generated">
            <a:extLst>
              <a:ext uri="{FF2B5EF4-FFF2-40B4-BE49-F238E27FC236}">
                <a16:creationId xmlns:a16="http://schemas.microsoft.com/office/drawing/2014/main" id="{3F9F104B-F55A-5A8C-F57D-2BFEC2AAD1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5229200"/>
            <a:ext cx="1403934" cy="1330227"/>
          </a:xfrm>
          <a:prstGeom prst="rect">
            <a:avLst/>
          </a:prstGeom>
        </p:spPr>
      </p:pic>
    </p:spTree>
    <p:extLst>
      <p:ext uri="{BB962C8B-B14F-4D97-AF65-F5344CB8AC3E}">
        <p14:creationId xmlns:p14="http://schemas.microsoft.com/office/powerpoint/2010/main" val="2934047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59532" y="836712"/>
            <a:ext cx="7455806" cy="5328592"/>
          </a:xfrm>
        </p:spPr>
        <p:txBody>
          <a:bodyPr>
            <a:noAutofit/>
          </a:bodyPr>
          <a:lstStyle/>
          <a:p>
            <a:r>
              <a:rPr lang="en-GB" sz="3200" b="1" i="1" dirty="0">
                <a:solidFill>
                  <a:srgbClr val="941100"/>
                </a:solidFill>
              </a:rPr>
              <a:t>Woodside Support from external agencies</a:t>
            </a:r>
          </a:p>
          <a:p>
            <a:pPr algn="l"/>
            <a:r>
              <a:rPr lang="en-GB" sz="1800" i="1" dirty="0"/>
              <a:t>Woodside works with  lots of external agencies to help identify specific needs. These are:</a:t>
            </a:r>
          </a:p>
          <a:p>
            <a:pPr marL="285750" indent="-285750" algn="l">
              <a:buClr>
                <a:schemeClr val="bg1"/>
              </a:buClr>
              <a:buFont typeface="Wingdings" panose="05000000000000000000" pitchFamily="2" charset="2"/>
              <a:buChar char="v"/>
            </a:pPr>
            <a:endParaRPr lang="en-GB" sz="1400" i="1" dirty="0"/>
          </a:p>
          <a:p>
            <a:pPr marL="285750" indent="-285750" algn="l">
              <a:buClr>
                <a:schemeClr val="bg1"/>
              </a:buClr>
              <a:buFont typeface="Wingdings" panose="05000000000000000000" pitchFamily="2" charset="2"/>
              <a:buChar char="v"/>
            </a:pPr>
            <a:r>
              <a:rPr lang="en-GB" sz="1800" i="1" dirty="0"/>
              <a:t>Educational Psychologist Service- Warwickshire and Private</a:t>
            </a:r>
          </a:p>
          <a:p>
            <a:pPr marL="285750" indent="-285750" algn="l">
              <a:buClr>
                <a:schemeClr val="bg1"/>
              </a:buClr>
              <a:buFont typeface="Wingdings" panose="05000000000000000000" pitchFamily="2" charset="2"/>
              <a:buChar char="v"/>
            </a:pPr>
            <a:r>
              <a:rPr lang="en-GB" sz="1800" i="1" dirty="0"/>
              <a:t>Educational Welfare Officer- Jo </a:t>
            </a:r>
            <a:r>
              <a:rPr lang="en-GB" sz="1800" i="1" dirty="0" err="1"/>
              <a:t>Sierzerga</a:t>
            </a:r>
            <a:endParaRPr lang="en-GB" sz="1800" i="1" dirty="0"/>
          </a:p>
          <a:p>
            <a:pPr marL="285750" indent="-285750" algn="l">
              <a:buClr>
                <a:schemeClr val="bg1"/>
              </a:buClr>
              <a:buFont typeface="Wingdings" panose="05000000000000000000" pitchFamily="2" charset="2"/>
              <a:buChar char="v"/>
            </a:pPr>
            <a:r>
              <a:rPr lang="en-GB" sz="1800" i="1" dirty="0"/>
              <a:t>School SALT- Emily Nicholls</a:t>
            </a:r>
          </a:p>
          <a:p>
            <a:pPr marL="285750" indent="-285750" algn="l">
              <a:buClr>
                <a:schemeClr val="bg1"/>
              </a:buClr>
              <a:buFont typeface="Wingdings" panose="05000000000000000000" pitchFamily="2" charset="2"/>
              <a:buChar char="v"/>
            </a:pPr>
            <a:r>
              <a:rPr lang="en-GB" sz="1800" i="1" dirty="0"/>
              <a:t>Occupational Therapist- Alison Hart</a:t>
            </a:r>
          </a:p>
          <a:p>
            <a:pPr marL="285750" indent="-285750" algn="l">
              <a:buClr>
                <a:schemeClr val="bg1"/>
              </a:buClr>
              <a:buFont typeface="Wingdings" panose="05000000000000000000" pitchFamily="2" charset="2"/>
              <a:buChar char="v"/>
            </a:pPr>
            <a:r>
              <a:rPr lang="en-GB" sz="1800" i="1" dirty="0"/>
              <a:t>Social Services</a:t>
            </a:r>
          </a:p>
          <a:p>
            <a:pPr marL="285750" indent="-285750" algn="l">
              <a:buClr>
                <a:schemeClr val="bg1"/>
              </a:buClr>
              <a:buFont typeface="Wingdings" panose="05000000000000000000" pitchFamily="2" charset="2"/>
              <a:buChar char="v"/>
            </a:pPr>
            <a:r>
              <a:rPr lang="en-GB" sz="1800" i="1" dirty="0"/>
              <a:t>School Nurse</a:t>
            </a:r>
          </a:p>
          <a:p>
            <a:pPr marL="285750" indent="-285750" algn="l">
              <a:buClr>
                <a:schemeClr val="bg1"/>
              </a:buClr>
              <a:buFont typeface="Wingdings" panose="05000000000000000000" pitchFamily="2" charset="2"/>
              <a:buChar char="v"/>
            </a:pPr>
            <a:r>
              <a:rPr lang="en-GB" sz="1800" i="1" dirty="0"/>
              <a:t>RISE- Child and Adolescent Mental Health Services ( CAMHS)</a:t>
            </a:r>
          </a:p>
          <a:p>
            <a:pPr marL="285750" indent="-285750" algn="l">
              <a:buClr>
                <a:schemeClr val="bg1"/>
              </a:buClr>
              <a:buFont typeface="Wingdings" panose="05000000000000000000" pitchFamily="2" charset="2"/>
              <a:buChar char="v"/>
            </a:pPr>
            <a:r>
              <a:rPr lang="en-GB" sz="1800" i="1" dirty="0"/>
              <a:t>SEND Family Partnership Service</a:t>
            </a:r>
          </a:p>
          <a:p>
            <a:endParaRPr lang="en-GB" sz="3600" i="1" dirty="0"/>
          </a:p>
        </p:txBody>
      </p:sp>
      <p:sp>
        <p:nvSpPr>
          <p:cNvPr id="2" name="AutoShape 2" descr="data:image/jpeg;base64,/9j/4AAQSkZJRgABAQAAAQABAAD/2wCEAAkGBxISEhQUEhQUFBQVFRQUFRUUFxQVFBQVFBUWFhQWGBQYHCggGBonHRUUITEkJSkrLi4uFx8zODMsNygtLisBCgoKDg0OGhAQGiwkHyQsLCwsLCwsLDUsLSwsLCwsLC8sLCwsLCwsLCwsLCwsLCwsLCwsLCwsLCwsLCwsLCwsLP/AABEIAMUA/wMBIgACEQEDEQH/xAAcAAABBQEBAQAAAAAAAAAAAAAGAgMEBQcBAAj/xABAEAACAQMCBAQDBAkDAwQDAAABAgMABBEFIQYSMUETIlFhcYGRIzJCoQcUFVKxwdHh8GJygjOy8UNTkqIWF1T/xAAaAQACAwEBAAAAAAAAAAAAAAABAgADBAUG/8QALxEAAgIBBAECBAUEAwAAAAAAAAECEQMEEiExQSJRE4GR8AUyYXGxocHR8RQjQv/aAAwDAQACEQMRAD8Aoo0p16XzCuuRisFiEMtvUmA1Ek61It2qMJYxtTvi1FB2piSaqqsFFgZKWpqtjmqYktJJEaHXavJJUWaSuQk0KJRKlNMKd6dZDio2DmihT14+1c02fJxXZY8iu2VtynNBitEm80ZpBkCoEFm0bYIrTeF40dcHFQeLdGC+ZRQXRNoMwJtSJ1r0T460iSYGgrQHwNctSbcYpqOn1WmsYfY7VXypvVgq0xLHRjIKYm3SpJFRDKEGWIAHUk4H1quk4rt+YJGWmc9FhUuSfY9PzqxJvoNNj+orQxeNvVjxFq9xAB4tlPHzdDL5M/DY5ofW9aVDIFXY+ZQ4LgevKQCR7iteOEl2hlFnmam81b6joLpbx3UbxzwPhTJESfDk7xyKQCrf56VSE1aAmwW/NVnZ6MSardPucGjDSbtTisGozSgVTk0S7HT/AAxmpY1YJtmvXd0Cu1CN/wAxassWsnLFTTEyS1wXFLnjqG1b0rNKHmfNS7UVXxtVrZUJ9CkwRbVCuI6uUG1QrpaoT5IiujFWNnblqjRqM1a2U4SjIZsn2/D5IzXZ9MEdWVrryYxtVbrF9zdKWhHIXaQqaau7VQapI78r3pi51Uk0dom4umtx2poxkVWW+pVcWt2rDelaCpJkjSdWMTUZJOLhd6z+7iHUVbaFqhj61EqDdD2u6YIwTQZNN5sUX8R6r4i7UHQRFn3qWI+WXFguRU4R0m2CquSQABkk7AD1Jod1ri8AMLZefl6yEHkUdMgd/jsKEYOTpFkYN9BJc3McS80jKijuxx/5oSv+LTLIIbOMySOQqltgSdhhcj8yKCNU1WWZssxc9Mt/ADoKasbWSRsJ9498779N/StkNMo8yLo4kaFrfDsEMXPqV8r3BBIt4WD+GT0HKud/fAHx60CSwtGVcAoDuhz5iMDfbcZzWk8N/ovhZF/WXfnbfCnAX1GfXep2rfo3s0B5RJ83b/OlU5PxLT4ntf8ARGvHpZvgFNP1m+1fkspbiLkXLK0wUbgd3Az0z9apNa0yXT52TnQuNuaI5Ug1da9wcIkLRE5HUE5AO56n2FVtnwvcS2cl5zr4cZwy7Fhg4OR27VtwZ4Zo7oMqzYZYnUjlpAVEOLgrDcsqzAlginmAJkUbNy/eHpjtS9a01reeWFiGMbleYdGA6MPiMH51VxadM0LSDPhIcE4PLk4Hw71cw2Ez2y3DDKcywls+bm5OZCR1wVGx9qeRRJFVkirGxvitNC3zSjaGqMkVJUypxsJLLUObqasfBUjNB9uWU1cQ3xxXLy6aSfpM8sbXQ3PNVfLJUm4hNRv1cmujGjUcjerSylqHFZn0qVHbMKEmiF1FPtUW6mpESNSZLZjVPFjJDKzb1Id8imBZtUyC1NNwBlUbhlNPrqRPWrNtK5u1MPohHaqZzSM8uCBJLmozKatG04jtTZt8VW86K3IrxkU7DcMDUgw5rn6pS/EFslxXRNTIZKiW0FOupWlWb1URT5CWw0wSiqfXo1t3VAC0jfdjX7x9z+6vudqgDjBo1KwFQRnmlfdEAG5A/Efc7ZPc7UMatxUMOltzPJJvLcucux+nsO+BjbOARvx4b5ZvxY7Vsk8RauE8k7hz18GI+QDfBZurbjvjOc4HeXwJokWqyMs8y20EQDeGpVXlJOMlzt+W2RigFbYsdsuxO+Mk5+NPvp8i7lSO/rv8BWuLhHg1fCk1wgv/AEj6RYW0iJYusnVmKNzgegLZOT8/WhLT79oW51I5u22d980ScDabpk3P+0bmWFhjwwoKoevMWIU9NvSq3ivToLafFnMs8eQQwIYD05v7075RXF7XRcafxXqsuPCV3G2MRZA69CMAir1Nb1wjL26kEHPOqrjqD1bY0W8PcV2b20f20Ub8o5lJVdwNxjPXrUoXMEpyHRwQfusCDnY9DtjevNanVVJp4V81/o6mKF9yZnesatqDQsstugQqMlCPh3PfNC9jr0sdvJbb+DI3Mw3zkeuOo2o6/SBeRxwFEIJYAbHHr6Z9t6quIP1eHTLK0h5XuZiJpmAGV5/uoSf9w/8Aj711/wAMluxXtUf2MuupTSuwS/aZWDwgcKW5u+e9Xf7Ymupj4hGBDCnKg5U+yUKu3rua9PoKSNIisI47S38WeRsEFxsFUKTkliF+prvASs36yeVTziNSSuWXDFzyt27A+1bcjqLZhdUS47epHgCp8lkR2ps2zelY96KyEtsKc/VqlR2zelPm3NK5gZcTaDntXI+Hvajr9WFKFsKouQtgXa6QjFgpVih5WAIJU4BwwHQ4IO/rUo6CPSrjVeHxIwlibwbhRhZVGQwH4JU/9SP2O46gg17TdT5m8G4TwbjH3c5jlA6tDJ+Me33h3HQmO2uA2VCaIPSnhoY9KvdQsS64Rijg8yMOzDpkfiXsR6H51zTbnxAQ68kibSJ1wexB/Ep6g/zBASmSyj/Yg9KUujj0okMdeEdTkFlJFpgHapH7MB7VaiOlhalWQH5tDU9qqrzh09hRty13kFL8NCOKMwuNFZe1Q2Tl6itWmslYdKCuMYIraMySMFHQD8TH91R3NJLE30I8fsDrTogLMQqjqTQZxJxTzkogKp9Gf4+g9vr6VU67rjTHqQvZew/r8fpUXSrEyuObpucn2z/StuDSRxr4mTs06fS3Je4qG3luP9o/+P8Am5q+tNDRFy/mG/qF26/Ht19RU61gYIFQAYH3jvn3x3p06PzffLt7HZfoP50mXUuTq6R6LBpYwV1b/Ui/tOGMcsa59kBJ29x06UgXc8vlWHY9OfH5Ad/er2109AoAULjr0Hx271GutWgizzNk+g8xOPUVRHJb9MbZqkqXqlSB+50W4fPMV/2jf6Ab1VnTgr8ruqgbk4zkew/vRGddLH7OJyexwQPWh2+SV5OZo2BPQAZz/m9b8E8jdSpfQ5uohiq42/qarH+jKzVAzPLIcBieblyDv0A261VcTcHWVvbyyoj5QDGXffIAJ37bn+9PWHE+pJGFeyaRAAM4Ktjbfvk0P8X8UC5QJ4LROp5jzk/Lt7fnXOxY9Y8yudxvmn/YaTxRg+OfHAi94OeCxS8nlCeKfsoBu++4JJ7cu/0zVC9pIqLITgH7mc8xHr8KvOJ+KTf/AKqr5VYI1QjPlyMBiBnuABn27Uq11uMNcSBG5wgitiQGWFTlWblOcvy7D0zmu8cm35B1dlIO7Meh337dx/hrc+GeDEtIAgJdmw7se7lRkD/SMYGaFeBf0cy+Ms94oWNeWSNCctIxGVLL+EDY4O+e1a6awarLfpRVOXgHn0YelN/sMelEZrlYyuweXRB6VyTRR6URVw4oMDY4KVTfNSgassh2mLu1SVeWRQy7HB7EdCD1BHYjcU8aTmoQgqZIdm5pY+zdZUH+oD/qD3Hm9QetOtGknLIjDI+6677dwfVfb+dSc1FltBksh5HPUj7rf716N8evvQsg/DLnYjDDqP5j1FO1WvcbhZB4b5wrDdGPs3qf3T+fWn4LjJ5W2YduxHqPb+FCyEvNcLU3mvZqbiDnNSwaYFVnE/EUNhA00p9kQfekfso/r2FGLbdEQrijiaCwh8SU5JyEjH3pGA6D0Hqegr544s4jnvpjJKeY9I0XPIi9cKPT8zio/EnEM17M00xyTsqDPKqjooH7o/M1L0HT+X7RvvHcd8D4fCtqisMd0uzbptO8kqXzZM4XSCJJTdW7SyMjiNtiFJXC7Hpv3Hb4UrQ7UqDzg5OxPoQMj5Vb2ynt0PUYzn61LWA/wOMb+2w+NY8usc1tO5h0sMT3CYYsb98bZGx3/wDNLvtWjjXzuAcAle5X05e9R76/ZRhAitj70pAA9CFG5/Khy5gjkfxJ7tSRj7qM3yHbahh0ksnM+ELn1kYcR5ZaQvcXrfZkwReufOwOxx0qzs+HoYgfIxbpzMMkn39KGpNWhTZbmZsdMKigdP7/AErlvqEz/dNw3pyqzDHc7DftV89JkqotJffZRHWY7tpthdHCBvsMHbHX/OlVfFIbwVlQ8pVlJxnZs9/qKqZJpAPNJPGfR4mx065xVfdXDMCPHDqe2++PUY2oYtDOMlK0Nk10JRcaZtek3xlsEmJy3h5Yrvkhd8Y6H296CdHs4f1S91CfMjqTDCDy/ZuWABZT8V+QNCWicRXFoGWJsxvsVPmB2x33FNWert4c0R3SUhiNwAwOx/lVmj0fwJzfv0YtRm+LFJE1dF+zUYDXE0ipHGpDNhsYJ5dsEkD/AA0/w9oEjagloGUmKbMjIcqPCbMhDY3G2B8qrrPV3iNu0fLzQuzDIBGWOxI6H51s36MNPgFnHcKoM0wcySEYb75wmfQYHzzWnPkUIWY5toNCaQa4WpJauXZmO14muZpLGlbARrq7C1XtrIrupwk9KG7iyfNUyk7K5SaDstSlakAUoCrrHHM1yuA100bCczXqSTXQaWyCZEDAggEHYg7gj3FQZ7RlGUyyjcLnzL7ox/7Tsem3SrDNc5qlkGbO4Drn+o/I7jp0PQgjtUjFAGs8d28M3kLLJHNJHPEwxzqisAykZ8xITlPT97HYig4utDEsjyrGGTxOV2XmC5K7hSd8qRjrVjxzS3VwFplzdXCRI0kjBURSzMegVRkmvm7jfieTULkyElYkysafuJ7/AOpu/wAh2o//AEncXRzxi3t5FaLlE0zqdm7xRD3JwSPh71m3DnD8t9MIY/L+KVz0QH+foPXNa9PjUIvJPgtxQbfHY5oNtzK2B538ue0cf4sH95vu/wDmj7TuGpGUZAjUDdn229h1+tFGj6Fa2i8sS8zKAGcjLfL0+VZ9+kHi15XNrbkhc8rlc5Zjt4dZnklqp1HpHYhJaaHHYvV+I7a38kP2zrtzE4Tt0X+9VUUl/eZ5R4aHvjkGPXHU7fzq64Z4LSNFln80hwQp3VN849zmie7kiiXmYhFHckCmefHi9OJW/cXbkyc5H8gUseDY8fbzMzeg8q529N+3rSb/AIPh5o0iGWYnvkMFBOPNsW9silX3GEZbkt43mb2Bwflgn8qhNpmo3DK55YQM43PMgIIzgZ3wTT4p5VNSyul7CzjBxcYK2CQjME4Dj7j77b+U75H8q23T9ZtpIl8IIFwAPDICjHbl7Vnw4Cc7tPl+ueXI3+JyaG9V0yW1k5XyVyPMoAB/ocVbkWPU8Rl0VweTBy12bDcMjZBwc+4/p0oE1uwS0njnCBoScSrhWXB67dBV1p3B1u0SSB5jzKG5hIR1A9KRfcMxleXxZ8ehfmHwwwNZMMseCd739DRkUskacQU1vS44pyEyYpVV4GOAQTjCk5xjqPpVtfQ2q2Craown5yLxX8zxkYC8uB/0yc7/AC67VE1Xh9o4SUlZ1TLeG4yBtvy46GqUyzpGk+SA/MgZTk4GxVvbA6H0rrwywyK4s5s4Si6ZO1PSuQs0YLRwBFlfbAkkDBQTnuQd/atw4EtDBp9sjAgiPmIPUFyX39PvVk3BGu4uoY7nBiNyJXUqMGXwnjjZv9ILA46d63Bpawa6XSKcsnwhbS0gzU0xpiQ1z7KLJZua5+s1WO5risaFgsszIDTTRqajoTToqdkLFWrpakikOacI4JKVz1GzXuapZCRzUoVGV6eDUEQWTTTtXS1NsajAzE/0t6K8dybhFPLIAzEDow2JP5UPpz3t3DBHGkDssNvy4xhkUKzvn8R3J+FbhxJoAu1T7Ro3TmwwAYFXADKynqDgdx0rGv0h6XJaXvOGJ51VlfoSVUKx26HYH/lXU0uZSioPtF+OZXa5pr288tszpIIWO8ZBSQ9m/r6YxWl/ozjjgs1bGZJSZHYjrn7v5fxrNtSsDEqLLgc6q6yhThlYZCE52wc/QVoFhxBZraxYkwyRqrKOoKjB2+VJroylBRivJu09JuRB1jixrJrqNlLGQ89u3bDDlbPwxQzwSsCs91cuAFYhQT95yMs2OpO/aq7iG8e7uz4YL5KxxqN8+gHx3oz0z9HaRxhpyzyHGUXyovtnqcfH5VHGGHFUuG+6BFynPjmiNrPHqYxCjMd922GO3l6/woetZluG8S8uMKDtGp3+Q7Dt/OtJtuHYEXAWJR8Fz9OtRLzhC3mUkALIDs6ALjHT4/Ss2PUYY8JNfr5NTx5Hy3f6FRYa9bRIFtreV1HQpGST78x608/EU5+7Zze2cL9anx2d6gxyRTBduZW8JtvVTt+dR5NZkTaS1nXfqAsg6+q0tRk+Ffz/ANFltLuvkQ/23eZ2sjv6uP6VQa/e3civ4lvyqeUnys3KUzhlYdDvRL/+VQZwxZD6MhH8qdTiG2Yf9SPBGME4yPhVmOUsbtY/5K5pTVOX8Axwhxk1qpjlDSId1wfMvthuo/hRQOKLObdZeQ9xICuPmRj86A78QmeIw45WcBtzgHxMb9sEb7VqN5pkDKA0UZA3wUA7VZq8eJNOS79ivDknTSfRVpIsgPIyupB6EEdPbpQosebCeIgB4LjmCg+YI+Acg9RvsfaiOfRLUnaED/YWQ/kaGde0xYAZY5H3ypVtyQ3UFh1HxqaLJihJxi3z7g1EZSSbXQvT9OE2eVsMLOSVQRgyPbjLouOrcqscf6a3fC4Qo3OjIjq226uoYHbboa+d7a6mg8NlLREHxom6YJ2yD3Bxj3xR/wDos4jYubaRvJys0AP4OU5eMH93ckCtGrhuhfsc/JG0acopEi0sSCvEVx+jKRjFXRFTrsBVNqWrBehoxi5MhPmuFWq6fW1HehXUtZJ6GqKW6djWqOn45CbWr1xzTCtXS1ZyWKzXGrgNKzQIIBp1XpBpHPUIP89cJpsGvc9CwFPw7xXb3jMkZKyLk8j4DMucc64JDL8OlVv6S+Gzd2/Mi80sWSAOpU7kD6fxpnRNBhuLKIbxywSTrFNH5ZYmSeRdj6bbg7GnLrV9Ss0bxoUu0UZE0R5GwOpkix/21fVTuHa9x13wZWdTuZ7IwmLnijcFZACWiKg+Xbsc9+lRrAwSW/hqjG7MnKoH3WRunY75x6daLNO4ps4LqUxg+BcrzPGVKmKUghhjuDnIIoG06ZhcK8QKv4oaMD15sqK68XaTZqXJLsoJYblFR1ikUnlZxy+cjBUnB3OSN6NpNeu4sfrVuXH76eYf2pmGy/a15dJMngStEnh53CzIOmcDYjHyIpjh7U721mazuIzKU28Nj9oAOpjYnzrjJx9KzZ9s7jw2vBpxceastdO4lspB98Rk/vqF/wDsNqIrOCNxzK/MDvlTkflVDNolhf5KDllA8yjMco/3J3ob1Xgi5gBa2ZpAOqglJB8gQG/jXNeHFN0pOL9mbN04q3G1+hpS6buRzNg+hHw9N6UNPIBHMT6ZAP51j+kPfTN4cdyyv05HdlJxsQMjr+dL1AanbkLNLcRqSMuGZkA9cjb5HFB/h8t1fEVk/wCRGr2s1OfSy3Uqfio/nVTd8HxSdY4snbIXkO/fK0O6Ro89yvNHqTk+g5+YeuV5sj/xUy64Y1LBCXpfthiR/Wl2vHLb8an+zQ79Stw/j/ID6pozLdm3j5XJYKu+ev8Aqo6h0bVrdVAZJlAHlfORjqA3f4k0Dyi4sbpWlXEiMrebcNg+o659a1nS+Lbe8Ucj8kn/ALbHDfLs3yrbrM2WEIuCUo1yzNgxwlJpun7AzPqbJj9ZhkgPrjmQ/wDNenzqq4wuFeGPldZFZx5gQeX+f1rQZc5IJ29D3rNONo4vHWOBPtCRzBRgMSfLsO+/Ws2iyQy5V6affHRdqMbxwbuy041jhe+gjiwIkt4gTvg4UuxA3236Uvg/hqUR/tA4WJGJj33kZm8LYenU/wDE0LXQnt2j8YcrKuFBYMQpyMHHQdRvRHo/E8z2aWbcvhRMWXA8xyzMAT6Au31rtZPys5EuIh3p+t5OCaKILgFc1kNrdkNRlpWokrXLyYU3wZCy1rUeUHFA+pX5YnernWnJoZMZZsVfCCggjaKXNEGmaMWHSpOh6PnBIowtrUKMVlzZ/CFbJKUsiuoKe5aroJGzXOelyCmDSMAqSWo4l3p4pmki3oMI+jbUiRqWq13kqUQoeG5OU3Mf7lzIflMFnz9ZD9KuZ/MjKfxKy/UYqktZY1ubmQkrl0i3PlfwUHMQPUFyp/2VZaZfLNzcoI5TjfvTzT7I0R9DtIprKASxo4MKKwZVOcKFP8KzP9IegfqV3FPbqFjYhwAPKskZyV26Ajf60QXWrzREQRPyrE78zL1I8QkL74BxR5obmWBHfBJ5t8DsxA/IVdGUsUt66HjKnaMU0y8liuop2ZueVmMhIIAZ8lRv7KKN+OYf12FLmLy3dv51ZNmYDBI+PcfD3q3/AElaeslqucLieAFsbqrv4ZPyD5oN4T1vnBRj50PKwPfBxzVMmSUmsy8dm3Bk3Lawl0EWutWwlz4F/EAryxYV+cDAcgfeVsD55Hak/tGW2kWHUMKzHliuFBEM2Ogb/wBt/jtQhqaTafdC8tsCMkc6LsMH7wYZ6E7+xrUrW+t9RtQWCyQyggqw+6w6gjqCD3pc6i0pdxf1TOhhk+l3/IKcQ8LQ3HmH2U4xiRdt+ozjZvj196rdL4glgcWupKN9kmbBVwO7HoR7/WrC+il0w4bmnsCfK/3prbrt/qQbVK1CzhuYsEiSJxlXUrnfuD2Iqndtio5PVDw/K+/YvSt3Dh+V7/fuVN7wbHkTWUphfcjlPMhB329AfbaoS8WXNowS9iLekiY83v6E/Q+1NRz3OlMFkPjWhOxA8yZ/7T7dD2xRbBLBdR5UpJGw7gH5EHofamyXFL4i3w8Pz9f8gik/yemXt9/2APiLWItQurZIlz5grFhuQxBIPfsaNda4RsXG0fIwxh4zykEdz2Pas+444e/VJFkiz4THb1jbrgH0/hRDoPGIlRYrvMbgDkkIIVwNstnp8elW5YTeKE9M3S8eSvHKO+Ucq5/oPGG+tQQD+twj12mQLv8A8u9UnDWsxJqyTlcg5AWQcoEmMDPpvn50ateNDGxG6kdR3A3yO1Z4ujXF94l4OSK3U4aUlcZXYZXOSem9P+Gyc5OUoq/df3RXrkoxSv5EZpjJJcXE+TIr7KdxzuxAB7gD09qubnhqSwKxzFfEeNJCqnPIGGyt6NsaEGuCBIFOQ2Azb4blOQcnoaO31OW/fx5cF3Cg4GAOQBcAfKujndROVlfpIdnASaJrN+QVIstKCpzGqq9l8+BXPTcmZidePzjau6RpeWyRVjo1hzqCav7a0CVM2RpUFjlpbhBTzNTbtTfPWGhCQstPCWoKGngasUiWLkemeautTTGg2QkxyU74gqv5q6slCyWTi9JluVRWZjhVBZj6BRkmmVagv9It4V8NVY4IIkVTvysV6j0IDfSnxrdJIK5ZAuLvKQMQeb7SV9wTzXEjSkfIsB/xq10TUTBIw6q5zj3GQMfSg7VJwW9hjB9upqZc35wN8dRtnPt8u9a3GxmKuwRzltmZySPfJJA+ZrUeDpA1pEf93152zWZeL4mC2eblwc9/T54rRuFRyWsY9mI+BYmqMzqIBzjWBJLOdTvyJ4vKDgkxedfzWs91bQEs76NS+IbxhySgbwSjIQZOzKecA9NvhVrqWqrNJI52UqYQMjBALAsT1zg/n7VZatpy6jp6b4kCBkYYJWRBhl+oINPBvFTl0+/mWRlt5Ke6ikhke2uFHOo8yncMh6Ovqhwd+xGO1D1lePpU4IJe1mbcfuH29wPqNvSizTbz9r2KqzFdSsmOT+KVNudsD72VGQp6soHQ0PyXUMpMMn3ZB9m5XkWZWOFIGTySdRy5OCOtXS07xW48wfaOjDJf7mgW9/HJHnyvG4z0zsRv7YxQRqNnJpjs8I8SzchpIRk+GCd5I/QDuO3w6V+gXj2Ewhl3gkJ8NyPuk9j8f79zg6uk54yF8xXzoDuGGPOvuCP4CsUl8GXvF/f1NanvV9NFfa3ccsYzh4ZBlSRkEHswNDGq6RPYM09k2Yju8J82AO+O4/Me42pbp+oOJEObGdun/wDNIe3suc/51JLeYbA45ex7b0lywSuPMH4+/JcpLKueJL7+gB65xh+txLAsIBkZASTkA8w+6MdPetCvdKgaFIpEV+VQMEbjAG6t1z71l1xocj306W6jEbc4GQACcEAH45o8tuJI548S/ZTxDDKfKTgbkfTpWvU4rhF4OK5pdqyrDk9T+L+36cAfxC7WYMUUpaKTI5H3ZPgfTp/eq86kf2etuGIPjl2XJww5SA2OnfG/8qudHjglW7vroFxFyrAOzPnHmx8t/cGqO+gZuaZhHEXwUhAILA9GC9l2653xXTwQcYLd35OfmmpSddeC/wBB4YN8Zo0ZIIbZFLtylzJKchVAJB3IYe2OhzRPp2gC3VV68o64xk99qrP0UWMmZZmBCthAD+I5yT8v51oF9GOWufq9Rc9i6RjyS5op7y7Cx4oGu5/Pn3q51iYgkUPTb02KNKxAz4d1YDAowhkDDNZXoqnmFaJp0mFGazZ5citli8VNGOu/rQpuS4FUNoAzG9OiWoi0hyaVJiomPOKiSXFNb0gxGjQaJC3Fca4pMVvXJbU0Gh1AmW8+aB+L7l2dw67A46Dt905+Hf40Y2kRFO6npInjK7BseVsZx7Edx7U+Kag+RlB+DGpST0Pt/appk8nuQP6fwq51fhp4mwyPg588YLR7dztt88VSvblQNwwHQjtW5TTVoD4JjyYjAGMnqcen8cUR6RxAYrdotyeQlW/dLEj+9Cdw3l/3bA9vcfGpMs3kCjsB8SRRcU1yARdz4UKDjH8ep3+lH/CFrLEnKwPI8cUoyfuysuJVHfBwrfFmob4O0+OeXMmCI/NyHoxOAPkCDt8K0VRWbUZP/IGwL4q0qW3lW9shiVT9ou2JFOOZW9jj6/Kh69u4tRjfw4zb3SySSy2/WOQ5YmWI9pN8MMb7e2dVniDKVPQgg/OsqurhPGcRsPsmPJIDyk7kZB/z+FW6XVSitr5X8DwyOPfQOQ6oHAt5mJiOwlIJaI9iR+Jc49wM70aaNfT23LBd5B/9KXqjjbHm/rvQ7Z2EAlVnYquQxHX8WQNsZB/ga1m1YMN8H470dVlhJVXBctU4u0DogSTxbeRfs5l5lB6A98H/ADpQJe6pc6fz2zANjaJ27Keh261qGpaVkq8JCOpyFP8A029Rj8JI7j55rN+NLhncRzRmNhzYB6HON0b8Q2HT6CjpIxl6e17Ps0rUqatcMf4ejFqrtK+ZZxk77Z3ONu5yar7jSppo/wBcnkWKNywjDY5jjOM+1RdJv/B5iAGlYcqSOcqg6dD2qM8MgZcjxVzhOZW8LOT0B2I2rbiwKEnNvlkyZt0VFcJDMF6RCYAfszJzn1OPT226Ub8DyW7rcPLErO7hE5wCscQGSFz0YnGfhVFrekwiQCOUygAc7cgROfuEA7f5vUyymEYAXYChmypx2pmSeRVSNRsXUgAYA9BsPpT92m1Bmi6vgjJoxhuQ61yZY9rKAF4gj3NDsaEnFHusWOc0NvAEatcZpRpBsuuHtL6GiN4MCoGgXS4xVxI1YsqbfIskVrKRTMzmrNgKhzx1S0KLUUvw6eRKcZKtSCkRvDrhjpbGnFFQNiYqkBQabC08gqB3HljFSI6ptW1dYHiQ/jJyfQdBv8SPpQxfcdSc2IUAUd3GWPyHSm+E5DKTXJoeKzvi/TFjnPlAWUFlI2wRjmX37H507Ycczcw8RVdc+YKOVse29L4v1CO5SJoskozArkFgrAb+U77qKaEHFglOwPaPlPKSCAQR8aTKCTgdqcnt9ydx8c/0pcHKW3z7dt/XrWsBacPia3uI8Id/K2QejYH9K05Voe0rT0iwwLOcDDOc4HsvRaf1zUzFbyMDg4wD6Fts1iySU5UgWU/HPEQRGghPnbyuw/CO6j37e1Z/YpuQQDnGMkjGKfPnOfU4FRpTljg7dsZ+FaoQUY0hq4JtwyjcjB6bHIA6dx/PtWgcIXJkiHN1Q8vyAGP89qzQRk/i/Pf16Ud8AzNySKTsCpA645gc/wAKqyxpChdItRb7TIp0KSorqezDPzHoafeSlxvWO6fBAS//AFvZ8ykGXAOSvPkN7E4zj4Gp13w1CP8ApxquBgYHQelEfPSWer/jzfbY29vsz2+0MjtVNPYsK065iBqDJpintUWVoRmcxsyGiXSNZxsTU2/0H0FD1zprIdquhkjLhhTC+a/DrQtqbHO1N21yw2NSJRkVphjj4GSPaRelTRWmpAjrQPjBp0XZFDJg3BaDVL0HvTvPmg6G+NWdvqe1ZJ6doSgljc1KztXq9SAIsteRq9XqUA6Gp1Gr1eqEBrja48Nrd8BsM/lboc8vWh7WLFAzug5QcMF68uRkjPp8u9cr1bMX5SzwVi/x70/E4zgKBjBzgEktud+w3r1ep0uRCWig9ehByO30qPfQqrIwAHNgYAwBjvXq9QY4eaPJzRLntt9KY4piBtZc9lz9CK9Xqxtf9gvkAreBfCL9xkD2yBn+NRzbgDNer1a5BkIAwfXYH36Zo24GGVkPclR9Aa9XqpzflFCVqUpr1erCiCi1I5q5XqdkEuaSr16vUADoOaZurJGG4r1eow7GQMahYqp2quNer1dLCxhhhvSXWvV6tQw0aZaYiu16g+gM/9k="/>
          <p:cNvSpPr>
            <a:spLocks noChangeAspect="1" noChangeArrowheads="1"/>
          </p:cNvSpPr>
          <p:nvPr/>
        </p:nvSpPr>
        <p:spPr bwMode="auto">
          <a:xfrm>
            <a:off x="635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5" name="Picture 4" descr="Logo&#10;&#10;Description automatically generated">
            <a:extLst>
              <a:ext uri="{FF2B5EF4-FFF2-40B4-BE49-F238E27FC236}">
                <a16:creationId xmlns:a16="http://schemas.microsoft.com/office/drawing/2014/main" id="{3638D5E9-3187-AE11-C795-C1AF2520C4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5229200"/>
            <a:ext cx="1403934" cy="1330227"/>
          </a:xfrm>
          <a:prstGeom prst="rect">
            <a:avLst/>
          </a:prstGeom>
        </p:spPr>
      </p:pic>
    </p:spTree>
    <p:extLst>
      <p:ext uri="{BB962C8B-B14F-4D97-AF65-F5344CB8AC3E}">
        <p14:creationId xmlns:p14="http://schemas.microsoft.com/office/powerpoint/2010/main" val="26349398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6094</TotalTime>
  <Words>2758</Words>
  <Application>Microsoft Office PowerPoint</Application>
  <PresentationFormat>On-screen Show (4:3)</PresentationFormat>
  <Paragraphs>290</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Wingdings</vt:lpstr>
      <vt:lpstr>Office Theme</vt:lpstr>
      <vt:lpstr>SEND School Local Offer Information Report 2023-24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Taking Forward the New Primary Curriculum</dc:title>
  <dc:creator>N.Johnson</dc:creator>
  <cp:lastModifiedBy>Natasha Johnson</cp:lastModifiedBy>
  <cp:revision>91</cp:revision>
  <cp:lastPrinted>2016-10-11T08:46:24Z</cp:lastPrinted>
  <dcterms:created xsi:type="dcterms:W3CDTF">2014-06-12T13:56:46Z</dcterms:created>
  <dcterms:modified xsi:type="dcterms:W3CDTF">2023-08-23T11:52:33Z</dcterms:modified>
</cp:coreProperties>
</file>